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1.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2.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4.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7" r:id="rId2"/>
    <p:sldMasterId id="2147483665" r:id="rId3"/>
    <p:sldMasterId id="2147483648" r:id="rId4"/>
    <p:sldMasterId id="2147483651" r:id="rId5"/>
    <p:sldMasterId id="2147483653" r:id="rId6"/>
    <p:sldMasterId id="2147483655" r:id="rId7"/>
    <p:sldMasterId id="2147483657" r:id="rId8"/>
    <p:sldMasterId id="2147483659" r:id="rId9"/>
    <p:sldMasterId id="2147483661" r:id="rId10"/>
    <p:sldMasterId id="2147484625" r:id="rId11"/>
    <p:sldMasterId id="2147486110" r:id="rId12"/>
    <p:sldMasterId id="2147486126" r:id="rId13"/>
    <p:sldMasterId id="2147486141" r:id="rId14"/>
    <p:sldMasterId id="2147486156" r:id="rId15"/>
  </p:sldMasterIdLst>
  <p:notesMasterIdLst>
    <p:notesMasterId r:id="rId98"/>
  </p:notesMasterIdLst>
  <p:handoutMasterIdLst>
    <p:handoutMasterId r:id="rId99"/>
  </p:handoutMasterIdLst>
  <p:sldIdLst>
    <p:sldId id="490" r:id="rId16"/>
    <p:sldId id="866" r:id="rId17"/>
    <p:sldId id="1021" r:id="rId18"/>
    <p:sldId id="1022" r:id="rId19"/>
    <p:sldId id="863" r:id="rId20"/>
    <p:sldId id="864" r:id="rId21"/>
    <p:sldId id="867" r:id="rId22"/>
    <p:sldId id="868" r:id="rId23"/>
    <p:sldId id="865" r:id="rId24"/>
    <p:sldId id="869" r:id="rId25"/>
    <p:sldId id="870" r:id="rId26"/>
    <p:sldId id="1005" r:id="rId27"/>
    <p:sldId id="1013" r:id="rId28"/>
    <p:sldId id="872" r:id="rId29"/>
    <p:sldId id="902" r:id="rId30"/>
    <p:sldId id="903" r:id="rId31"/>
    <p:sldId id="904" r:id="rId32"/>
    <p:sldId id="905" r:id="rId33"/>
    <p:sldId id="906" r:id="rId34"/>
    <p:sldId id="908" r:id="rId35"/>
    <p:sldId id="913" r:id="rId36"/>
    <p:sldId id="914" r:id="rId37"/>
    <p:sldId id="907" r:id="rId38"/>
    <p:sldId id="915" r:id="rId39"/>
    <p:sldId id="916" r:id="rId40"/>
    <p:sldId id="917" r:id="rId41"/>
    <p:sldId id="925" r:id="rId42"/>
    <p:sldId id="1006" r:id="rId43"/>
    <p:sldId id="1007" r:id="rId44"/>
    <p:sldId id="1008" r:id="rId45"/>
    <p:sldId id="1009" r:id="rId46"/>
    <p:sldId id="1010" r:id="rId47"/>
    <p:sldId id="1011" r:id="rId48"/>
    <p:sldId id="1012" r:id="rId49"/>
    <p:sldId id="921" r:id="rId50"/>
    <p:sldId id="928" r:id="rId51"/>
    <p:sldId id="938" r:id="rId52"/>
    <p:sldId id="942" r:id="rId53"/>
    <p:sldId id="943" r:id="rId54"/>
    <p:sldId id="944" r:id="rId55"/>
    <p:sldId id="945" r:id="rId56"/>
    <p:sldId id="922" r:id="rId57"/>
    <p:sldId id="948" r:id="rId58"/>
    <p:sldId id="949" r:id="rId59"/>
    <p:sldId id="950" r:id="rId60"/>
    <p:sldId id="951" r:id="rId61"/>
    <p:sldId id="935" r:id="rId62"/>
    <p:sldId id="952" r:id="rId63"/>
    <p:sldId id="953" r:id="rId64"/>
    <p:sldId id="956" r:id="rId65"/>
    <p:sldId id="957" r:id="rId66"/>
    <p:sldId id="958" r:id="rId67"/>
    <p:sldId id="924" r:id="rId68"/>
    <p:sldId id="975" r:id="rId69"/>
    <p:sldId id="980" r:id="rId70"/>
    <p:sldId id="977" r:id="rId71"/>
    <p:sldId id="978" r:id="rId72"/>
    <p:sldId id="986" r:id="rId73"/>
    <p:sldId id="988" r:id="rId74"/>
    <p:sldId id="995" r:id="rId75"/>
    <p:sldId id="987" r:id="rId76"/>
    <p:sldId id="989" r:id="rId77"/>
    <p:sldId id="990" r:id="rId78"/>
    <p:sldId id="959" r:id="rId79"/>
    <p:sldId id="961" r:id="rId80"/>
    <p:sldId id="962" r:id="rId81"/>
    <p:sldId id="963" r:id="rId82"/>
    <p:sldId id="969" r:id="rId83"/>
    <p:sldId id="971" r:id="rId84"/>
    <p:sldId id="972" r:id="rId85"/>
    <p:sldId id="973" r:id="rId86"/>
    <p:sldId id="920" r:id="rId87"/>
    <p:sldId id="1014" r:id="rId88"/>
    <p:sldId id="1015" r:id="rId89"/>
    <p:sldId id="1016" r:id="rId90"/>
    <p:sldId id="1017" r:id="rId91"/>
    <p:sldId id="1018" r:id="rId92"/>
    <p:sldId id="1019" r:id="rId93"/>
    <p:sldId id="1020" r:id="rId94"/>
    <p:sldId id="994" r:id="rId95"/>
    <p:sldId id="996" r:id="rId96"/>
    <p:sldId id="858" r:id="rId97"/>
  </p:sldIdLst>
  <p:sldSz cx="9144000" cy="6858000" type="screen4x3"/>
  <p:notesSz cx="9929813" cy="6789738"/>
  <p:defaultTextStyle>
    <a:defPPr>
      <a:defRPr lang="fr-FR"/>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Combemal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C951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46" autoAdjust="0"/>
    <p:restoredTop sz="91304" autoAdjust="0"/>
  </p:normalViewPr>
  <p:slideViewPr>
    <p:cSldViewPr snapToObjects="1" showGuides="1">
      <p:cViewPr varScale="1">
        <p:scale>
          <a:sx n="97" d="100"/>
          <a:sy n="97" d="100"/>
        </p:scale>
        <p:origin x="1808" y="184"/>
      </p:cViewPr>
      <p:guideLst>
        <p:guide orient="horz" pos="2160"/>
        <p:guide pos="2880"/>
      </p:guideLst>
    </p:cSldViewPr>
  </p:slideViewPr>
  <p:outlineViewPr>
    <p:cViewPr>
      <p:scale>
        <a:sx n="33" d="100"/>
        <a:sy n="33" d="100"/>
      </p:scale>
      <p:origin x="0" y="-402"/>
    </p:cViewPr>
  </p:outlineViewPr>
  <p:notesTextViewPr>
    <p:cViewPr>
      <p:scale>
        <a:sx n="3" d="2"/>
        <a:sy n="3" d="2"/>
      </p:scale>
      <p:origin x="0" y="0"/>
    </p:cViewPr>
  </p:notesTextViewPr>
  <p:sorterViewPr>
    <p:cViewPr>
      <p:scale>
        <a:sx n="65" d="100"/>
        <a:sy n="65" d="100"/>
      </p:scale>
      <p:origin x="0" y="632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presProps" Target="presProps.xml"/><Relationship Id="rId102" Type="http://schemas.openxmlformats.org/officeDocument/2006/relationships/viewProps" Target="viewProps.xml"/><Relationship Id="rId103" Type="http://schemas.openxmlformats.org/officeDocument/2006/relationships/theme" Target="theme/theme1.xml"/><Relationship Id="rId10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slide" Target="slides/slide79.xml"/><Relationship Id="rId95" Type="http://schemas.openxmlformats.org/officeDocument/2006/relationships/slide" Target="slides/slide80.xml"/><Relationship Id="rId96" Type="http://schemas.openxmlformats.org/officeDocument/2006/relationships/slide" Target="slides/slide81.xml"/><Relationship Id="rId97" Type="http://schemas.openxmlformats.org/officeDocument/2006/relationships/slide" Target="slides/slide82.xml"/><Relationship Id="rId98" Type="http://schemas.openxmlformats.org/officeDocument/2006/relationships/notesMaster" Target="notesMasters/notesMaster1.xml"/><Relationship Id="rId99" Type="http://schemas.openxmlformats.org/officeDocument/2006/relationships/handoutMaster" Target="handoutMasters/handoutMaster1.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100" Type="http://schemas.openxmlformats.org/officeDocument/2006/relationships/commentAuthors" Target="commentAuthors.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a:lstStyle/>
        <a:p>
          <a:pPr rtl="0"/>
          <a:r>
            <a:rPr lang="en-US" sz="2200" b="1" i="0" dirty="0" smtClean="0">
              <a:solidFill>
                <a:schemeClr val="tx1"/>
              </a:solidFill>
              <a:latin typeface="Avenir Roman"/>
              <a:cs typeface="Avenir Roman"/>
            </a:rPr>
            <a:t>Multiple</a:t>
          </a:r>
        </a:p>
        <a:p>
          <a:pPr rtl="0"/>
          <a:r>
            <a:rPr lang="en-US" sz="2200" b="1" i="0" dirty="0" smtClean="0">
              <a:solidFill>
                <a:schemeClr val="tx1"/>
              </a:solidFill>
              <a:latin typeface="Avenir Roman"/>
              <a:cs typeface="Avenir Roman"/>
            </a:rPr>
            <a:t>Concerns</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8234">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476DCAC6-D83A-C84F-B095-A1DEC3650AA3}" type="presOf" srcId="{D8EBB446-E7B8-5F40-B8CE-22584519F4D6}" destId="{EBCDF5C2-1460-8245-BB43-161B7E066277}" srcOrd="0" destOrd="0" presId="urn:microsoft.com/office/officeart/2009/3/layout/CircleRelationship"/>
    <dgm:cxn modelId="{CE650676-DAAE-7F4B-9F15-A9DA209745E5}"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74228116-90CC-1640-92F7-FB466EF2BCCD}" type="presParOf" srcId="{EBCDF5C2-1460-8245-BB43-161B7E066277}" destId="{755E187B-CD4E-9A4C-BC66-AE1A5981608C}" srcOrd="0" destOrd="0" presId="urn:microsoft.com/office/officeart/2009/3/layout/CircleRelationship"/>
    <dgm:cxn modelId="{20BD62AA-F0C8-3E41-94D0-DE0201F396D7}" type="presParOf" srcId="{EBCDF5C2-1460-8245-BB43-161B7E066277}" destId="{BBB571C7-244D-ED42-AC76-D606D1489EC2}" srcOrd="1" destOrd="0" presId="urn:microsoft.com/office/officeart/2009/3/layout/CircleRelationship"/>
    <dgm:cxn modelId="{D8E38050-0B56-6344-8BD2-ACC67421D10F}" type="presParOf" srcId="{EBCDF5C2-1460-8245-BB43-161B7E066277}" destId="{8CEB0E52-6ED4-D44A-9E7B-71EAB3537B07}" srcOrd="2" destOrd="0" presId="urn:microsoft.com/office/officeart/2009/3/layout/CircleRelationship"/>
    <dgm:cxn modelId="{7C4E5E80-520D-2446-A1CA-F3E137FE2041}" type="presParOf" srcId="{EBCDF5C2-1460-8245-BB43-161B7E066277}" destId="{0A800CB3-EECF-6B44-8F66-11CB59CCB006}" srcOrd="3" destOrd="0" presId="urn:microsoft.com/office/officeart/2009/3/layout/CircleRelationship"/>
    <dgm:cxn modelId="{3ADCF1D9-EB4D-DC4B-834D-B49BC18D5F9A}" type="presParOf" srcId="{EBCDF5C2-1460-8245-BB43-161B7E066277}" destId="{8FC4AE95-7B53-9F4F-B5B3-A30C235D3540}" srcOrd="4" destOrd="0" presId="urn:microsoft.com/office/officeart/2009/3/layout/CircleRelationship"/>
    <dgm:cxn modelId="{8C71B4B4-920A-3C44-A68A-E6D02B200AA1}" type="presParOf" srcId="{EBCDF5C2-1460-8245-BB43-161B7E066277}" destId="{0D8E3D26-7E83-8741-BE41-BC263BEFA0FC}" srcOrd="5" destOrd="0" presId="urn:microsoft.com/office/officeart/2009/3/layout/CircleRelationship"/>
    <dgm:cxn modelId="{411D94C4-18E6-D449-A136-F397784D6DBE}"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lIns="0" rIns="0"/>
        <a:lstStyle/>
        <a:p>
          <a:pPr rtl="0"/>
          <a:r>
            <a:rPr lang="en-US" sz="2200" b="1" i="0" dirty="0" smtClean="0">
              <a:solidFill>
                <a:schemeClr val="tx1"/>
              </a:solidFill>
              <a:latin typeface="Avenir Roman"/>
              <a:cs typeface="Avenir Roman"/>
            </a:rPr>
            <a:t>Heterogeneous Modeling</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9171">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4CD6F1AB-0093-0243-8E8E-029386803160}" type="presOf" srcId="{D8EBB446-E7B8-5F40-B8CE-22584519F4D6}" destId="{EBCDF5C2-1460-8245-BB43-161B7E066277}" srcOrd="0" destOrd="0" presId="urn:microsoft.com/office/officeart/2009/3/layout/CircleRelationship"/>
    <dgm:cxn modelId="{2DA62ECE-15F6-BA4F-AE76-969C10DF5D39}"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26240192-F250-194F-84A6-E086E4949147}" type="presParOf" srcId="{EBCDF5C2-1460-8245-BB43-161B7E066277}" destId="{755E187B-CD4E-9A4C-BC66-AE1A5981608C}" srcOrd="0" destOrd="0" presId="urn:microsoft.com/office/officeart/2009/3/layout/CircleRelationship"/>
    <dgm:cxn modelId="{F8B8E979-8ADC-A54C-B08D-16214769E75D}" type="presParOf" srcId="{EBCDF5C2-1460-8245-BB43-161B7E066277}" destId="{BBB571C7-244D-ED42-AC76-D606D1489EC2}" srcOrd="1" destOrd="0" presId="urn:microsoft.com/office/officeart/2009/3/layout/CircleRelationship"/>
    <dgm:cxn modelId="{9ACD6832-126B-E148-ADCD-212167A6D4BF}" type="presParOf" srcId="{EBCDF5C2-1460-8245-BB43-161B7E066277}" destId="{8CEB0E52-6ED4-D44A-9E7B-71EAB3537B07}" srcOrd="2" destOrd="0" presId="urn:microsoft.com/office/officeart/2009/3/layout/CircleRelationship"/>
    <dgm:cxn modelId="{A396A615-890D-A143-B1F5-D52582C88768}" type="presParOf" srcId="{EBCDF5C2-1460-8245-BB43-161B7E066277}" destId="{0A800CB3-EECF-6B44-8F66-11CB59CCB006}" srcOrd="3" destOrd="0" presId="urn:microsoft.com/office/officeart/2009/3/layout/CircleRelationship"/>
    <dgm:cxn modelId="{35DA1E5B-F23C-8D4C-BA6A-E71FBD2DD43D}" type="presParOf" srcId="{EBCDF5C2-1460-8245-BB43-161B7E066277}" destId="{8FC4AE95-7B53-9F4F-B5B3-A30C235D3540}" srcOrd="4" destOrd="0" presId="urn:microsoft.com/office/officeart/2009/3/layout/CircleRelationship"/>
    <dgm:cxn modelId="{EE069CD9-2FA3-3F43-BBC6-C1B0084B46F8}" type="presParOf" srcId="{EBCDF5C2-1460-8245-BB43-161B7E066277}" destId="{0D8E3D26-7E83-8741-BE41-BC263BEFA0FC}" srcOrd="5" destOrd="0" presId="urn:microsoft.com/office/officeart/2009/3/layout/CircleRelationship"/>
    <dgm:cxn modelId="{9A29AF16-4E6B-C145-8534-D48C26C38A8A}"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9480" y="124399"/>
          <a:ext cx="2954995"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Multiple</a:t>
          </a:r>
        </a:p>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Concerns</a:t>
          </a:r>
          <a:endParaRPr lang="en-US" sz="2200" b="1" i="0" kern="1200" dirty="0">
            <a:solidFill>
              <a:schemeClr val="tx1"/>
            </a:solidFill>
            <a:latin typeface="Avenir Roman"/>
            <a:cs typeface="Avenir Roman"/>
          </a:endParaRPr>
        </a:p>
      </dsp:txBody>
      <dsp:txXfrm>
        <a:off x="712229" y="524258"/>
        <a:ext cx="2089497" cy="1930690"/>
      </dsp:txXfrm>
    </dsp:sp>
    <dsp:sp modelId="{BBB571C7-244D-ED42-AC76-D606D1489EC2}">
      <dsp:nvSpPr>
        <dsp:cNvPr id="0" name=""/>
        <dsp:cNvSpPr/>
      </dsp:nvSpPr>
      <dsp:spPr>
        <a:xfrm>
          <a:off x="1949847"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0883"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297750"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45873"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3089"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0069"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3084" y="124399"/>
          <a:ext cx="2980576"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83820" rIns="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Heterogeneous Modeling</a:t>
          </a:r>
          <a:endParaRPr lang="en-US" sz="2200" b="1" i="0" kern="1200" dirty="0">
            <a:solidFill>
              <a:schemeClr val="tx1"/>
            </a:solidFill>
            <a:latin typeface="Avenir Roman"/>
            <a:cs typeface="Avenir Roman"/>
          </a:endParaRPr>
        </a:p>
      </dsp:txBody>
      <dsp:txXfrm>
        <a:off x="709579" y="524258"/>
        <a:ext cx="2107586" cy="1930690"/>
      </dsp:txXfrm>
    </dsp:sp>
    <dsp:sp modelId="{BBB571C7-244D-ED42-AC76-D606D1489EC2}">
      <dsp:nvSpPr>
        <dsp:cNvPr id="0" name=""/>
        <dsp:cNvSpPr/>
      </dsp:nvSpPr>
      <dsp:spPr>
        <a:xfrm>
          <a:off x="1956243"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7278"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304146"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52269"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9484"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6464"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625425" y="0"/>
            <a:ext cx="4302067" cy="339759"/>
          </a:xfrm>
          <a:prstGeom prst="rect">
            <a:avLst/>
          </a:prstGeom>
        </p:spPr>
        <p:txBody>
          <a:bodyPr vert="horz" lIns="91440" tIns="45720" rIns="91440" bIns="45720" rtlCol="0"/>
          <a:lstStyle>
            <a:lvl1pPr algn="r">
              <a:defRPr sz="1200"/>
            </a:lvl1pPr>
          </a:lstStyle>
          <a:p>
            <a:fld id="{42D737C5-011F-2244-9DA2-5996F0AA2ED0}" type="datetimeFigureOut">
              <a:rPr lang="fr-FR" smtClean="0"/>
              <a:t>03/04/2017</a:t>
            </a:fld>
            <a:endParaRPr lang="fr-FR"/>
          </a:p>
        </p:txBody>
      </p:sp>
      <p:sp>
        <p:nvSpPr>
          <p:cNvPr id="4" name="Espace réservé du pied de page 3"/>
          <p:cNvSpPr>
            <a:spLocks noGrp="1"/>
          </p:cNvSpPr>
          <p:nvPr>
            <p:ph type="ftr" sz="quarter" idx="2"/>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625425" y="6448895"/>
            <a:ext cx="4302067" cy="339758"/>
          </a:xfrm>
          <a:prstGeom prst="rect">
            <a:avLst/>
          </a:prstGeom>
        </p:spPr>
        <p:txBody>
          <a:bodyPr vert="horz" lIns="91440" tIns="45720" rIns="91440" bIns="45720" rtlCol="0" anchor="b"/>
          <a:lstStyle>
            <a:lvl1pPr algn="r">
              <a:defRPr sz="1200"/>
            </a:lvl1pPr>
          </a:lstStyle>
          <a:p>
            <a:fld id="{5208968D-54FA-2F48-B58D-78510E0A945F}" type="slidenum">
              <a:rPr lang="fr-FR" smtClean="0"/>
              <a:t>‹Nr.›</a:t>
            </a:fld>
            <a:endParaRPr lang="fr-FR"/>
          </a:p>
        </p:txBody>
      </p:sp>
    </p:spTree>
    <p:extLst>
      <p:ext uri="{BB962C8B-B14F-4D97-AF65-F5344CB8AC3E}">
        <p14:creationId xmlns:p14="http://schemas.microsoft.com/office/powerpoint/2010/main" val="2957617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5425" y="0"/>
            <a:ext cx="4302067" cy="339759"/>
          </a:xfrm>
          <a:prstGeom prst="rect">
            <a:avLst/>
          </a:prstGeom>
        </p:spPr>
        <p:txBody>
          <a:bodyPr vert="horz" lIns="91440" tIns="45720" rIns="91440" bIns="45720" rtlCol="0"/>
          <a:lstStyle>
            <a:lvl1pPr algn="r">
              <a:defRPr sz="1200"/>
            </a:lvl1pPr>
          </a:lstStyle>
          <a:p>
            <a:fld id="{6C15D00D-C52A-4727-8CCB-0F665808AFF6}" type="datetimeFigureOut">
              <a:rPr lang="fr-FR" smtClean="0"/>
              <a:t>03/04/2017</a:t>
            </a:fld>
            <a:endParaRPr lang="fr-FR"/>
          </a:p>
        </p:txBody>
      </p:sp>
      <p:sp>
        <p:nvSpPr>
          <p:cNvPr id="4" name="Espace réservé de l'image des diapositives 3"/>
          <p:cNvSpPr>
            <a:spLocks noGrp="1" noRot="1" noChangeAspect="1"/>
          </p:cNvSpPr>
          <p:nvPr>
            <p:ph type="sldImg" idx="2"/>
          </p:nvPr>
        </p:nvSpPr>
        <p:spPr>
          <a:xfrm>
            <a:off x="3267075" y="509588"/>
            <a:ext cx="3395663" cy="254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93678" y="3224990"/>
            <a:ext cx="7942458" cy="3055653"/>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5425" y="6448895"/>
            <a:ext cx="4302067" cy="339758"/>
          </a:xfrm>
          <a:prstGeom prst="rect">
            <a:avLst/>
          </a:prstGeom>
        </p:spPr>
        <p:txBody>
          <a:bodyPr vert="horz" lIns="91440" tIns="45720" rIns="91440" bIns="45720" rtlCol="0" anchor="b"/>
          <a:lstStyle>
            <a:lvl1pPr algn="r">
              <a:defRPr sz="1200"/>
            </a:lvl1pPr>
          </a:lstStyle>
          <a:p>
            <a:fld id="{A6306D47-C2F9-4FC2-AAA7-63ADC8F2A558}" type="slidenum">
              <a:rPr lang="fr-FR" smtClean="0"/>
              <a:t>‹Nr.›</a:t>
            </a:fld>
            <a:endParaRPr lang="fr-FR"/>
          </a:p>
        </p:txBody>
      </p:sp>
    </p:spTree>
    <p:extLst>
      <p:ext uri="{BB962C8B-B14F-4D97-AF65-F5344CB8AC3E}">
        <p14:creationId xmlns:p14="http://schemas.microsoft.com/office/powerpoint/2010/main" val="3181925273"/>
      </p:ext>
    </p:extLst>
  </p:cSld>
  <p:clrMap bg1="lt1" tx1="dk1" bg2="lt2" tx2="dk2" accent1="accent1" accent2="accent2" accent3="accent3" accent4="accent4" accent5="accent5" accent6="accent6" hlink="hlink" folHlink="folHlink"/>
  <p:notesStyle>
    <a:lvl1pPr marL="0" algn="l" defTabSz="914259" rtl="0" eaLnBrk="1" latinLnBrk="0" hangingPunct="1">
      <a:defRPr sz="1200" kern="1200">
        <a:solidFill>
          <a:schemeClr val="tx1"/>
        </a:solidFill>
        <a:latin typeface="+mn-lt"/>
        <a:ea typeface="+mn-ea"/>
        <a:cs typeface="+mn-cs"/>
      </a:defRPr>
    </a:lvl1pPr>
    <a:lvl2pPr marL="457130" algn="l" defTabSz="914259" rtl="0" eaLnBrk="1" latinLnBrk="0" hangingPunct="1">
      <a:defRPr sz="1200" kern="1200">
        <a:solidFill>
          <a:schemeClr val="tx1"/>
        </a:solidFill>
        <a:latin typeface="+mn-lt"/>
        <a:ea typeface="+mn-ea"/>
        <a:cs typeface="+mn-cs"/>
      </a:defRPr>
    </a:lvl2pPr>
    <a:lvl3pPr marL="914259" algn="l" defTabSz="914259" rtl="0" eaLnBrk="1" latinLnBrk="0" hangingPunct="1">
      <a:defRPr sz="1200" kern="1200">
        <a:solidFill>
          <a:schemeClr val="tx1"/>
        </a:solidFill>
        <a:latin typeface="+mn-lt"/>
        <a:ea typeface="+mn-ea"/>
        <a:cs typeface="+mn-cs"/>
      </a:defRPr>
    </a:lvl3pPr>
    <a:lvl4pPr marL="1371390" algn="l" defTabSz="914259" rtl="0" eaLnBrk="1" latinLnBrk="0" hangingPunct="1">
      <a:defRPr sz="1200" kern="1200">
        <a:solidFill>
          <a:schemeClr val="tx1"/>
        </a:solidFill>
        <a:latin typeface="+mn-lt"/>
        <a:ea typeface="+mn-ea"/>
        <a:cs typeface="+mn-cs"/>
      </a:defRPr>
    </a:lvl4pPr>
    <a:lvl5pPr marL="1828519" algn="l" defTabSz="914259" rtl="0" eaLnBrk="1" latinLnBrk="0" hangingPunct="1">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a:t>
            </a:fld>
            <a:endParaRPr lang="fr-FR"/>
          </a:p>
        </p:txBody>
      </p:sp>
    </p:spTree>
    <p:extLst>
      <p:ext uri="{BB962C8B-B14F-4D97-AF65-F5344CB8AC3E}">
        <p14:creationId xmlns:p14="http://schemas.microsoft.com/office/powerpoint/2010/main" val="1790947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29</a:t>
            </a:fld>
            <a:endParaRPr lang="fr-FR"/>
          </a:p>
        </p:txBody>
      </p:sp>
    </p:spTree>
    <p:extLst>
      <p:ext uri="{BB962C8B-B14F-4D97-AF65-F5344CB8AC3E}">
        <p14:creationId xmlns:p14="http://schemas.microsoft.com/office/powerpoint/2010/main" val="2100540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30</a:t>
            </a:fld>
            <a:endParaRPr lang="fr-FR"/>
          </a:p>
        </p:txBody>
      </p:sp>
    </p:spTree>
    <p:extLst>
      <p:ext uri="{BB962C8B-B14F-4D97-AF65-F5344CB8AC3E}">
        <p14:creationId xmlns:p14="http://schemas.microsoft.com/office/powerpoint/2010/main" val="308384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32</a:t>
            </a:fld>
            <a:endParaRPr lang="fr-FR"/>
          </a:p>
        </p:txBody>
      </p:sp>
    </p:spTree>
    <p:extLst>
      <p:ext uri="{BB962C8B-B14F-4D97-AF65-F5344CB8AC3E}">
        <p14:creationId xmlns:p14="http://schemas.microsoft.com/office/powerpoint/2010/main" val="1556086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52</a:t>
            </a:fld>
            <a:endParaRPr lang="fr-FR"/>
          </a:p>
        </p:txBody>
      </p:sp>
    </p:spTree>
    <p:extLst>
      <p:ext uri="{BB962C8B-B14F-4D97-AF65-F5344CB8AC3E}">
        <p14:creationId xmlns:p14="http://schemas.microsoft.com/office/powerpoint/2010/main" val="94875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Expression problem of OO</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55</a:t>
            </a:fld>
            <a:endParaRPr lang="fr-FR"/>
          </a:p>
        </p:txBody>
      </p:sp>
    </p:spTree>
    <p:extLst>
      <p:ext uri="{BB962C8B-B14F-4D97-AF65-F5344CB8AC3E}">
        <p14:creationId xmlns:p14="http://schemas.microsoft.com/office/powerpoint/2010/main" val="1829390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txBox="1">
            <a:spLocks noGrp="1"/>
          </p:cNvSpPr>
          <p:nvPr>
            <p:ph type="sldNum" sz="quarter" idx="5"/>
          </p:nvPr>
        </p:nvSpPr>
        <p:spPr>
          <a:ln/>
        </p:spPr>
        <p:txBody>
          <a:bodyPr lIns="0" tIns="0" rIns="0" bIns="0" anchor="b" anchorCtr="0">
            <a:noAutofit/>
          </a:bodyPr>
          <a:lstStyle/>
          <a:p>
            <a:pPr lvl="0"/>
            <a:fld id="{AB58DF43-CFFB-4E35-99F4-0A36E82A85C3}" type="slidenum">
              <a:t>79</a:t>
            </a:fld>
            <a:endParaRPr lang="en-US"/>
          </a:p>
        </p:txBody>
      </p:sp>
      <p:sp>
        <p:nvSpPr>
          <p:cNvPr id="2" name="Espace réservé de l'image des diapositives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a:xfrm>
            <a:off x="756000" y="5078520"/>
            <a:ext cx="6047640" cy="4811040"/>
          </a:xfrm>
        </p:spPr>
        <p:txBody>
          <a:bodyPr/>
          <a:lstStyle/>
          <a:p>
            <a:endParaRPr lang="en-US"/>
          </a:p>
        </p:txBody>
      </p:sp>
    </p:spTree>
    <p:extLst>
      <p:ext uri="{BB962C8B-B14F-4D97-AF65-F5344CB8AC3E}">
        <p14:creationId xmlns:p14="http://schemas.microsoft.com/office/powerpoint/2010/main" val="2574010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Who? What?</a:t>
            </a:r>
            <a:r>
              <a:rPr lang="en-US" baseline="0" dirty="0" smtClean="0"/>
              <a:t> Why MDE/SLE? </a:t>
            </a:r>
            <a:r>
              <a:rPr lang="en-US" baseline="0" dirty="0" err="1" smtClean="0"/>
              <a:t>Exp</a:t>
            </a:r>
            <a:r>
              <a:rPr lang="en-US" baseline="0" smtClean="0"/>
              <a:t>?</a:t>
            </a:r>
            <a:endParaRPr lang="en-US"/>
          </a:p>
        </p:txBody>
      </p:sp>
      <p:sp>
        <p:nvSpPr>
          <p:cNvPr id="4" name="Foliennummernplatzhalter 3"/>
          <p:cNvSpPr>
            <a:spLocks noGrp="1"/>
          </p:cNvSpPr>
          <p:nvPr>
            <p:ph type="sldNum" sz="quarter" idx="10"/>
          </p:nvPr>
        </p:nvSpPr>
        <p:spPr/>
        <p:txBody>
          <a:bodyPr/>
          <a:lstStyle/>
          <a:p>
            <a:fld id="{A6306D47-C2F9-4FC2-AAA7-63ADC8F2A558}" type="slidenum">
              <a:rPr lang="fr-FR" smtClean="0"/>
              <a:t>3</a:t>
            </a:fld>
            <a:endParaRPr lang="fr-FR"/>
          </a:p>
        </p:txBody>
      </p:sp>
    </p:spTree>
    <p:extLst>
      <p:ext uri="{BB962C8B-B14F-4D97-AF65-F5344CB8AC3E}">
        <p14:creationId xmlns:p14="http://schemas.microsoft.com/office/powerpoint/2010/main" val="1339375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endParaRPr lang="en-US" dirty="0" smtClean="0"/>
          </a:p>
          <a:p>
            <a:r>
              <a:rPr lang="en-US" dirty="0" smtClean="0"/>
              <a:t>This piece of complex</a:t>
            </a:r>
            <a:r>
              <a:rPr lang="en-US" baseline="0" dirty="0" smtClean="0"/>
              <a:t> </a:t>
            </a:r>
            <a:r>
              <a:rPr lang="en-US" dirty="0" smtClean="0"/>
              <a:t>software integrates different perspectives from these stakeholders</a:t>
            </a:r>
          </a:p>
          <a:p>
            <a:endParaRPr lang="en-US" dirty="0" smtClean="0"/>
          </a:p>
          <a:p>
            <a:r>
              <a:rPr lang="en-US" dirty="0" smtClean="0"/>
              <a:t>Physics, communications, Pilots -&gt; HCI</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5</a:t>
            </a:fld>
            <a:endParaRPr lang="fr-FR">
              <a:solidFill>
                <a:prstClr val="black"/>
              </a:solidFill>
              <a:latin typeface="Calibri"/>
            </a:endParaRPr>
          </a:p>
        </p:txBody>
      </p:sp>
    </p:spTree>
    <p:extLst>
      <p:ext uri="{BB962C8B-B14F-4D97-AF65-F5344CB8AC3E}">
        <p14:creationId xmlns:p14="http://schemas.microsoft.com/office/powerpoint/2010/main" val="1428589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r>
              <a:rPr lang="en-US" dirty="0" err="1" smtClean="0"/>
              <a:t>Parler</a:t>
            </a:r>
            <a:r>
              <a:rPr lang="en-US" baseline="0" dirty="0" smtClean="0"/>
              <a:t> </a:t>
            </a:r>
            <a:r>
              <a:rPr lang="en-US" baseline="0" dirty="0" err="1" smtClean="0"/>
              <a:t>ici</a:t>
            </a:r>
            <a:r>
              <a:rPr lang="en-US" baseline="0" dirty="0" smtClean="0"/>
              <a:t> du </a:t>
            </a:r>
            <a:r>
              <a:rPr lang="en-US" baseline="0" dirty="0" err="1" smtClean="0"/>
              <a:t>positionnement</a:t>
            </a:r>
            <a:r>
              <a:rPr lang="en-US" baseline="0" dirty="0" smtClean="0"/>
              <a:t> avec la co-simulation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6</a:t>
            </a:fld>
            <a:endParaRPr lang="fr-FR">
              <a:solidFill>
                <a:prstClr val="black"/>
              </a:solidFill>
              <a:latin typeface="Calibri"/>
            </a:endParaRPr>
          </a:p>
        </p:txBody>
      </p:sp>
    </p:spTree>
    <p:extLst>
      <p:ext uri="{BB962C8B-B14F-4D97-AF65-F5344CB8AC3E}">
        <p14:creationId xmlns:p14="http://schemas.microsoft.com/office/powerpoint/2010/main" val="1564115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8</a:t>
            </a:fld>
            <a:endParaRPr lang="fr-FR"/>
          </a:p>
        </p:txBody>
      </p:sp>
    </p:spTree>
    <p:extLst>
      <p:ext uri="{BB962C8B-B14F-4D97-AF65-F5344CB8AC3E}">
        <p14:creationId xmlns:p14="http://schemas.microsoft.com/office/powerpoint/2010/main" val="197316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9</a:t>
            </a:fld>
            <a:endParaRPr lang="fr-FR"/>
          </a:p>
        </p:txBody>
      </p:sp>
    </p:spTree>
    <p:extLst>
      <p:ext uri="{BB962C8B-B14F-4D97-AF65-F5344CB8AC3E}">
        <p14:creationId xmlns:p14="http://schemas.microsoft.com/office/powerpoint/2010/main" val="1580134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Turing</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18</a:t>
            </a:fld>
            <a:endParaRPr lang="fr-FR"/>
          </a:p>
        </p:txBody>
      </p:sp>
    </p:spTree>
    <p:extLst>
      <p:ext uri="{BB962C8B-B14F-4D97-AF65-F5344CB8AC3E}">
        <p14:creationId xmlns:p14="http://schemas.microsoft.com/office/powerpoint/2010/main" val="87025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AS ~ grammar</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24</a:t>
            </a:fld>
            <a:endParaRPr lang="fr-FR"/>
          </a:p>
        </p:txBody>
      </p:sp>
    </p:spTree>
    <p:extLst>
      <p:ext uri="{BB962C8B-B14F-4D97-AF65-F5344CB8AC3E}">
        <p14:creationId xmlns:p14="http://schemas.microsoft.com/office/powerpoint/2010/main" val="1079720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Learning curve</a:t>
            </a:r>
            <a:r>
              <a:rPr lang="en-US" baseline="0" dirty="0" smtClean="0"/>
              <a:t> very flat in the beginning</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27</a:t>
            </a:fld>
            <a:endParaRPr lang="fr-FR"/>
          </a:p>
        </p:txBody>
      </p:sp>
    </p:spTree>
    <p:extLst>
      <p:ext uri="{BB962C8B-B14F-4D97-AF65-F5344CB8AC3E}">
        <p14:creationId xmlns:p14="http://schemas.microsoft.com/office/powerpoint/2010/main" val="1934479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jpe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e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0" descr="fond_couv_1"/>
          <p:cNvPicPr>
            <a:picLocks noChangeAspect="1" noChangeArrowheads="1"/>
          </p:cNvPicPr>
          <p:nvPr/>
        </p:nvPicPr>
        <p:blipFill>
          <a:blip r:embed="rId2" cstate="screen"/>
          <a:stretch>
            <a:fillRect/>
          </a:stretch>
        </p:blipFill>
        <p:spPr bwMode="auto">
          <a:xfrm>
            <a:off x="2032" y="0"/>
            <a:ext cx="9139938" cy="6858000"/>
          </a:xfrm>
          <a:prstGeom prst="rect">
            <a:avLst/>
          </a:prstGeom>
          <a:noFill/>
          <a:ln w="9525">
            <a:noFill/>
            <a:miter lim="800000"/>
            <a:headEnd/>
            <a:tailEnd/>
          </a:ln>
        </p:spPr>
      </p:pic>
      <p:sp>
        <p:nvSpPr>
          <p:cNvPr id="48132" name="Rectangle 4"/>
          <p:cNvSpPr>
            <a:spLocks noGrp="1" noChangeArrowheads="1"/>
          </p:cNvSpPr>
          <p:nvPr>
            <p:ph type="ctrTitle"/>
          </p:nvPr>
        </p:nvSpPr>
        <p:spPr bwMode="white">
          <a:xfrm>
            <a:off x="1006475" y="2924175"/>
            <a:ext cx="7626350" cy="1976438"/>
          </a:xfrm>
        </p:spPr>
        <p:txBody>
          <a:bodyPr anchor="b"/>
          <a:lstStyle>
            <a:lvl1pPr>
              <a:lnSpc>
                <a:spcPct val="90000"/>
              </a:lnSpc>
              <a:defRPr sz="3800"/>
            </a:lvl1pPr>
          </a:lstStyle>
          <a:p>
            <a:pPr lvl="0"/>
            <a:r>
              <a:rPr lang="fr-FR" noProof="0" smtClean="0"/>
              <a:t>Modifiez le style du titre</a:t>
            </a:r>
          </a:p>
        </p:txBody>
      </p:sp>
      <p:sp>
        <p:nvSpPr>
          <p:cNvPr id="48133" name="Rectangle 5"/>
          <p:cNvSpPr>
            <a:spLocks noGrp="1" noChangeArrowheads="1"/>
          </p:cNvSpPr>
          <p:nvPr>
            <p:ph type="subTitle" idx="1"/>
          </p:nvPr>
        </p:nvSpPr>
        <p:spPr bwMode="white">
          <a:xfrm>
            <a:off x="1006475" y="4965700"/>
            <a:ext cx="7626350" cy="1435100"/>
          </a:xfrm>
        </p:spPr>
        <p:txBody>
          <a:bodyPr/>
          <a:lstStyle>
            <a:lvl1pPr>
              <a:lnSpc>
                <a:spcPct val="100000"/>
              </a:lnSpc>
              <a:defRPr sz="2300" b="1"/>
            </a:lvl1pPr>
          </a:lstStyle>
          <a:p>
            <a:pPr lvl="0"/>
            <a:r>
              <a:rPr lang="fr-FR" noProof="0" smtClean="0"/>
              <a:t>Modifiez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866F860D-294A-4CE7-BE1D-B7CBC03ABED9}" type="slidenum">
              <a:rPr lang="fr-FR"/>
              <a:pPr>
                <a:defRPr/>
              </a:pPr>
              <a:t>‹Nr.›</a:t>
            </a:fld>
            <a:endParaRPr lang="fr-F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C904ACD3-799D-4BE6-9F31-948BE2D12F24}" type="slidenum">
              <a:rPr lang="fr-FR"/>
              <a:pPr>
                <a:defRPr/>
              </a:pPr>
              <a:t>‹Nr.›</a:t>
            </a:fld>
            <a:endParaRPr lang="fr-F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CCF3D89-96BD-44C0-B099-9A47086BB2E5}"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10EFCE8-B2FB-4E4B-96C4-119BB80E853F}" type="slidenum">
              <a:rPr lang="fr-FR"/>
              <a:pPr>
                <a:defRPr/>
              </a:pPr>
              <a:t>‹Nr.›</a:t>
            </a:fld>
            <a:endParaRPr lang="fr-FR"/>
          </a:p>
        </p:txBody>
      </p:sp>
      <p:sp>
        <p:nvSpPr>
          <p:cNvPr id="7" name="Espace réservé du contenu 2"/>
          <p:cNvSpPr>
            <a:spLocks noGrp="1"/>
          </p:cNvSpPr>
          <p:nvPr>
            <p:ph sz="half" idx="13"/>
          </p:nvPr>
        </p:nvSpPr>
        <p:spPr>
          <a:xfrm rot="5400000">
            <a:off x="858630" y="335991"/>
            <a:ext cx="5347904"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oran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253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253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D89659B-47F0-4051-B8C2-F34B6A3C1395}" type="slidenum">
              <a:rPr lang="fr-FR"/>
              <a:pPr>
                <a:defRPr/>
              </a:pPr>
              <a:t>‹Nr.›</a:t>
            </a:fld>
            <a:endParaRPr lang="fr-F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5CC93B46-292B-42F7-951C-C479D70CC244}"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42B384D3-89DE-4328-9A16-5300D4DCD93B}" type="slidenum">
              <a:rPr lang="fr-FR"/>
              <a:pPr>
                <a:defRPr/>
              </a:pPr>
              <a:t>‹Nr.›</a:t>
            </a:fld>
            <a:endParaRPr lang="fr-F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0C12ACA8-31EF-4CA5-AA57-95821EAAB283}"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C93B2AED-3A07-4029-8615-1A158CE863D7}" type="slidenum">
              <a:rPr lang="fr-FR"/>
              <a:pPr>
                <a:defRPr/>
              </a:pPr>
              <a:t>‹Nr.›</a:t>
            </a:fld>
            <a:endParaRPr lang="fr-FR"/>
          </a:p>
        </p:txBody>
      </p:sp>
      <p:sp>
        <p:nvSpPr>
          <p:cNvPr id="12" name="Espace réservé du contenu 2"/>
          <p:cNvSpPr>
            <a:spLocks noGrp="1"/>
          </p:cNvSpPr>
          <p:nvPr>
            <p:ph sz="half" idx="13"/>
          </p:nvPr>
        </p:nvSpPr>
        <p:spPr>
          <a:xfrm>
            <a:off x="488138" y="2158412"/>
            <a:ext cx="4083862" cy="4250809"/>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2190307"/>
            <a:ext cx="3955312" cy="4229543"/>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1759C1DB-1F66-4272-8F5A-629A0D58AFE6}" type="slidenum">
              <a:rPr lang="fr-FR"/>
              <a:pPr>
                <a:defRPr/>
              </a:pPr>
              <a:t>‹Nr.›</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4"/>
            <a:ext cx="1884362" cy="5983287"/>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349376" y="474664"/>
            <a:ext cx="5503863" cy="598328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3E55A44E-46FB-483C-9632-6FF41985DE24}" type="slidenum">
              <a:rPr lang="fr-FR"/>
              <a:pPr>
                <a:defRPr/>
              </a:pPr>
              <a:t>‹Nr.›</a:t>
            </a:fld>
            <a:endParaRPr lang="fr-F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C50F47B8-3F38-47B3-98FC-4F7AF3F1379F}" type="slidenum">
              <a:rPr lang="fr-FR"/>
              <a:pPr>
                <a:defRPr/>
              </a:pPr>
              <a:t>‹Nr.›</a:t>
            </a:fld>
            <a:endParaRPr lang="fr-F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B333C5B7-3750-4A54-8586-C78723FAA0A7}"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AB48E4F-37F9-4F79-BBB9-0125FEC456F5}" type="slidenum">
              <a:rPr lang="fr-FR"/>
              <a:pPr>
                <a:defRPr/>
              </a:pPr>
              <a:t>‹Nr.›</a:t>
            </a:fld>
            <a:endParaRPr lang="fr-F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0580F09-B1EC-472E-AC88-3CFABA1BEBF2}"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852996F-463E-4774-935B-A3E0BE0F44F0}"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r>
              <a:rPr lang="fr-FR"/>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Font typeface="Arial" pitchFamily="34" charset="0"/>
              <a:buNone/>
              <a:defRPr sz="2300" b="1">
                <a:solidFill>
                  <a:schemeClr val="bg1"/>
                </a:solidFill>
              </a:defRPr>
            </a:lvl1pPr>
          </a:lstStyle>
          <a:p>
            <a:r>
              <a:rPr lang="fr-FR" dirty="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rgbClr val="808080"/>
                </a:solidFill>
                <a:ea typeface="ＭＳ Ｐゴシック" pitchFamily="34" charset="-128"/>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rgbClr val="808080"/>
                </a:solidFill>
                <a:ea typeface="ＭＳ Ｐゴシック" pitchFamily="34" charset="-128"/>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rgbClr val="808080"/>
                </a:solidFill>
              </a:defRPr>
            </a:lvl1pPr>
          </a:lstStyle>
          <a:p>
            <a:pPr>
              <a:defRPr/>
            </a:pPr>
            <a:r>
              <a:rPr lang="fr-FR"/>
              <a:t>- </a:t>
            </a:r>
            <a:fld id="{6FC597C9-1F54-46B0-9695-3555D471BDB8}" type="slidenum">
              <a:rPr lang="fr-FR"/>
              <a:pPr>
                <a:defRPr/>
              </a:pPr>
              <a:t>‹Nr.›</a:t>
            </a:fld>
            <a:endParaRPr lang="fr-F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1BBE4E4C-D542-484A-BF16-90EBB42224C8}"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buFont typeface="Arial" pitchFamily="34" charset="0"/>
              <a:buChar cha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F799CCB-3FB7-49AF-883F-7B14B9F1542F}" type="slidenum">
              <a:rPr lang="fr-FR"/>
              <a:pPr>
                <a:defRPr/>
              </a:pPr>
              <a:t>‹Nr.›</a:t>
            </a:fld>
            <a:endParaRPr lang="fr-F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68367D39-FA3B-4CAF-9F36-39342E1BD5BC}"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DDDDDD"/>
        </a:solid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ctrTitle"/>
          </p:nvPr>
        </p:nvSpPr>
        <p:spPr bwMode="white">
          <a:xfrm>
            <a:off x="1006475" y="2925766"/>
            <a:ext cx="7626350" cy="1976437"/>
          </a:xfrm>
        </p:spPr>
        <p:txBody>
          <a:bodyPr anchor="b"/>
          <a:lstStyle>
            <a:lvl1pPr>
              <a:lnSpc>
                <a:spcPct val="90000"/>
              </a:lnSpc>
              <a:defRPr sz="3800">
                <a:solidFill>
                  <a:schemeClr val="bg1"/>
                </a:solidFill>
              </a:defRPr>
            </a:lvl1pPr>
          </a:lstStyle>
          <a:p>
            <a:pPr lvl="0"/>
            <a:r>
              <a:rPr lang="fr-FR" noProof="0" dirty="0" smtClean="0"/>
              <a:t>Cliquez pour modifier le style du titre</a:t>
            </a:r>
          </a:p>
        </p:txBody>
      </p:sp>
      <p:sp>
        <p:nvSpPr>
          <p:cNvPr id="156677" name="Rectangle 5"/>
          <p:cNvSpPr>
            <a:spLocks noGrp="1" noChangeArrowheads="1"/>
          </p:cNvSpPr>
          <p:nvPr>
            <p:ph type="subTitle" idx="1"/>
          </p:nvPr>
        </p:nvSpPr>
        <p:spPr bwMode="white">
          <a:xfrm>
            <a:off x="1006475" y="4965700"/>
            <a:ext cx="7626350" cy="1436688"/>
          </a:xfrm>
          <a:prstGeom prst="rect">
            <a:avLst/>
          </a:prstGeom>
        </p:spPr>
        <p:txBody>
          <a:bodyPr lIns="91425" tIns="45713" rIns="91425" bIns="45713"/>
          <a:lstStyle>
            <a:lvl1pPr>
              <a:lnSpc>
                <a:spcPct val="100000"/>
              </a:lnSpc>
              <a:defRPr sz="2300" b="1">
                <a:solidFill>
                  <a:schemeClr val="bg1"/>
                </a:solidFill>
              </a:defRPr>
            </a:lvl1pPr>
          </a:lstStyle>
          <a:p>
            <a:pPr lvl="0"/>
            <a:r>
              <a:rPr lang="fr-FR" noProof="0" dirty="0" smtClean="0"/>
              <a:t>Cliquez pour modifier le style des sous-titres du masque</a:t>
            </a:r>
          </a:p>
        </p:txBody>
      </p:sp>
      <p:grpSp>
        <p:nvGrpSpPr>
          <p:cNvPr id="6" name="Groupe 5"/>
          <p:cNvGrpSpPr/>
          <p:nvPr userDrawn="1"/>
        </p:nvGrpSpPr>
        <p:grpSpPr>
          <a:xfrm>
            <a:off x="0" y="0"/>
            <a:ext cx="4318000" cy="3238500"/>
            <a:chOff x="0" y="0"/>
            <a:chExt cx="4318000" cy="3238500"/>
          </a:xfrm>
        </p:grpSpPr>
        <p:pic>
          <p:nvPicPr>
            <p:cNvPr id="4" name="Picture 8" descr="logo_couv"/>
            <p:cNvPicPr>
              <a:picLocks noChangeAspect="1" noChangeArrowheads="1"/>
            </p:cNvPicPr>
            <p:nvPr/>
          </p:nvPicPr>
          <p:blipFill>
            <a:blip r:embed="rId2" cstate="screen"/>
            <a:srcRect/>
            <a:stretch>
              <a:fillRect/>
            </a:stretch>
          </p:blipFill>
          <p:spPr bwMode="auto">
            <a:xfrm>
              <a:off x="0" y="0"/>
              <a:ext cx="4318000" cy="3238500"/>
            </a:xfrm>
            <a:prstGeom prst="rect">
              <a:avLst/>
            </a:prstGeom>
            <a:noFill/>
            <a:ln w="9525">
              <a:noFill/>
              <a:miter lim="800000"/>
              <a:headEnd/>
              <a:tailEnd/>
            </a:ln>
          </p:spPr>
        </p:pic>
        <p:pic>
          <p:nvPicPr>
            <p:cNvPr id="5" name="Image 4" descr="tab pour visuel-sc-en.bmp"/>
            <p:cNvPicPr>
              <a:picLocks noChangeAspect="1"/>
            </p:cNvPicPr>
            <p:nvPr userDrawn="1"/>
          </p:nvPicPr>
          <p:blipFill>
            <a:blip r:embed="rId3" cstate="screen"/>
            <a:stretch>
              <a:fillRect/>
            </a:stretch>
          </p:blipFill>
          <p:spPr>
            <a:xfrm>
              <a:off x="1151620" y="1594709"/>
              <a:ext cx="2475610" cy="1183446"/>
            </a:xfrm>
            <a:prstGeom prst="rect">
              <a:avLst/>
            </a:prstGeom>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Espace réservé de la date 6"/>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8" name="Espace réservé du pied de page 7"/>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9" name="Espace réservé du numéro de diapositive 8"/>
          <p:cNvSpPr>
            <a:spLocks noGrp="1"/>
          </p:cNvSpPr>
          <p:nvPr>
            <p:ph type="sldNum" sz="quarter" idx="12"/>
          </p:nvPr>
        </p:nvSpPr>
        <p:spPr/>
        <p:txBody>
          <a:bodyPr/>
          <a:lstStyle>
            <a:lvl1pPr>
              <a:defRPr/>
            </a:lvl1pPr>
          </a:lstStyle>
          <a:p>
            <a:pPr>
              <a:defRPr/>
            </a:pPr>
            <a:r>
              <a:rPr lang="fr-FR"/>
              <a:t>- </a:t>
            </a:r>
            <a:fld id="{3E3CCCAB-CDF9-4B87-B3AA-B07CAC788D87}" type="slidenum">
              <a:rPr lang="fr-FR"/>
              <a:pPr>
                <a:defRPr/>
              </a:pPr>
              <a:t>‹Nr.›</a:t>
            </a:fld>
            <a:endParaRPr lang="fr-FR"/>
          </a:p>
        </p:txBody>
      </p:sp>
      <p:sp>
        <p:nvSpPr>
          <p:cNvPr id="12" name="Espace réservé du contenu 2"/>
          <p:cNvSpPr>
            <a:spLocks noGrp="1"/>
          </p:cNvSpPr>
          <p:nvPr>
            <p:ph sz="half" idx="13"/>
          </p:nvPr>
        </p:nvSpPr>
        <p:spPr>
          <a:xfrm>
            <a:off x="477506" y="2158409"/>
            <a:ext cx="4094495" cy="4250808"/>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48029" y="2083981"/>
            <a:ext cx="4151423" cy="432523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4" name="Espace réservé du pied de page 3"/>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5" name="Espace réservé du numéro de diapositive 4"/>
          <p:cNvSpPr>
            <a:spLocks noGrp="1"/>
          </p:cNvSpPr>
          <p:nvPr>
            <p:ph type="sldNum" sz="quarter" idx="12"/>
          </p:nvPr>
        </p:nvSpPr>
        <p:spPr/>
        <p:txBody>
          <a:bodyPr/>
          <a:lstStyle>
            <a:lvl1pPr>
              <a:defRPr/>
            </a:lvl1pPr>
          </a:lstStyle>
          <a:p>
            <a:pPr>
              <a:defRPr/>
            </a:pPr>
            <a:r>
              <a:rPr lang="fr-FR"/>
              <a:t>- </a:t>
            </a:r>
            <a:fld id="{2477A6C7-62D4-4FEE-9368-D20D98FEBD55}" type="slidenum">
              <a:rPr lang="fr-FR"/>
              <a:pPr>
                <a:defRPr/>
              </a:pPr>
              <a:t>‹Nr.›</a:t>
            </a:fld>
            <a:endParaRPr lang="fr-F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3" name="Espace réservé du pied de page 2"/>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4" name="Espace réservé du numéro de diapositive 3"/>
          <p:cNvSpPr>
            <a:spLocks noGrp="1"/>
          </p:cNvSpPr>
          <p:nvPr>
            <p:ph type="sldNum" sz="quarter" idx="12"/>
          </p:nvPr>
        </p:nvSpPr>
        <p:spPr/>
        <p:txBody>
          <a:bodyPr/>
          <a:lstStyle>
            <a:lvl1pPr>
              <a:defRPr/>
            </a:lvl1pPr>
          </a:lstStyle>
          <a:p>
            <a:pPr>
              <a:defRPr/>
            </a:pPr>
            <a:r>
              <a:rPr lang="fr-FR"/>
              <a:t>- </a:t>
            </a:r>
            <a:fld id="{3D35C9E3-8D6E-4060-98BD-E38DA679094F}" type="slidenum">
              <a:rPr lang="fr-FR"/>
              <a:pPr>
                <a:defRPr/>
              </a:pPr>
              <a:t>‹Nr.›</a:t>
            </a:fld>
            <a:endParaRPr lang="fr-F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pour modifier le style du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1AE16350-F62D-4F36-A614-6E2FB6BD3C6C}" type="slidenum">
              <a:rPr lang="fr-FR"/>
              <a:pPr>
                <a:defRPr/>
              </a:pPr>
              <a:t>‹Nr.›</a:t>
            </a:fld>
            <a:endParaRPr lang="fr-FR"/>
          </a:p>
        </p:txBody>
      </p:sp>
      <p:sp>
        <p:nvSpPr>
          <p:cNvPr id="8"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buFont typeface="Arial" pitchFamily="34" charset="0"/>
              <a:buChar cha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B72D17F6-14A7-4F5E-930D-799867F89D2D}" type="slidenum">
              <a:rPr lang="fr-FR"/>
              <a:pPr>
                <a:defRPr/>
              </a:pPr>
              <a:t>‹Nr.›</a:t>
            </a:fld>
            <a:endParaRPr lang="fr-F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AE524A20-76BC-447B-9B68-CDCB716F6898}" type="slidenum">
              <a:rPr lang="fr-FR"/>
              <a:pPr>
                <a:defRPr/>
              </a:pPr>
              <a:t>‹Nr.›</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8542203-7A2F-4F00-8C9C-B877E9137DCA}"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liste à puc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sz="2400"/>
            </a:lvl1pPr>
            <a:lvl2pPr marL="361893" indent="352371">
              <a:defRPr/>
            </a:lvl2pPr>
            <a:lvl3pPr marL="1076160" indent="361893">
              <a:defRPr sz="2000"/>
            </a:lvl3pPr>
            <a:lvl4pPr marL="1438055" indent="371418">
              <a:defRPr sz="1800"/>
            </a:lvl4pPr>
            <a:lvl5pPr marL="1790425" indent="361893">
              <a:defRPr sz="16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2FEFE3E-5266-48F6-9D02-A7873B043BC0}" type="slidenum">
              <a:rPr lang="fr-FR"/>
              <a:pPr>
                <a:defRPr/>
              </a:pPr>
              <a:t>‹Nr.›</a:t>
            </a:fld>
            <a:endParaRPr lang="fr-F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15B99BE-6035-43F0-BAA9-A49E7E3DCE59}" type="slidenum">
              <a:rPr lang="fr-FR"/>
              <a:pPr>
                <a:defRPr/>
              </a:pPr>
              <a:t>‹Nr.›</a:t>
            </a:fld>
            <a:endParaRPr lang="fr-F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2D9AD59-0221-400E-A868-F33C0BCA50B0}" type="slidenum">
              <a:rPr lang="fr-FR"/>
              <a:pPr>
                <a:defRPr/>
              </a:pPr>
              <a:t>‹Nr.›</a:t>
            </a:fld>
            <a:endParaRPr lang="fr-FR"/>
          </a:p>
        </p:txBody>
      </p:sp>
      <p:sp>
        <p:nvSpPr>
          <p:cNvPr id="8"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9"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217E0F9F-BD46-4E55-AF91-DF6BF8BEA411}" type="slidenum">
              <a:rPr lang="fr-FR"/>
              <a:pPr>
                <a:defRPr/>
              </a:pPr>
              <a:t>‹Nr.›</a:t>
            </a:fld>
            <a:endParaRPr lang="fr-FR"/>
          </a:p>
        </p:txBody>
      </p:sp>
      <p:sp>
        <p:nvSpPr>
          <p:cNvPr id="10" name="Espace réservé du contenu 2"/>
          <p:cNvSpPr>
            <a:spLocks noGrp="1"/>
          </p:cNvSpPr>
          <p:nvPr>
            <p:ph sz="half" idx="13"/>
          </p:nvPr>
        </p:nvSpPr>
        <p:spPr>
          <a:xfrm>
            <a:off x="445608" y="1641327"/>
            <a:ext cx="412639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4"/>
          </p:nvPr>
        </p:nvSpPr>
        <p:spPr>
          <a:xfrm>
            <a:off x="4572000" y="1641327"/>
            <a:ext cx="4008474"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B9D243D-F9C0-4E0C-B003-1556338B5CE0}" type="slidenum">
              <a:rPr lang="fr-FR"/>
              <a:pPr>
                <a:defRPr/>
              </a:pPr>
              <a:t>‹Nr.›</a:t>
            </a:fld>
            <a:endParaRPr lang="fr-F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D68F26B-E493-43B4-A0D1-A7C7B876D25B}" type="slidenum">
              <a:rPr lang="fr-FR"/>
              <a:pPr>
                <a:defRPr/>
              </a:pPr>
              <a:t>‹Nr.›</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sz="2200"/>
            </a:lvl2pPr>
            <a:lvl3pPr marL="814264" indent="526969">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985B404F-82AA-4656-B7BB-2C42C12A43F0}" type="slidenum">
              <a:rPr lang="fr-FR"/>
              <a:pPr>
                <a:defRPr/>
              </a:pPr>
              <a:t>‹Nr.›</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4322A8F9-4C25-4794-AD0F-214AA33FDF3C}" type="slidenum">
              <a:rPr lang="fr-FR"/>
              <a:pPr>
                <a:defRPr/>
              </a:pPr>
              <a:t>‹Nr.›</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9CDB2FD-9F06-45BF-B617-B7F633254698}" type="slidenum">
              <a:rPr lang="fr-FR"/>
              <a:pPr>
                <a:defRPr/>
              </a:pPr>
              <a:t>‹Nr.›</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5" y="2187575"/>
            <a:ext cx="7540625" cy="4203700"/>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265A9D1-E72B-4781-A089-9CFF8FA4332C}" type="slidenum">
              <a:rPr lang="fr-FR"/>
              <a:pPr>
                <a:defRPr/>
              </a:pPr>
              <a:t>‹Nr.›</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3"/>
            <a:ext cx="1884362" cy="5916612"/>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6" y="474663"/>
            <a:ext cx="5503863" cy="5916612"/>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856DA4-6962-4A2C-ACDA-737F7D272E26}" type="slidenum">
              <a:rPr lang="fr-FR"/>
              <a:pPr>
                <a:defRPr/>
              </a:pPr>
              <a:t>‹Nr.›</a:t>
            </a:fld>
            <a:endParaRPr lang="fr-F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ouv_2"/>
          <p:cNvPicPr>
            <a:picLocks noChangeAspect="1" noChangeArrowheads="1"/>
          </p:cNvPicPr>
          <p:nvPr/>
        </p:nvPicPr>
        <p:blipFill>
          <a:blip r:embed="rId2" cstate="screen"/>
          <a:stretch>
            <a:fillRect/>
          </a:stretch>
        </p:blipFill>
        <p:spPr bwMode="auto">
          <a:xfrm>
            <a:off x="0" y="3"/>
            <a:ext cx="9144000" cy="6857999"/>
          </a:xfrm>
          <a:prstGeom prst="rect">
            <a:avLst/>
          </a:prstGeom>
          <a:noFill/>
          <a:ln w="9525">
            <a:noFill/>
            <a:miter lim="800000"/>
            <a:headEnd/>
            <a:tailEnd/>
          </a:ln>
        </p:spPr>
      </p:pic>
      <p:sp>
        <p:nvSpPr>
          <p:cNvPr id="66563" name="Rectangle 3"/>
          <p:cNvSpPr>
            <a:spLocks noGrp="1" noChangeArrowheads="1"/>
          </p:cNvSpPr>
          <p:nvPr>
            <p:ph type="ctrTitle"/>
          </p:nvPr>
        </p:nvSpPr>
        <p:spPr bwMode="white">
          <a:xfrm>
            <a:off x="1006475" y="2924175"/>
            <a:ext cx="7626350" cy="1976438"/>
          </a:xfrm>
        </p:spPr>
        <p:txBody>
          <a:bodyPr anchor="b"/>
          <a:lstStyle>
            <a:lvl1pPr algn="l">
              <a:lnSpc>
                <a:spcPct val="90000"/>
              </a:lnSpc>
              <a:defRPr sz="3800"/>
            </a:lvl1pPr>
          </a:lstStyle>
          <a:p>
            <a:pPr lvl="0"/>
            <a:r>
              <a:rPr lang="fr-FR" noProof="0" smtClean="0"/>
              <a:t>Cliquez pour modifier le style du titre</a:t>
            </a:r>
          </a:p>
        </p:txBody>
      </p:sp>
      <p:sp>
        <p:nvSpPr>
          <p:cNvPr id="66564" name="Rectangle 4"/>
          <p:cNvSpPr>
            <a:spLocks noGrp="1" noChangeArrowheads="1"/>
          </p:cNvSpPr>
          <p:nvPr>
            <p:ph type="subTitle" idx="1"/>
          </p:nvPr>
        </p:nvSpPr>
        <p:spPr bwMode="white">
          <a:xfrm>
            <a:off x="1006475" y="4965700"/>
            <a:ext cx="7626350" cy="844550"/>
          </a:xfrm>
        </p:spPr>
        <p:txBody>
          <a:bodyPr anchor="t"/>
          <a:lstStyle>
            <a:lvl1pPr>
              <a:lnSpc>
                <a:spcPct val="100000"/>
              </a:lnSpc>
              <a:defRPr sz="2300"/>
            </a:lvl1pPr>
          </a:lstStyle>
          <a:p>
            <a:pPr lvl="0"/>
            <a:r>
              <a:rPr lang="fr-FR" noProof="0" smtClean="0"/>
              <a:t>Cliquez pour modifier le style des sous-titres du masque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p:spPr>
        <p:txBody>
          <a:bodyPr/>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8072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Modifiez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6789A5F8-C5AD-40C5-9F24-D2B3F53877F9}" type="slidenum">
              <a:rPr lang="fr-FR"/>
              <a:pPr>
                <a:defRPr/>
              </a:pPr>
              <a:t>‹Nr.›</a:t>
            </a:fld>
            <a:endParaRPr lang="fr-F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1000" y="2924178"/>
            <a:ext cx="2159000" cy="341947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254000" y="2924178"/>
            <a:ext cx="6324600" cy="34194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9" descr="fond_chapitre_rou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6146" name="Rectangle 2"/>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6147" name="Rectangle 3"/>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5"/>
          <p:cNvSpPr>
            <a:spLocks noGrp="1" noChangeArrowheads="1"/>
          </p:cNvSpPr>
          <p:nvPr>
            <p:ph type="ftr" sz="quarter" idx="10"/>
          </p:nvPr>
        </p:nvSpPr>
        <p:spPr bwMode="gray"/>
        <p:txBody>
          <a:bodyPr/>
          <a:lstStyle>
            <a:lvl1pPr>
              <a:defRPr>
                <a:solidFill>
                  <a:schemeClr val="tx2"/>
                </a:solidFill>
              </a:defRPr>
            </a:lvl1pPr>
          </a:lstStyle>
          <a:p>
            <a:r>
              <a:rPr lang="en-US" dirty="0" smtClean="0"/>
              <a:t>GEMOC Studio Tutorial </a:t>
            </a:r>
            <a:r>
              <a:rPr lang="mr-IN" dirty="0" smtClean="0"/>
              <a:t>–</a:t>
            </a:r>
            <a:r>
              <a:rPr lang="en-US" dirty="0" smtClean="0"/>
              <a:t> ICSA 2017 </a:t>
            </a:r>
            <a:endParaRPr lang="en-US" dirty="0"/>
          </a:p>
        </p:txBody>
      </p:sp>
      <p:sp>
        <p:nvSpPr>
          <p:cNvPr id="6" name="Rectangle 4"/>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6"/>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9369D450-F000-4554-8F34-040645730B51}" type="slidenum">
              <a:rPr lang="fr-FR"/>
              <a:pPr>
                <a:defRPr/>
              </a:pPr>
              <a:t>‹Nr.›</a:t>
            </a:fld>
            <a:endParaRPr lang="fr-F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2"/>
          </p:nvPr>
        </p:nvSpPr>
        <p:spPr>
          <a:ln/>
        </p:spPr>
        <p:txBody>
          <a:bodyPr/>
          <a:lstStyle>
            <a:lvl1pPr>
              <a:defRPr/>
            </a:lvl1pPr>
          </a:lstStyle>
          <a:p>
            <a:pPr>
              <a:defRPr/>
            </a:pPr>
            <a:r>
              <a:rPr lang="fr-FR"/>
              <a:t>- </a:t>
            </a:r>
            <a:fld id="{46A70191-DF56-47E7-AB56-1D430D80D799}" type="slidenum">
              <a:rPr lang="fr-FR"/>
              <a:pPr>
                <a:defRPr/>
              </a:pPr>
              <a:t>‹Nr.›</a:t>
            </a:fld>
            <a:endParaRPr lang="fr-F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9"/>
          <p:cNvSpPr>
            <a:spLocks noGrp="1" noChangeArrowheads="1"/>
          </p:cNvSpPr>
          <p:nvPr>
            <p:ph type="sldNum" sz="quarter" idx="12"/>
          </p:nvPr>
        </p:nvSpPr>
        <p:spPr>
          <a:ln/>
        </p:spPr>
        <p:txBody>
          <a:bodyPr/>
          <a:lstStyle>
            <a:lvl1pPr>
              <a:defRPr/>
            </a:lvl1pPr>
          </a:lstStyle>
          <a:p>
            <a:pPr>
              <a:defRPr/>
            </a:pPr>
            <a:r>
              <a:rPr lang="fr-FR"/>
              <a:t>- </a:t>
            </a:r>
            <a:fld id="{D2C7F398-9265-4D1D-BFF9-86DBF8CBB213}" type="slidenum">
              <a:rPr lang="fr-FR"/>
              <a:pPr>
                <a:defRPr/>
              </a:pPr>
              <a:t>‹Nr.›</a:t>
            </a:fld>
            <a:endParaRPr lang="fr-FR"/>
          </a:p>
        </p:txBody>
      </p:sp>
      <p:sp>
        <p:nvSpPr>
          <p:cNvPr id="8"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9"/>
          <p:cNvSpPr>
            <a:spLocks noGrp="1" noChangeArrowheads="1"/>
          </p:cNvSpPr>
          <p:nvPr>
            <p:ph type="sldNum" sz="quarter" idx="12"/>
          </p:nvPr>
        </p:nvSpPr>
        <p:spPr>
          <a:ln/>
        </p:spPr>
        <p:txBody>
          <a:bodyPr/>
          <a:lstStyle>
            <a:lvl1pPr>
              <a:defRPr/>
            </a:lvl1pPr>
          </a:lstStyle>
          <a:p>
            <a:pPr>
              <a:defRPr/>
            </a:pPr>
            <a:r>
              <a:rPr lang="fr-FR"/>
              <a:t>- </a:t>
            </a:r>
            <a:fld id="{B441CF9B-F9C7-4F13-A187-070B8341B968}" type="slidenum">
              <a:rPr lang="fr-FR"/>
              <a:pPr>
                <a:defRPr/>
              </a:pPr>
              <a:t>‹Nr.›</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349376" y="1844676"/>
            <a:ext cx="3694113"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95888" y="1844676"/>
            <a:ext cx="3694112"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5110FDAA-0935-476E-BE17-36976A8636A6}" type="slidenum">
              <a:rPr lang="fr-FR"/>
              <a:pPr>
                <a:defRPr/>
              </a:pPr>
              <a:t>‹Nr.›</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9"/>
          <p:cNvSpPr>
            <a:spLocks noGrp="1" noChangeArrowheads="1"/>
          </p:cNvSpPr>
          <p:nvPr>
            <p:ph type="sldNum" sz="quarter" idx="12"/>
          </p:nvPr>
        </p:nvSpPr>
        <p:spPr>
          <a:ln/>
        </p:spPr>
        <p:txBody>
          <a:bodyPr/>
          <a:lstStyle>
            <a:lvl1pPr>
              <a:defRPr/>
            </a:lvl1pPr>
          </a:lstStyle>
          <a:p>
            <a:pPr>
              <a:defRPr/>
            </a:pPr>
            <a:r>
              <a:rPr lang="fr-FR"/>
              <a:t>- </a:t>
            </a:r>
            <a:fld id="{2B9C11B5-B8CD-4D0C-AEC7-7712CE04AF74}" type="slidenum">
              <a:rPr lang="fr-FR"/>
              <a:pPr>
                <a:defRPr/>
              </a:pPr>
              <a:t>‹Nr.›</a:t>
            </a:fld>
            <a:endParaRPr lang="fr-F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extLst>
      <p:ext uri="{BB962C8B-B14F-4D97-AF65-F5344CB8AC3E}">
        <p14:creationId xmlns:p14="http://schemas.microsoft.com/office/powerpoint/2010/main" val="999668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04CD2330-D827-4275-B56B-3C2F2C7D8156}" type="slidenum">
              <a:rPr lang="fr-FR"/>
              <a:pPr>
                <a:defRPr/>
              </a:pPr>
              <a:t>‹Nr.›</a:t>
            </a:fld>
            <a:endParaRPr lang="fr-F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D1692B77-2069-4621-B853-841C1BA9A1D4}"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09B585-7D53-430F-9A38-89F42C58FA25}" type="slidenum">
              <a:rPr lang="fr-FR"/>
              <a:pPr>
                <a:defRPr/>
              </a:pPr>
              <a:t>‹Nr.›</a:t>
            </a:fld>
            <a:endParaRPr lang="fr-F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3041399-0EDF-4ABD-9D0D-CF334CF34D2A}"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E1002F39-67E2-462D-B2E2-885EF809330C}" type="slidenum">
              <a:rPr lang="fr-FR"/>
              <a:pPr>
                <a:defRPr/>
              </a:pPr>
              <a:t>‹Nr.›</a:t>
            </a:fld>
            <a:endParaRPr lang="fr-F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A185EBDD-F33F-4741-8A5B-CA72F64F1F56}" type="slidenum">
              <a:rPr lang="fr-FR"/>
              <a:pPr>
                <a:defRPr/>
              </a:pPr>
              <a:t>‹Nr.›</a:t>
            </a:fld>
            <a:endParaRPr lang="fr-F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B1C3CE58-3CC9-4F2B-AF61-4E01516572BD}" type="slidenum">
              <a:rPr lang="fr-FR"/>
              <a:pPr>
                <a:defRPr/>
              </a:pPr>
              <a:t>‹Nr.›</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10"/>
          <p:cNvSpPr>
            <a:spLocks noGrp="1" noChangeArrowheads="1"/>
          </p:cNvSpPr>
          <p:nvPr>
            <p:ph type="sldNum" sz="quarter" idx="12"/>
          </p:nvPr>
        </p:nvSpPr>
        <p:spPr>
          <a:ln/>
        </p:spPr>
        <p:txBody>
          <a:bodyPr/>
          <a:lstStyle>
            <a:lvl1pPr>
              <a:defRPr/>
            </a:lvl1pPr>
          </a:lstStyle>
          <a:p>
            <a:pPr>
              <a:defRPr/>
            </a:pPr>
            <a:r>
              <a:rPr lang="fr-FR"/>
              <a:t>- </a:t>
            </a:r>
            <a:fld id="{56B0E3C2-28EB-4C05-AA7E-D051F78F3630}" type="slidenum">
              <a:rPr lang="fr-FR"/>
              <a:pPr>
                <a:defRPr/>
              </a:pPr>
              <a:t>‹Nr.›</a:t>
            </a:fld>
            <a:endParaRPr lang="fr-F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72992F6-FB1B-42F3-8783-AE79FF7B9E8D}"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25BCC863-D291-4416-86C8-3AB93950E014}" type="slidenum">
              <a:rPr lang="fr-FR"/>
              <a:pPr>
                <a:defRPr/>
              </a:pPr>
              <a:t>‹Nr.›</a:t>
            </a:fld>
            <a:endParaRPr lang="fr-F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395995B-0AAA-46A3-A614-79EF27B4C3F2}" type="slidenum">
              <a:rPr lang="fr-FR"/>
              <a:pPr>
                <a:defRPr/>
              </a:pPr>
              <a:t>‹Nr.›</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23D8292-8682-455E-BC7D-AE3CBE3F4500}"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F336532-6694-4016-A042-AA972B4C2304}" type="slidenum">
              <a:rPr lang="fr-FR"/>
              <a:pPr>
                <a:defRPr/>
              </a:pPr>
              <a:t>‹Nr.›</a:t>
            </a:fld>
            <a:endParaRPr lang="fr-F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er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4340"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4341"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2867630B-45CD-4371-BE7D-96EB431F5EFB}" type="slidenum">
              <a:rPr lang="fr-FR"/>
              <a:pPr>
                <a:defRPr/>
              </a:pPr>
              <a:t>‹Nr.›</a:t>
            </a:fld>
            <a:endParaRPr lang="fr-F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B65A69A-B4DF-4D1B-B014-1C81CC60D0DF}"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5A845E5-A98D-4A8C-8898-6C04E63ADC4C}" type="slidenum">
              <a:rPr lang="fr-FR"/>
              <a:pPr>
                <a:defRPr/>
              </a:pPr>
              <a:t>‹Nr.›</a:t>
            </a:fld>
            <a:endParaRPr lang="fr-F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8B35FB2-9C45-4128-B4AF-273CBDABD342}" type="slidenum">
              <a:rPr lang="fr-FR"/>
              <a:pPr>
                <a:defRPr/>
              </a:pPr>
              <a:t>‹Nr.›</a:t>
            </a:fld>
            <a:endParaRPr lang="fr-FR"/>
          </a:p>
        </p:txBody>
      </p:sp>
      <p:sp>
        <p:nvSpPr>
          <p:cNvPr id="12"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10"/>
          <p:cNvSpPr>
            <a:spLocks noGrp="1" noChangeArrowheads="1"/>
          </p:cNvSpPr>
          <p:nvPr>
            <p:ph type="sldNum" sz="quarter" idx="12"/>
          </p:nvPr>
        </p:nvSpPr>
        <p:spPr>
          <a:ln/>
        </p:spPr>
        <p:txBody>
          <a:bodyPr/>
          <a:lstStyle>
            <a:lvl1pPr>
              <a:defRPr/>
            </a:lvl1pPr>
          </a:lstStyle>
          <a:p>
            <a:pPr>
              <a:defRPr/>
            </a:pPr>
            <a:r>
              <a:rPr lang="fr-FR"/>
              <a:t>- </a:t>
            </a:r>
            <a:fld id="{4C4F24F7-7432-4DF5-855C-CF9759C96BAF}" type="slidenum">
              <a:rPr lang="fr-FR"/>
              <a:pPr>
                <a:defRPr/>
              </a:pPr>
              <a:t>‹Nr.›</a:t>
            </a:fld>
            <a:endParaRPr lang="fr-F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41458685-9415-4316-82A3-F8BB7C6A7302}" type="slidenum">
              <a:rPr lang="fr-FR"/>
              <a:pPr>
                <a:defRPr/>
              </a:pPr>
              <a:t>‹Nr.›</a:t>
            </a:fld>
            <a:endParaRPr lang="fr-FR"/>
          </a:p>
        </p:txBody>
      </p:sp>
      <p:sp>
        <p:nvSpPr>
          <p:cNvPr id="14" name="Espace réservé du contenu 2"/>
          <p:cNvSpPr>
            <a:spLocks noGrp="1"/>
          </p:cNvSpPr>
          <p:nvPr>
            <p:ph sz="half" idx="13"/>
          </p:nvPr>
        </p:nvSpPr>
        <p:spPr>
          <a:xfrm>
            <a:off x="466872" y="1683859"/>
            <a:ext cx="4105128"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5" name="Espace réservé du contenu 2"/>
          <p:cNvSpPr>
            <a:spLocks noGrp="1"/>
          </p:cNvSpPr>
          <p:nvPr>
            <p:ph sz="half" idx="14"/>
          </p:nvPr>
        </p:nvSpPr>
        <p:spPr>
          <a:xfrm>
            <a:off x="4720859" y="1673225"/>
            <a:ext cx="4104057"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3FFC5AE1-ABDC-431E-8985-305A2FE16F4A}" type="slidenum">
              <a:rPr lang="fr-FR"/>
              <a:pPr>
                <a:defRPr/>
              </a:pPr>
              <a:t>‹Nr.›</a:t>
            </a:fld>
            <a:endParaRPr lang="fr-F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5F626A2F-08A5-426C-B241-01F384EDB34D}" type="slidenum">
              <a:rPr lang="fr-FR"/>
              <a:pPr>
                <a:defRPr/>
              </a:pPr>
              <a:t>‹Nr.›</a:t>
            </a:fld>
            <a:endParaRPr lang="fr-F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E20AB34-DA58-4810-9087-9DAB4840E1B3}" type="slidenum">
              <a:rPr lang="fr-FR"/>
              <a:pPr>
                <a:defRPr/>
              </a:pPr>
              <a:t>‹Nr.›</a:t>
            </a:fld>
            <a:endParaRPr lang="fr-FR"/>
          </a:p>
        </p:txBody>
      </p:sp>
      <p:sp>
        <p:nvSpPr>
          <p:cNvPr id="10"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32B4CAFA-C7E2-4551-9D7E-826ABD079AFD}" type="slidenum">
              <a:rPr lang="fr-FR"/>
              <a:pPr>
                <a:defRPr/>
              </a:pPr>
              <a:t>‹Nr.›</a:t>
            </a:fld>
            <a:endParaRPr lang="fr-F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746B3DC-3E7E-4BC7-AA48-32A5E27B17F9}"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0EB15086-A8F5-4B0C-94A9-4E8652B22CA8}"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iole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6388"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6389"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8F51B24-FE56-46AB-A3F4-8E087E3E0EE8}" type="slidenum">
              <a:rPr lang="fr-FR"/>
              <a:pPr>
                <a:defRPr/>
              </a:pPr>
              <a:t>‹Nr.›</a:t>
            </a:fld>
            <a:endParaRPr lang="fr-F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3F10DE90-BC0B-4B81-B29C-9917A0F4E27B}"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10"/>
          <p:cNvSpPr>
            <a:spLocks noGrp="1" noChangeArrowheads="1"/>
          </p:cNvSpPr>
          <p:nvPr>
            <p:ph type="sldNum" sz="quarter" idx="12"/>
          </p:nvPr>
        </p:nvSpPr>
        <p:spPr>
          <a:ln/>
        </p:spPr>
        <p:txBody>
          <a:bodyPr/>
          <a:lstStyle>
            <a:lvl1pPr>
              <a:defRPr/>
            </a:lvl1pPr>
          </a:lstStyle>
          <a:p>
            <a:pPr>
              <a:defRPr/>
            </a:pPr>
            <a:r>
              <a:rPr lang="fr-FR"/>
              <a:t>- </a:t>
            </a:r>
            <a:fld id="{F1D1F8CC-9598-43CE-A4AB-B8D36B8CB36D}" type="slidenum">
              <a:rPr lang="fr-FR"/>
              <a:pPr>
                <a:defRPr/>
              </a:pPr>
              <a:t>‹Nr.›</a:t>
            </a:fld>
            <a:endParaRPr lang="fr-F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EE788A7-F2E0-41A0-8D13-FA6E3463B3F4}" type="slidenum">
              <a:rPr lang="fr-FR"/>
              <a:pPr>
                <a:defRPr/>
              </a:pPr>
              <a:t>‹Nr.›</a:t>
            </a:fld>
            <a:endParaRPr lang="fr-F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F81611A-CB2B-465A-AE04-B3108DC73973}" type="slidenum">
              <a:rPr lang="fr-FR"/>
              <a:pPr>
                <a:defRPr/>
              </a:pPr>
              <a:t>‹Nr.›</a:t>
            </a:fld>
            <a:endParaRPr lang="fr-FR"/>
          </a:p>
        </p:txBody>
      </p:sp>
      <p:sp>
        <p:nvSpPr>
          <p:cNvPr id="10"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8D410E95-6D95-4E1F-AFCA-146414EE478F}" type="slidenum">
              <a:rPr lang="fr-FR"/>
              <a:pPr>
                <a:defRPr/>
              </a:pPr>
              <a:t>‹Nr.›</a:t>
            </a:fld>
            <a:endParaRPr lang="fr-FR"/>
          </a:p>
        </p:txBody>
      </p:sp>
      <p:sp>
        <p:nvSpPr>
          <p:cNvPr id="12" name="Espace réservé du contenu 2"/>
          <p:cNvSpPr>
            <a:spLocks noGrp="1"/>
          </p:cNvSpPr>
          <p:nvPr>
            <p:ph sz="half" idx="13"/>
          </p:nvPr>
        </p:nvSpPr>
        <p:spPr>
          <a:xfrm>
            <a:off x="445608" y="1641327"/>
            <a:ext cx="412639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69294" y="1641327"/>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45747E1-EE9D-4614-B0AF-74FE972C5AF8}" type="slidenum">
              <a:rPr lang="fr-FR"/>
              <a:pPr>
                <a:defRPr/>
              </a:pPr>
              <a:t>‹Nr.›</a:t>
            </a:fld>
            <a:endParaRPr lang="fr-F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45B73C56-2B26-4C2B-9573-3B25E79C247C}" type="slidenum">
              <a:rPr lang="fr-FR"/>
              <a:pPr>
                <a:defRPr/>
              </a:pPr>
              <a:t>‹Nr.›</a:t>
            </a:fld>
            <a:endParaRPr lang="fr-F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D974F28-DE1B-4AA1-9D36-426F413850C8}"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21E8BA3-4716-4C86-BAC1-A8F486E76638}" type="slidenum">
              <a:rPr lang="fr-FR"/>
              <a:pPr>
                <a:defRPr/>
              </a:pPr>
              <a:t>‹Nr.›</a:t>
            </a:fld>
            <a:endParaRPr lang="fr-F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AD3805-7C73-41ED-8889-9F34E8E21844}"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1A504CC1-6CDA-4542-988C-3CAEAB0C99A8}"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gris"/>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8436"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8437"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96A5885-A02B-4BE5-9341-AACB85DD4DBF}" type="slidenum">
              <a:rPr lang="fr-FR"/>
              <a:pPr>
                <a:defRPr/>
              </a:pPr>
              <a:t>‹Nr.›</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3DE9B9BC-FBFA-44C8-A126-10528C19641C}" type="slidenum">
              <a:rPr lang="fr-FR"/>
              <a:pPr>
                <a:defRPr/>
              </a:pPr>
              <a:t>‹Nr.›</a:t>
            </a:fld>
            <a:endParaRPr lang="fr-F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CBA5ABCA-6361-4CA6-80C5-B9DDA5CD756C}"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6D2817EF-C219-4DDD-B1C6-4BED5AA9F56C}" type="slidenum">
              <a:rPr lang="fr-FR"/>
              <a:pPr>
                <a:defRPr/>
              </a:pPr>
              <a:t>‹Nr.›</a:t>
            </a:fld>
            <a:endParaRPr lang="fr-F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BBC3F19-3A8D-4359-8018-6028B2EFEBC2}" type="slidenum">
              <a:rPr lang="fr-FR"/>
              <a:pPr>
                <a:defRPr/>
              </a:pPr>
              <a:t>‹Nr.›</a:t>
            </a:fld>
            <a:endParaRPr lang="fr-FR"/>
          </a:p>
        </p:txBody>
      </p:sp>
      <p:sp>
        <p:nvSpPr>
          <p:cNvPr id="13"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4"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D3956742-25C2-41AF-B500-A39C2F65EAB1}" type="slidenum">
              <a:rPr lang="fr-FR"/>
              <a:pPr>
                <a:defRPr/>
              </a:pPr>
              <a:t>‹Nr.›</a:t>
            </a:fld>
            <a:endParaRPr lang="fr-FR"/>
          </a:p>
        </p:txBody>
      </p:sp>
      <p:sp>
        <p:nvSpPr>
          <p:cNvPr id="12" name="Espace réservé du contenu 2"/>
          <p:cNvSpPr>
            <a:spLocks noGrp="1"/>
          </p:cNvSpPr>
          <p:nvPr>
            <p:ph sz="half" idx="13"/>
          </p:nvPr>
        </p:nvSpPr>
        <p:spPr>
          <a:xfrm>
            <a:off x="445608" y="1694490"/>
            <a:ext cx="4126393" cy="4610617"/>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1711844"/>
            <a:ext cx="4178596" cy="4603899"/>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5B0E4F27-0EBC-4CE8-8ACB-88FE866AD802}" type="slidenum">
              <a:rPr lang="fr-FR"/>
              <a:pPr>
                <a:defRPr/>
              </a:pPr>
              <a:t>‹Nr.›</a:t>
            </a:fld>
            <a:endParaRPr lang="fr-F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210E379-445D-4D2E-93B8-A9BE5659FBDC}" type="slidenum">
              <a:rPr lang="fr-FR"/>
              <a:pPr>
                <a:defRPr/>
              </a:pPr>
              <a:t>‹Nr.›</a:t>
            </a:fld>
            <a:endParaRPr lang="fr-F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881072A-E65A-42B2-8A9F-655353B9ECE3}" type="slidenum">
              <a:rPr lang="fr-FR"/>
              <a:pPr>
                <a:defRPr/>
              </a:pPr>
              <a:t>‹Nr.›</a:t>
            </a:fld>
            <a:endParaRPr lang="fr-FR"/>
          </a:p>
        </p:txBody>
      </p:sp>
      <p:sp>
        <p:nvSpPr>
          <p:cNvPr id="9"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CD52ED7-E3B0-4FBB-ABBC-EA4899ABCD53}" type="slidenum">
              <a:rPr lang="fr-FR"/>
              <a:pPr>
                <a:defRPr/>
              </a:pPr>
              <a:t>‹Nr.›</a:t>
            </a:fld>
            <a:endParaRPr lang="fr-F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97BA2B2-1AAC-4179-BDF0-FE097F272041}" type="slidenum">
              <a:rPr lang="fr-FR"/>
              <a:pPr>
                <a:defRPr/>
              </a:pPr>
              <a:t>‹Nr.›</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737062F7-CB9E-492B-9FEE-CE5F7FD4E366}" type="slidenum">
              <a:rPr lang="fr-FR"/>
              <a:pPr>
                <a:defRPr/>
              </a:pPr>
              <a:t>‹Nr.›</a:t>
            </a:fld>
            <a:endParaRPr lang="fr-F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08AE31-3B36-4264-82F4-DDAE5927E079}" type="slidenum">
              <a:rPr lang="fr-FR"/>
              <a:pPr>
                <a:defRPr/>
              </a:pPr>
              <a:t>‹Nr.›</a:t>
            </a:fld>
            <a:endParaRPr lang="fr-FR"/>
          </a:p>
        </p:txBody>
      </p:sp>
      <p:sp>
        <p:nvSpPr>
          <p:cNvPr id="9"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88183FA9-A32E-4BE2-A235-AFB901322D06}" type="slidenum">
              <a:rPr lang="fr-FR"/>
              <a:pPr>
                <a:defRPr/>
              </a:pPr>
              <a:t>‹Nr.›</a:t>
            </a:fld>
            <a:endParaRPr lang="fr-F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CF176FA-7579-4FAD-93EE-FE4CC762E780}"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E1206D5-4F53-4226-A6DF-522A5ECE7E60}" type="slidenum">
              <a:rPr lang="fr-FR"/>
              <a:pPr>
                <a:defRPr/>
              </a:pPr>
              <a:t>‹Nr.›</a:t>
            </a:fld>
            <a:endParaRPr lang="fr-F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A56E8741-B263-4DF1-A4B3-F92A89568462}"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BA1D0AC6-4B56-4881-82C9-E1C786FED1CE}" type="slidenum">
              <a:rPr lang="fr-FR"/>
              <a:pPr>
                <a:defRPr/>
              </a:pPr>
              <a:t>‹Nr.›</a:t>
            </a:fld>
            <a:endParaRPr lang="fr-FR"/>
          </a:p>
        </p:txBody>
      </p:sp>
      <p:sp>
        <p:nvSpPr>
          <p:cNvPr id="12" name="Espace réservé du contenu 2"/>
          <p:cNvSpPr>
            <a:spLocks noGrp="1"/>
          </p:cNvSpPr>
          <p:nvPr>
            <p:ph sz="half" idx="13"/>
          </p:nvPr>
        </p:nvSpPr>
        <p:spPr>
          <a:xfrm>
            <a:off x="456243" y="2105247"/>
            <a:ext cx="4253983" cy="4167962"/>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890979" y="2137144"/>
            <a:ext cx="3933936" cy="428270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80D65655-DFF4-4582-A39B-92EBC7723995}" type="slidenum">
              <a:rPr lang="fr-FR"/>
              <a:pPr>
                <a:defRPr/>
              </a:pPr>
              <a:t>‹Nr.›</a:t>
            </a:fld>
            <a:endParaRPr lang="fr-F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6C28BF0B-9B5F-4221-8855-72E4D0C970C5}" type="slidenum">
              <a:rPr lang="fr-FR"/>
              <a:pPr>
                <a:defRPr/>
              </a:pPr>
              <a:t>‹Nr.›</a:t>
            </a:fld>
            <a:endParaRPr lang="fr-F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7A33EBB4-3945-42AF-A5B8-B8A169A61719}"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slideLayout" Target="../slideLayouts/slideLayout114.xml"/><Relationship Id="rId13" Type="http://schemas.openxmlformats.org/officeDocument/2006/relationships/theme" Target="../theme/theme10.xml"/><Relationship Id="rId14" Type="http://schemas.openxmlformats.org/officeDocument/2006/relationships/image" Target="../media/image19.jpeg"/><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5.xml"/><Relationship Id="rId12" Type="http://schemas.openxmlformats.org/officeDocument/2006/relationships/slideLayout" Target="../slideLayouts/slideLayout126.xml"/><Relationship Id="rId13" Type="http://schemas.openxmlformats.org/officeDocument/2006/relationships/theme" Target="../theme/theme11.xml"/><Relationship Id="rId14" Type="http://schemas.openxmlformats.org/officeDocument/2006/relationships/image" Target="../media/image17.jpeg"/><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7" Type="http://schemas.openxmlformats.org/officeDocument/2006/relationships/slideLayout" Target="../slideLayouts/slideLayout121.xml"/><Relationship Id="rId8" Type="http://schemas.openxmlformats.org/officeDocument/2006/relationships/slideLayout" Target="../slideLayouts/slideLayout122.xml"/><Relationship Id="rId9" Type="http://schemas.openxmlformats.org/officeDocument/2006/relationships/slideLayout" Target="../slideLayouts/slideLayout123.xml"/><Relationship Id="rId10" Type="http://schemas.openxmlformats.org/officeDocument/2006/relationships/slideLayout" Target="../slideLayouts/slideLayout124.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7.xml"/><Relationship Id="rId12" Type="http://schemas.openxmlformats.org/officeDocument/2006/relationships/slideLayout" Target="../slideLayouts/slideLayout138.xml"/><Relationship Id="rId13" Type="http://schemas.openxmlformats.org/officeDocument/2006/relationships/slideLayout" Target="../slideLayouts/slideLayout139.xml"/><Relationship Id="rId14" Type="http://schemas.openxmlformats.org/officeDocument/2006/relationships/theme" Target="../theme/theme12.xml"/><Relationship Id="rId15" Type="http://schemas.openxmlformats.org/officeDocument/2006/relationships/image" Target="../media/image9.png"/><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5" Type="http://schemas.openxmlformats.org/officeDocument/2006/relationships/slideLayout" Target="../slideLayouts/slideLayout131.xml"/><Relationship Id="rId6" Type="http://schemas.openxmlformats.org/officeDocument/2006/relationships/slideLayout" Target="../slideLayouts/slideLayout132.xml"/><Relationship Id="rId7" Type="http://schemas.openxmlformats.org/officeDocument/2006/relationships/slideLayout" Target="../slideLayouts/slideLayout133.xml"/><Relationship Id="rId8" Type="http://schemas.openxmlformats.org/officeDocument/2006/relationships/slideLayout" Target="../slideLayouts/slideLayout134.xml"/><Relationship Id="rId9" Type="http://schemas.openxmlformats.org/officeDocument/2006/relationships/slideLayout" Target="../slideLayouts/slideLayout135.xml"/><Relationship Id="rId10" Type="http://schemas.openxmlformats.org/officeDocument/2006/relationships/slideLayout" Target="../slideLayouts/slideLayout136.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0.xml"/><Relationship Id="rId12" Type="http://schemas.openxmlformats.org/officeDocument/2006/relationships/slideLayout" Target="../slideLayouts/slideLayout151.xml"/><Relationship Id="rId13" Type="http://schemas.openxmlformats.org/officeDocument/2006/relationships/slideLayout" Target="../slideLayouts/slideLayout152.xml"/><Relationship Id="rId14" Type="http://schemas.openxmlformats.org/officeDocument/2006/relationships/theme" Target="../theme/theme13.xml"/><Relationship Id="rId15" Type="http://schemas.openxmlformats.org/officeDocument/2006/relationships/image" Target="../media/image9.png"/><Relationship Id="rId1" Type="http://schemas.openxmlformats.org/officeDocument/2006/relationships/slideLayout" Target="../slideLayouts/slideLayout140.xml"/><Relationship Id="rId2" Type="http://schemas.openxmlformats.org/officeDocument/2006/relationships/slideLayout" Target="../slideLayouts/slideLayout141.xml"/><Relationship Id="rId3" Type="http://schemas.openxmlformats.org/officeDocument/2006/relationships/slideLayout" Target="../slideLayouts/slideLayout142.xml"/><Relationship Id="rId4" Type="http://schemas.openxmlformats.org/officeDocument/2006/relationships/slideLayout" Target="../slideLayouts/slideLayout143.xml"/><Relationship Id="rId5" Type="http://schemas.openxmlformats.org/officeDocument/2006/relationships/slideLayout" Target="../slideLayouts/slideLayout144.xml"/><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9" Type="http://schemas.openxmlformats.org/officeDocument/2006/relationships/slideLayout" Target="../slideLayouts/slideLayout148.xml"/><Relationship Id="rId10" Type="http://schemas.openxmlformats.org/officeDocument/2006/relationships/slideLayout" Target="../slideLayouts/slideLayout149.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slideLayout" Target="../slideLayouts/slideLayout165.xml"/><Relationship Id="rId14" Type="http://schemas.openxmlformats.org/officeDocument/2006/relationships/theme" Target="../theme/theme14.xml"/><Relationship Id="rId15" Type="http://schemas.openxmlformats.org/officeDocument/2006/relationships/image" Target="../media/image9.png"/><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theme" Target="../theme/theme15.xml"/><Relationship Id="rId15" Type="http://schemas.openxmlformats.org/officeDocument/2006/relationships/image" Target="../media/image9.png"/><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4.xml"/><Relationship Id="rId10" Type="http://schemas.openxmlformats.org/officeDocument/2006/relationships/image" Target="../media/image3.jpe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theme" Target="../theme/theme5.xml"/><Relationship Id="rId15" Type="http://schemas.openxmlformats.org/officeDocument/2006/relationships/image" Target="../media/image9.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theme" Target="../theme/theme6.xml"/><Relationship Id="rId14" Type="http://schemas.openxmlformats.org/officeDocument/2006/relationships/image" Target="../media/image11.jpeg"/><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theme" Target="../theme/theme7.xml"/><Relationship Id="rId14" Type="http://schemas.openxmlformats.org/officeDocument/2006/relationships/image" Target="../media/image13.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slideLayout" Target="../slideLayouts/slideLayout90.xml"/><Relationship Id="rId13" Type="http://schemas.openxmlformats.org/officeDocument/2006/relationships/theme" Target="../theme/theme8.xml"/><Relationship Id="rId14" Type="http://schemas.openxmlformats.org/officeDocument/2006/relationships/image" Target="../media/image15.jpeg"/><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1.xml"/><Relationship Id="rId12" Type="http://schemas.openxmlformats.org/officeDocument/2006/relationships/slideLayout" Target="../slideLayouts/slideLayout102.xml"/><Relationship Id="rId13" Type="http://schemas.openxmlformats.org/officeDocument/2006/relationships/theme" Target="../theme/theme9.xml"/><Relationship Id="rId14" Type="http://schemas.openxmlformats.org/officeDocument/2006/relationships/image" Target="../media/image17.jpeg"/><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9" Type="http://schemas.openxmlformats.org/officeDocument/2006/relationships/slideLayout" Target="../slideLayouts/slideLayout99.xml"/><Relationship Id="rId1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ntroduction"/>
          <p:cNvPicPr>
            <a:picLocks noChangeAspect="1" noChangeArrowheads="1"/>
          </p:cNvPicPr>
          <p:nvPr/>
        </p:nvPicPr>
        <p:blipFill>
          <a:blip r:embed="rId13" cstate="screen"/>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body" idx="1"/>
          </p:nvPr>
        </p:nvSpPr>
        <p:spPr bwMode="gray">
          <a:xfrm>
            <a:off x="1349375" y="1844676"/>
            <a:ext cx="7540625" cy="4613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7109" name="Rectangle 5"/>
          <p:cNvSpPr>
            <a:spLocks noGrp="1" noChangeArrowheads="1"/>
          </p:cNvSpPr>
          <p:nvPr>
            <p:ph type="dt" sz="half" idx="2"/>
          </p:nvPr>
        </p:nvSpPr>
        <p:spPr bwMode="white">
          <a:xfrm>
            <a:off x="6577013" y="6489700"/>
            <a:ext cx="2012950"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471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47114" name="Rectangle 10"/>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A9710F7A-C13D-48E1-A362-5248A290959C}"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56"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iming>
    <p:tnLst>
      <p:par>
        <p:cTn id="1" dur="indefinite" restart="never" nodeType="tmRoot"/>
      </p:par>
    </p:tnLst>
  </p:timing>
  <p:hf hdr="0" dt="0"/>
  <p:txStyles>
    <p:titleStyle>
      <a:lvl1pPr algn="l" rtl="0" eaLnBrk="1" fontAlgn="base" hangingPunct="1">
        <a:spcBef>
          <a:spcPct val="0"/>
        </a:spcBef>
        <a:spcAft>
          <a:spcPct val="0"/>
        </a:spcAft>
        <a:defRPr sz="3300" b="1">
          <a:solidFill>
            <a:schemeClr val="bg1"/>
          </a:solidFill>
          <a:latin typeface="+mj-lt"/>
          <a:ea typeface="+mj-ea"/>
          <a:cs typeface="+mj-cs"/>
        </a:defRPr>
      </a:lvl1pPr>
      <a:lvl2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5pPr>
      <a:lvl6pPr marL="457130" algn="l" rtl="0" eaLnBrk="1" fontAlgn="base" hangingPunct="1">
        <a:spcBef>
          <a:spcPct val="0"/>
        </a:spcBef>
        <a:spcAft>
          <a:spcPct val="0"/>
        </a:spcAft>
        <a:defRPr sz="3300" b="1">
          <a:solidFill>
            <a:schemeClr val="bg1"/>
          </a:solidFill>
          <a:latin typeface="Arial" charset="0"/>
          <a:ea typeface="ＭＳ Ｐゴシック" charset="0"/>
          <a:cs typeface="Arial" charset="0"/>
        </a:defRPr>
      </a:lvl6pPr>
      <a:lvl7pPr marL="914259" algn="l" rtl="0" eaLnBrk="1" fontAlgn="base" hangingPunct="1">
        <a:spcBef>
          <a:spcPct val="0"/>
        </a:spcBef>
        <a:spcAft>
          <a:spcPct val="0"/>
        </a:spcAft>
        <a:defRPr sz="3300" b="1">
          <a:solidFill>
            <a:schemeClr val="bg1"/>
          </a:solidFill>
          <a:latin typeface="Arial" charset="0"/>
          <a:ea typeface="ＭＳ Ｐゴシック" charset="0"/>
          <a:cs typeface="Arial" charset="0"/>
        </a:defRPr>
      </a:lvl7pPr>
      <a:lvl8pPr marL="1371390" algn="l" rtl="0" eaLnBrk="1" fontAlgn="base" hangingPunct="1">
        <a:spcBef>
          <a:spcPct val="0"/>
        </a:spcBef>
        <a:spcAft>
          <a:spcPct val="0"/>
        </a:spcAft>
        <a:defRPr sz="3300" b="1">
          <a:solidFill>
            <a:schemeClr val="bg1"/>
          </a:solidFill>
          <a:latin typeface="Arial" charset="0"/>
          <a:ea typeface="ＭＳ Ｐゴシック" charset="0"/>
          <a:cs typeface="Arial" charset="0"/>
        </a:defRPr>
      </a:lvl8pPr>
      <a:lvl9pPr marL="1828519" algn="l" rtl="0" eaLnBrk="1" fontAlgn="base" hangingPunct="1">
        <a:spcBef>
          <a:spcPct val="0"/>
        </a:spcBef>
        <a:spcAft>
          <a:spcPct val="0"/>
        </a:spcAft>
        <a:defRPr sz="3300" b="1">
          <a:solidFill>
            <a:schemeClr val="bg1"/>
          </a:solidFill>
          <a:latin typeface="Arial" charset="0"/>
          <a:ea typeface="ＭＳ Ｐゴシック" charset="0"/>
          <a:cs typeface="Arial" charset="0"/>
        </a:defRPr>
      </a:lvl9pPr>
    </p:titleStyle>
    <p:bodyStyle>
      <a:lvl1pPr marL="342848" indent="-342848" algn="l" rtl="0" eaLnBrk="1" fontAlgn="base" hangingPunct="1">
        <a:lnSpc>
          <a:spcPct val="120000"/>
        </a:lnSpc>
        <a:spcBef>
          <a:spcPct val="0"/>
        </a:spcBef>
        <a:spcAft>
          <a:spcPct val="0"/>
        </a:spcAft>
        <a:buChar char="•"/>
        <a:defRPr sz="1600">
          <a:solidFill>
            <a:schemeClr val="bg1"/>
          </a:solidFill>
          <a:latin typeface="+mn-lt"/>
          <a:ea typeface="+mn-ea"/>
          <a:cs typeface="+mn-cs"/>
        </a:defRPr>
      </a:lvl1pPr>
      <a:lvl2pPr marL="220630" indent="-219041" algn="l" rtl="0" eaLnBrk="1" fontAlgn="base" hangingPunct="1">
        <a:lnSpc>
          <a:spcPct val="120000"/>
        </a:lnSpc>
        <a:spcBef>
          <a:spcPct val="0"/>
        </a:spcBef>
        <a:spcAft>
          <a:spcPct val="0"/>
        </a:spcAft>
        <a:buClr>
          <a:schemeClr val="bg1"/>
        </a:buClr>
        <a:buChar char="•"/>
        <a:defRPr sz="1600">
          <a:solidFill>
            <a:schemeClr val="bg1"/>
          </a:solidFill>
          <a:latin typeface="+mn-lt"/>
          <a:ea typeface="ＭＳ Ｐゴシック" pitchFamily="23" charset="-128"/>
          <a:cs typeface="+mn-cs"/>
        </a:defRPr>
      </a:lvl2pPr>
      <a:lvl3pPr marL="553954" indent="-126979" algn="l" rtl="0" eaLnBrk="1" fontAlgn="base" hangingPunct="1">
        <a:lnSpc>
          <a:spcPct val="120000"/>
        </a:lnSpc>
        <a:spcBef>
          <a:spcPct val="0"/>
        </a:spcBef>
        <a:spcAft>
          <a:spcPct val="0"/>
        </a:spcAft>
        <a:buFont typeface="Arial" charset="0"/>
        <a:buChar char="-"/>
        <a:defRPr sz="1600">
          <a:solidFill>
            <a:schemeClr val="bg1"/>
          </a:solidFill>
          <a:latin typeface="+mn-lt"/>
          <a:ea typeface="ＭＳ Ｐゴシック" pitchFamily="23" charset="-128"/>
          <a:cs typeface="+mn-cs"/>
        </a:defRPr>
      </a:lvl3pPr>
      <a:lvl4pPr marL="555540" indent="815849" algn="l" rtl="0" eaLnBrk="1" fontAlgn="base" hangingPunct="1">
        <a:lnSpc>
          <a:spcPct val="120000"/>
        </a:lnSpc>
        <a:spcBef>
          <a:spcPct val="0"/>
        </a:spcBef>
        <a:spcAft>
          <a:spcPct val="0"/>
        </a:spcAft>
        <a:buChar char="–"/>
        <a:defRPr sz="1400">
          <a:solidFill>
            <a:schemeClr val="bg1"/>
          </a:solidFill>
          <a:latin typeface="+mn-lt"/>
          <a:ea typeface="ＭＳ Ｐゴシック" pitchFamily="23" charset="-128"/>
          <a:cs typeface="+mn-cs"/>
        </a:defRPr>
      </a:lvl4pPr>
      <a:lvl5pPr marL="557127" indent="1271393" algn="l" rtl="0" eaLnBrk="1" fontAlgn="base" hangingPunct="1">
        <a:lnSpc>
          <a:spcPct val="120000"/>
        </a:lnSpc>
        <a:spcBef>
          <a:spcPct val="0"/>
        </a:spcBef>
        <a:spcAft>
          <a:spcPct val="0"/>
        </a:spcAft>
        <a:buChar char="»"/>
        <a:defRPr sz="1200">
          <a:solidFill>
            <a:schemeClr val="bg1"/>
          </a:solidFill>
          <a:latin typeface="+mn-lt"/>
          <a:ea typeface="ＭＳ Ｐゴシック" pitchFamily="23" charset="-128"/>
          <a:cs typeface="+mn-cs"/>
        </a:defRPr>
      </a:lvl5pPr>
      <a:lvl6pPr marL="1014257" algn="l" rtl="0" eaLnBrk="1" fontAlgn="base" hangingPunct="1">
        <a:lnSpc>
          <a:spcPct val="120000"/>
        </a:lnSpc>
        <a:spcBef>
          <a:spcPct val="0"/>
        </a:spcBef>
        <a:spcAft>
          <a:spcPct val="0"/>
        </a:spcAft>
        <a:defRPr sz="1200">
          <a:solidFill>
            <a:schemeClr val="bg1"/>
          </a:solidFill>
          <a:latin typeface="+mn-lt"/>
          <a:ea typeface="Arial" charset="0"/>
          <a:cs typeface="+mn-cs"/>
        </a:defRPr>
      </a:lvl6pPr>
      <a:lvl7pPr marL="1471387" algn="l" rtl="0" eaLnBrk="1" fontAlgn="base" hangingPunct="1">
        <a:lnSpc>
          <a:spcPct val="120000"/>
        </a:lnSpc>
        <a:spcBef>
          <a:spcPct val="0"/>
        </a:spcBef>
        <a:spcAft>
          <a:spcPct val="0"/>
        </a:spcAft>
        <a:defRPr sz="1200">
          <a:solidFill>
            <a:schemeClr val="bg1"/>
          </a:solidFill>
          <a:latin typeface="+mn-lt"/>
          <a:ea typeface="Arial" charset="0"/>
          <a:cs typeface="+mn-cs"/>
        </a:defRPr>
      </a:lvl7pPr>
      <a:lvl8pPr marL="1928516" algn="l" rtl="0" eaLnBrk="1" fontAlgn="base" hangingPunct="1">
        <a:lnSpc>
          <a:spcPct val="120000"/>
        </a:lnSpc>
        <a:spcBef>
          <a:spcPct val="0"/>
        </a:spcBef>
        <a:spcAft>
          <a:spcPct val="0"/>
        </a:spcAft>
        <a:defRPr sz="1200">
          <a:solidFill>
            <a:schemeClr val="bg1"/>
          </a:solidFill>
          <a:latin typeface="+mn-lt"/>
          <a:ea typeface="Arial" charset="0"/>
          <a:cs typeface="+mn-cs"/>
        </a:defRPr>
      </a:lvl8pPr>
      <a:lvl9pPr marL="2385647" algn="l" rtl="0" eaLnBrk="1" fontAlgn="base" hangingPunct="1">
        <a:lnSpc>
          <a:spcPct val="120000"/>
        </a:lnSpc>
        <a:spcBef>
          <a:spcPct val="0"/>
        </a:spcBef>
        <a:spcAft>
          <a:spcPct val="0"/>
        </a:spcAft>
        <a:defRPr sz="1200">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 descr="bandeau_texte_orange"/>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024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2150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215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2151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8ABE201-8388-4065-8723-685811BC0442}"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5" r:id="rId1"/>
    <p:sldLayoutId id="2147486083"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 id="214748605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126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rgbClr val="FFFFFF"/>
                </a:solidFill>
                <a:latin typeface="Arial" charset="0"/>
                <a:ea typeface="+mn-ea"/>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b="1">
                <a:solidFill>
                  <a:srgbClr val="FFFFFF"/>
                </a:solidFill>
                <a:latin typeface="Arial" charset="0"/>
                <a:ea typeface="+mn-ea"/>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a:solidFill>
                  <a:srgbClr val="FFFFFF"/>
                </a:solidFill>
                <a:latin typeface="Arial" pitchFamily="34" charset="0"/>
                <a:ea typeface="ＭＳ Ｐゴシック" pitchFamily="34" charset="-128"/>
              </a:defRPr>
            </a:lvl1pPr>
          </a:lstStyle>
          <a:p>
            <a:pPr>
              <a:defRPr/>
            </a:pPr>
            <a:r>
              <a:rPr lang="fr-FR"/>
              <a:t>- </a:t>
            </a:r>
            <a:fld id="{5B93C5D5-3220-4143-9347-D52F744E7877}"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84" r:id="rId4"/>
    <p:sldLayoutId id="2147486069" r:id="rId5"/>
    <p:sldLayoutId id="2147486070" r:id="rId6"/>
    <p:sldLayoutId id="2147486071" r:id="rId7"/>
    <p:sldLayoutId id="2147486072" r:id="rId8"/>
    <p:sldLayoutId id="2147486073" r:id="rId9"/>
    <p:sldLayoutId id="2147486074" r:id="rId10"/>
    <p:sldLayoutId id="2147486075" r:id="rId11"/>
    <p:sldLayoutId id="2147486076" r:id="rId12"/>
  </p:sldLayoutIdLst>
  <p:hf hdr="0" dt="0"/>
  <p:txStyles>
    <p:titleStyle>
      <a:lvl1pPr algn="l" rtl="0" eaLnBrk="0" fontAlgn="base" hangingPunct="0">
        <a:spcBef>
          <a:spcPct val="0"/>
        </a:spcBef>
        <a:spcAft>
          <a:spcPct val="0"/>
        </a:spcAft>
        <a:defRPr sz="2800" b="1">
          <a:solidFill>
            <a:schemeClr val="bg2"/>
          </a:solidFill>
          <a:latin typeface="+mj-lt"/>
          <a:ea typeface="ＭＳ Ｐゴシック" charset="0"/>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cs typeface="Arial" charset="0"/>
        </a:defRPr>
      </a:lvl6pPr>
      <a:lvl7pPr marL="914259" algn="l" rtl="0" fontAlgn="base">
        <a:spcBef>
          <a:spcPct val="0"/>
        </a:spcBef>
        <a:spcAft>
          <a:spcPct val="0"/>
        </a:spcAft>
        <a:defRPr sz="2800" b="1">
          <a:solidFill>
            <a:schemeClr val="bg2"/>
          </a:solidFill>
          <a:latin typeface="Arial" charset="0"/>
          <a:cs typeface="Arial" charset="0"/>
        </a:defRPr>
      </a:lvl7pPr>
      <a:lvl8pPr marL="1371390" algn="l" rtl="0" fontAlgn="base">
        <a:spcBef>
          <a:spcPct val="0"/>
        </a:spcBef>
        <a:spcAft>
          <a:spcPct val="0"/>
        </a:spcAft>
        <a:defRPr sz="2800" b="1">
          <a:solidFill>
            <a:schemeClr val="bg2"/>
          </a:solidFill>
          <a:latin typeface="Arial" charset="0"/>
          <a:cs typeface="Arial" charset="0"/>
        </a:defRPr>
      </a:lvl8pPr>
      <a:lvl9pPr marL="1828519" algn="l" rtl="0" fontAlgn="base">
        <a:spcBef>
          <a:spcPct val="0"/>
        </a:spcBef>
        <a:spcAft>
          <a:spcPct val="0"/>
        </a:spcAft>
        <a:defRPr sz="2800" b="1">
          <a:solidFill>
            <a:schemeClr val="bg2"/>
          </a:solidFill>
          <a:latin typeface="Arial" charset="0"/>
          <a:cs typeface="Arial" charset="0"/>
        </a:defRPr>
      </a:lvl9pPr>
    </p:titleStyle>
    <p:bodyStyle>
      <a:lvl1pPr marL="342848" indent="-342848" algn="l" rtl="0" eaLnBrk="0" fontAlgn="base" hangingPunct="0">
        <a:lnSpc>
          <a:spcPct val="125000"/>
        </a:lnSpc>
        <a:spcBef>
          <a:spcPct val="0"/>
        </a:spcBef>
        <a:spcAft>
          <a:spcPct val="0"/>
        </a:spcAft>
        <a:defRPr sz="1600">
          <a:solidFill>
            <a:schemeClr val="tx2"/>
          </a:solidFill>
          <a:latin typeface="+mn-lt"/>
          <a:ea typeface="ＭＳ Ｐゴシック" charset="0"/>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Arial" charset="0"/>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Arial" charset="0"/>
          <a:cs typeface="+mn-cs"/>
        </a:defRPr>
      </a:lvl3pPr>
      <a:lvl4pPr marL="555540" indent="815849" algn="l" rtl="0" eaLnBrk="0" fontAlgn="base" hangingPunct="0">
        <a:lnSpc>
          <a:spcPct val="125000"/>
        </a:lnSpc>
        <a:spcBef>
          <a:spcPct val="0"/>
        </a:spcBef>
        <a:spcAft>
          <a:spcPct val="0"/>
        </a:spcAft>
        <a:defRPr sz="1400">
          <a:solidFill>
            <a:schemeClr val="tx2"/>
          </a:solidFill>
          <a:latin typeface="+mn-lt"/>
          <a:ea typeface="Arial" charset="0"/>
          <a:cs typeface="+mn-cs"/>
        </a:defRPr>
      </a:lvl4pPr>
      <a:lvl5pPr marL="557127" indent="1271393" algn="l" rtl="0" eaLnBrk="0" fontAlgn="base" hangingPunct="0">
        <a:lnSpc>
          <a:spcPct val="125000"/>
        </a:lnSpc>
        <a:spcBef>
          <a:spcPct val="0"/>
        </a:spcBef>
        <a:spcAft>
          <a:spcPct val="0"/>
        </a:spcAft>
        <a:defRPr sz="1200">
          <a:solidFill>
            <a:schemeClr val="tx2"/>
          </a:solidFill>
          <a:latin typeface="+mn-lt"/>
          <a:ea typeface="Arial" charset="0"/>
          <a:cs typeface="+mn-cs"/>
        </a:defRPr>
      </a:lvl5pPr>
      <a:lvl6pPr marL="1014257" algn="l" rtl="0" fontAlgn="base">
        <a:lnSpc>
          <a:spcPct val="125000"/>
        </a:lnSpc>
        <a:spcBef>
          <a:spcPct val="0"/>
        </a:spcBef>
        <a:spcAft>
          <a:spcPct val="0"/>
        </a:spcAft>
        <a:defRPr sz="1200">
          <a:solidFill>
            <a:schemeClr val="tx2"/>
          </a:solidFill>
          <a:latin typeface="+mn-lt"/>
          <a:cs typeface="+mn-cs"/>
        </a:defRPr>
      </a:lvl6pPr>
      <a:lvl7pPr marL="1471387" algn="l" rtl="0" fontAlgn="base">
        <a:lnSpc>
          <a:spcPct val="125000"/>
        </a:lnSpc>
        <a:spcBef>
          <a:spcPct val="0"/>
        </a:spcBef>
        <a:spcAft>
          <a:spcPct val="0"/>
        </a:spcAft>
        <a:defRPr sz="1200">
          <a:solidFill>
            <a:schemeClr val="tx2"/>
          </a:solidFill>
          <a:latin typeface="+mn-lt"/>
          <a:cs typeface="+mn-cs"/>
        </a:defRPr>
      </a:lvl7pPr>
      <a:lvl8pPr marL="1928516" algn="l" rtl="0" fontAlgn="base">
        <a:lnSpc>
          <a:spcPct val="125000"/>
        </a:lnSpc>
        <a:spcBef>
          <a:spcPct val="0"/>
        </a:spcBef>
        <a:spcAft>
          <a:spcPct val="0"/>
        </a:spcAft>
        <a:defRPr sz="1200">
          <a:solidFill>
            <a:schemeClr val="tx2"/>
          </a:solidFill>
          <a:latin typeface="+mn-lt"/>
          <a:cs typeface="+mn-cs"/>
        </a:defRPr>
      </a:lvl8pPr>
      <a:lvl9pPr marL="2385647" algn="l" rtl="0" fontAlgn="base">
        <a:lnSpc>
          <a:spcPct val="125000"/>
        </a:lnSpc>
        <a:spcBef>
          <a:spcPct val="0"/>
        </a:spcBef>
        <a:spcAft>
          <a:spcPct val="0"/>
        </a:spcAft>
        <a:defRPr sz="1200">
          <a:solidFill>
            <a:schemeClr val="tx2"/>
          </a:solidFill>
          <a:latin typeface="+mn-lt"/>
          <a:cs typeface="+mn-cs"/>
        </a:defRPr>
      </a:lvl9pPr>
    </p:bodyStyle>
    <p:otherStyle>
      <a:defPPr>
        <a:defRPr lang="fr-FR"/>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11" r:id="rId1"/>
    <p:sldLayoutId id="2147486112" r:id="rId2"/>
    <p:sldLayoutId id="2147486113" r:id="rId3"/>
    <p:sldLayoutId id="2147486114" r:id="rId4"/>
    <p:sldLayoutId id="2147486115" r:id="rId5"/>
    <p:sldLayoutId id="2147486116" r:id="rId6"/>
    <p:sldLayoutId id="2147486117" r:id="rId7"/>
    <p:sldLayoutId id="2147486118" r:id="rId8"/>
    <p:sldLayoutId id="2147486119" r:id="rId9"/>
    <p:sldLayoutId id="2147486120" r:id="rId10"/>
    <p:sldLayoutId id="2147486121" r:id="rId11"/>
    <p:sldLayoutId id="2147486122" r:id="rId12"/>
    <p:sldLayoutId id="2147486123"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42" r:id="rId1"/>
    <p:sldLayoutId id="2147486143" r:id="rId2"/>
    <p:sldLayoutId id="2147486144" r:id="rId3"/>
    <p:sldLayoutId id="2147486145" r:id="rId4"/>
    <p:sldLayoutId id="2147486146" r:id="rId5"/>
    <p:sldLayoutId id="2147486147" r:id="rId6"/>
    <p:sldLayoutId id="2147486148" r:id="rId7"/>
    <p:sldLayoutId id="2147486149" r:id="rId8"/>
    <p:sldLayoutId id="2147486150" r:id="rId9"/>
    <p:sldLayoutId id="2147486151" r:id="rId10"/>
    <p:sldLayoutId id="2147486152" r:id="rId11"/>
    <p:sldLayoutId id="2147486153" r:id="rId12"/>
    <p:sldLayoutId id="214748615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57" r:id="rId1"/>
    <p:sldLayoutId id="2147486158" r:id="rId2"/>
    <p:sldLayoutId id="2147486159" r:id="rId3"/>
    <p:sldLayoutId id="2147486160" r:id="rId4"/>
    <p:sldLayoutId id="2147486161" r:id="rId5"/>
    <p:sldLayoutId id="2147486162" r:id="rId6"/>
    <p:sldLayoutId id="2147486163" r:id="rId7"/>
    <p:sldLayoutId id="2147486164" r:id="rId8"/>
    <p:sldLayoutId id="2147486165" r:id="rId9"/>
    <p:sldLayoutId id="2147486166" r:id="rId10"/>
    <p:sldLayoutId id="2147486167" r:id="rId11"/>
    <p:sldLayoutId id="2147486168" r:id="rId12"/>
    <p:sldLayoutId id="214748616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andeau_texte_rouge"/>
          <p:cNvPicPr>
            <a:picLocks noChangeAspect="1" noChangeArrowheads="1"/>
          </p:cNvPicPr>
          <p:nvPr/>
        </p:nvPicPr>
        <p:blipFill>
          <a:blip r:embed="rId13" cstate="screen"/>
          <a:srcRect/>
          <a:stretch>
            <a:fillRect/>
          </a:stretch>
        </p:blipFill>
        <p:spPr bwMode="auto">
          <a:xfrm>
            <a:off x="0" y="5778500"/>
            <a:ext cx="9144000" cy="1079500"/>
          </a:xfrm>
          <a:prstGeom prst="rect">
            <a:avLst/>
          </a:prstGeom>
          <a:noFill/>
          <a:ln w="9525">
            <a:noFill/>
            <a:miter lim="800000"/>
            <a:headEnd/>
            <a:tailEnd/>
          </a:ln>
        </p:spPr>
      </p:pic>
      <p:sp>
        <p:nvSpPr>
          <p:cNvPr id="2051"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565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565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565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981E926C-E072-4863-8B66-44E1071E4491}"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57" r:id="rId1"/>
    <p:sldLayoutId id="2147485964" r:id="rId2"/>
    <p:sldLayoutId id="2147485965" r:id="rId3"/>
    <p:sldLayoutId id="2147485966" r:id="rId4"/>
    <p:sldLayoutId id="2147485967" r:id="rId5"/>
    <p:sldLayoutId id="2147485968" r:id="rId6"/>
    <p:sldLayoutId id="2147485969" r:id="rId7"/>
    <p:sldLayoutId id="2147485970" r:id="rId8"/>
    <p:sldLayoutId id="2147485971" r:id="rId9"/>
    <p:sldLayoutId id="2147485972" r:id="rId10"/>
    <p:sldLayoutId id="2147485973" r:id="rId11"/>
  </p:sldLayoutIdLst>
  <p:timing>
    <p:tnLst>
      <p:par>
        <p:cTn id="1" dur="indefinite" restart="never" nodeType="tmRoot"/>
      </p:par>
    </p:tnLst>
  </p:timing>
  <p:hf hdr="0" dt="0"/>
  <p:txStyles>
    <p:titleStyle>
      <a:lvl1pPr algn="l" rtl="0" eaLnBrk="0" fontAlgn="base" hangingPunct="0">
        <a:spcBef>
          <a:spcPct val="0"/>
        </a:spcBef>
        <a:spcAft>
          <a:spcPct val="0"/>
        </a:spcAft>
        <a:defRPr sz="3300" b="1">
          <a:solidFill>
            <a:schemeClr val="tx2"/>
          </a:solidFill>
          <a:latin typeface="+mj-lt"/>
          <a:ea typeface="+mj-ea"/>
          <a:cs typeface="+mj-cs"/>
        </a:defRPr>
      </a:lvl1pPr>
      <a:lvl2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5pPr>
      <a:lvl6pPr marL="457130" algn="l" rtl="0" fontAlgn="base">
        <a:spcBef>
          <a:spcPct val="0"/>
        </a:spcBef>
        <a:spcAft>
          <a:spcPct val="0"/>
        </a:spcAft>
        <a:defRPr sz="3300" b="1">
          <a:solidFill>
            <a:schemeClr val="tx2"/>
          </a:solidFill>
          <a:latin typeface="Arial" charset="0"/>
          <a:ea typeface="ＭＳ Ｐゴシック" charset="0"/>
          <a:cs typeface="Arial" charset="0"/>
        </a:defRPr>
      </a:lvl6pPr>
      <a:lvl7pPr marL="914259" algn="l" rtl="0" fontAlgn="base">
        <a:spcBef>
          <a:spcPct val="0"/>
        </a:spcBef>
        <a:spcAft>
          <a:spcPct val="0"/>
        </a:spcAft>
        <a:defRPr sz="3300" b="1">
          <a:solidFill>
            <a:schemeClr val="tx2"/>
          </a:solidFill>
          <a:latin typeface="Arial" charset="0"/>
          <a:ea typeface="ＭＳ Ｐゴシック" charset="0"/>
          <a:cs typeface="Arial" charset="0"/>
        </a:defRPr>
      </a:lvl7pPr>
      <a:lvl8pPr marL="1371390" algn="l" rtl="0" fontAlgn="base">
        <a:spcBef>
          <a:spcPct val="0"/>
        </a:spcBef>
        <a:spcAft>
          <a:spcPct val="0"/>
        </a:spcAft>
        <a:defRPr sz="3300" b="1">
          <a:solidFill>
            <a:schemeClr val="tx2"/>
          </a:solidFill>
          <a:latin typeface="Arial" charset="0"/>
          <a:ea typeface="ＭＳ Ｐゴシック" charset="0"/>
          <a:cs typeface="Arial" charset="0"/>
        </a:defRPr>
      </a:lvl8pPr>
      <a:lvl9pPr marL="1828519" algn="l" rtl="0" fontAlgn="base">
        <a:spcBef>
          <a:spcPct val="0"/>
        </a:spcBef>
        <a:spcAft>
          <a:spcPct val="0"/>
        </a:spcAft>
        <a:defRPr sz="3300" b="1">
          <a:solidFill>
            <a:schemeClr val="tx2"/>
          </a:solidFill>
          <a:latin typeface="Arial" charset="0"/>
          <a:ea typeface="ＭＳ Ｐゴシック" charset="0"/>
          <a:cs typeface="Arial" charset="0"/>
        </a:defRPr>
      </a:lvl9pPr>
    </p:titleStyle>
    <p:bodyStyle>
      <a:lvl1pPr marL="342848" indent="-342848" algn="l" defTabSz="199995" rtl="0" eaLnBrk="0" fontAlgn="base" hangingPunct="0">
        <a:lnSpc>
          <a:spcPct val="170000"/>
        </a:lnSpc>
        <a:spcBef>
          <a:spcPct val="0"/>
        </a:spcBef>
        <a:spcAft>
          <a:spcPct val="0"/>
        </a:spcAft>
        <a:buChar char="•"/>
        <a:defRPr sz="2200">
          <a:solidFill>
            <a:schemeClr val="tx2"/>
          </a:solidFill>
          <a:latin typeface="+mn-lt"/>
          <a:ea typeface="+mn-ea"/>
          <a:cs typeface="+mn-cs"/>
        </a:defRPr>
      </a:lvl1pPr>
      <a:lvl2pPr marL="1588" indent="455543"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3174" indent="911085" algn="l" defTabSz="199995" rtl="0" eaLnBrk="0" fontAlgn="base" hangingPunct="0">
        <a:lnSpc>
          <a:spcPct val="170000"/>
        </a:lnSpc>
        <a:spcBef>
          <a:spcPct val="0"/>
        </a:spcBef>
        <a:spcAft>
          <a:spcPct val="0"/>
        </a:spcAft>
        <a:buFont typeface="Arial" charset="0"/>
        <a:buChar char="•"/>
        <a:defRPr sz="2200">
          <a:solidFill>
            <a:schemeClr val="tx2"/>
          </a:solidFill>
          <a:latin typeface="+mn-lt"/>
          <a:ea typeface="ＭＳ Ｐゴシック" pitchFamily="23" charset="-128"/>
          <a:cs typeface="+mn-cs"/>
        </a:defRPr>
      </a:lvl3pPr>
      <a:lvl4pPr marL="4763" indent="1366628"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4pPr>
      <a:lvl5pPr marL="6350" indent="1822169"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9" descr="fond_derniere"/>
          <p:cNvPicPr>
            <a:picLocks noChangeAspect="1" noChangeArrowheads="1"/>
          </p:cNvPicPr>
          <p:nvPr/>
        </p:nvPicPr>
        <p:blipFill>
          <a:blip r:embed="rId13" cstate="screen"/>
          <a:stretch>
            <a:fillRect/>
          </a:stretch>
        </p:blipFill>
        <p:spPr bwMode="auto">
          <a:xfrm>
            <a:off x="0" y="3"/>
            <a:ext cx="9144000" cy="6857999"/>
          </a:xfrm>
          <a:prstGeom prst="rect">
            <a:avLst/>
          </a:prstGeom>
          <a:noFill/>
          <a:ln w="9525">
            <a:noFill/>
            <a:miter lim="800000"/>
            <a:headEnd/>
            <a:tailEnd/>
          </a:ln>
        </p:spPr>
      </p:pic>
      <p:sp>
        <p:nvSpPr>
          <p:cNvPr id="3075" name="Rectangle 3"/>
          <p:cNvSpPr>
            <a:spLocks noGrp="1" noChangeArrowheads="1"/>
          </p:cNvSpPr>
          <p:nvPr>
            <p:ph type="title"/>
          </p:nvPr>
        </p:nvSpPr>
        <p:spPr bwMode="gray">
          <a:xfrm>
            <a:off x="254001" y="2924175"/>
            <a:ext cx="86360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 style du titre</a:t>
            </a:r>
          </a:p>
        </p:txBody>
      </p:sp>
      <p:sp>
        <p:nvSpPr>
          <p:cNvPr id="3076" name="Rectangle 4"/>
          <p:cNvSpPr>
            <a:spLocks noGrp="1" noChangeArrowheads="1"/>
          </p:cNvSpPr>
          <p:nvPr>
            <p:ph type="body" idx="1"/>
          </p:nvPr>
        </p:nvSpPr>
        <p:spPr bwMode="gray">
          <a:xfrm>
            <a:off x="4572000" y="4187826"/>
            <a:ext cx="4318000" cy="21558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Tree>
  </p:cSld>
  <p:clrMap bg1="lt1" tx1="dk1" bg2="lt2" tx2="dk2" accent1="accent1" accent2="accent2" accent3="accent3" accent4="accent4" accent5="accent5" accent6="accent6" hlink="hlink" folHlink="folHlink"/>
  <p:sldLayoutIdLst>
    <p:sldLayoutId id="2147486058" r:id="rId1"/>
    <p:sldLayoutId id="2147485974" r:id="rId2"/>
    <p:sldLayoutId id="2147485975" r:id="rId3"/>
    <p:sldLayoutId id="2147485976" r:id="rId4"/>
    <p:sldLayoutId id="2147485977" r:id="rId5"/>
    <p:sldLayoutId id="2147485978" r:id="rId6"/>
    <p:sldLayoutId id="2147485979" r:id="rId7"/>
    <p:sldLayoutId id="2147485980" r:id="rId8"/>
    <p:sldLayoutId id="2147485981" r:id="rId9"/>
    <p:sldLayoutId id="2147485982" r:id="rId10"/>
    <p:sldLayoutId id="2147485983" r:id="rId11"/>
  </p:sldLayoutIdLst>
  <p:hf hdr="0" dt="0"/>
  <p:txStyles>
    <p:titleStyle>
      <a:lvl1pPr algn="ctr" rtl="0" eaLnBrk="0" fontAlgn="base" hangingPunct="0">
        <a:spcBef>
          <a:spcPct val="0"/>
        </a:spcBef>
        <a:spcAft>
          <a:spcPct val="0"/>
        </a:spcAft>
        <a:defRPr sz="4100" b="1">
          <a:solidFill>
            <a:schemeClr val="bg1"/>
          </a:solidFill>
          <a:latin typeface="+mj-lt"/>
          <a:ea typeface="+mj-ea"/>
          <a:cs typeface="+mj-cs"/>
        </a:defRPr>
      </a:lvl1pPr>
      <a:lvl2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5pPr>
      <a:lvl6pPr marL="457130" algn="ctr" rtl="0" fontAlgn="base">
        <a:spcBef>
          <a:spcPct val="0"/>
        </a:spcBef>
        <a:spcAft>
          <a:spcPct val="0"/>
        </a:spcAft>
        <a:defRPr sz="4100" b="1">
          <a:solidFill>
            <a:schemeClr val="bg1"/>
          </a:solidFill>
          <a:latin typeface="Arial" charset="0"/>
          <a:ea typeface="ＭＳ Ｐゴシック" charset="0"/>
          <a:cs typeface="Arial" charset="0"/>
        </a:defRPr>
      </a:lvl6pPr>
      <a:lvl7pPr marL="914259" algn="ctr" rtl="0" fontAlgn="base">
        <a:spcBef>
          <a:spcPct val="0"/>
        </a:spcBef>
        <a:spcAft>
          <a:spcPct val="0"/>
        </a:spcAft>
        <a:defRPr sz="4100" b="1">
          <a:solidFill>
            <a:schemeClr val="bg1"/>
          </a:solidFill>
          <a:latin typeface="Arial" charset="0"/>
          <a:ea typeface="ＭＳ Ｐゴシック" charset="0"/>
          <a:cs typeface="Arial" charset="0"/>
        </a:defRPr>
      </a:lvl7pPr>
      <a:lvl8pPr marL="1371390" algn="ctr" rtl="0" fontAlgn="base">
        <a:spcBef>
          <a:spcPct val="0"/>
        </a:spcBef>
        <a:spcAft>
          <a:spcPct val="0"/>
        </a:spcAft>
        <a:defRPr sz="4100" b="1">
          <a:solidFill>
            <a:schemeClr val="bg1"/>
          </a:solidFill>
          <a:latin typeface="Arial" charset="0"/>
          <a:ea typeface="ＭＳ Ｐゴシック" charset="0"/>
          <a:cs typeface="Arial" charset="0"/>
        </a:defRPr>
      </a:lvl8pPr>
      <a:lvl9pPr marL="1828519" algn="ctr" rtl="0" fontAlgn="base">
        <a:spcBef>
          <a:spcPct val="0"/>
        </a:spcBef>
        <a:spcAft>
          <a:spcPct val="0"/>
        </a:spcAft>
        <a:defRPr sz="4100" b="1">
          <a:solidFill>
            <a:schemeClr val="bg1"/>
          </a:solidFill>
          <a:latin typeface="Arial" charset="0"/>
          <a:ea typeface="ＭＳ Ｐゴシック" charset="0"/>
          <a:cs typeface="Arial" charset="0"/>
        </a:defRPr>
      </a:lvl9pPr>
    </p:titleStyle>
    <p:bodyStyle>
      <a:lvl1pPr marL="6350" indent="-6350" algn="l" rtl="0" eaLnBrk="0" fontAlgn="base" hangingPunct="0">
        <a:lnSpc>
          <a:spcPct val="115000"/>
        </a:lnSpc>
        <a:spcBef>
          <a:spcPct val="0"/>
        </a:spcBef>
        <a:spcAft>
          <a:spcPct val="0"/>
        </a:spcAft>
        <a:buNone/>
        <a:defRPr sz="2400" b="1">
          <a:solidFill>
            <a:schemeClr val="bg1"/>
          </a:solidFill>
          <a:latin typeface="+mn-lt"/>
          <a:ea typeface="+mn-ea"/>
          <a:cs typeface="+mn-cs"/>
        </a:defRPr>
      </a:lvl1pPr>
      <a:lvl2pPr marL="6350" indent="-6350" algn="l" rtl="0" eaLnBrk="0" fontAlgn="base" hangingPunct="0">
        <a:spcBef>
          <a:spcPct val="0"/>
        </a:spcBef>
        <a:spcAft>
          <a:spcPct val="0"/>
        </a:spcAft>
        <a:buClr>
          <a:schemeClr val="bg1"/>
        </a:buClr>
        <a:buNone/>
        <a:defRPr sz="1400" b="1">
          <a:solidFill>
            <a:schemeClr val="bg1"/>
          </a:solidFill>
          <a:latin typeface="+mn-lt"/>
          <a:ea typeface="ＭＳ Ｐゴシック" pitchFamily="23" charset="-128"/>
          <a:cs typeface="+mn-cs"/>
        </a:defRPr>
      </a:lvl2pPr>
      <a:lvl3pPr marL="6350" indent="-6350" algn="l" rtl="0" eaLnBrk="0" fontAlgn="base" hangingPunct="0">
        <a:spcBef>
          <a:spcPct val="0"/>
        </a:spcBef>
        <a:spcAft>
          <a:spcPct val="0"/>
        </a:spcAft>
        <a:buFont typeface="Arial" charset="0"/>
        <a:buNone/>
        <a:defRPr sz="1400" b="1">
          <a:solidFill>
            <a:schemeClr val="bg1"/>
          </a:solidFill>
          <a:latin typeface="+mn-lt"/>
          <a:ea typeface="ＭＳ Ｐゴシック" pitchFamily="23" charset="-128"/>
          <a:cs typeface="+mn-cs"/>
        </a:defRPr>
      </a:lvl3pPr>
      <a:lvl4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4pPr>
      <a:lvl5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5pPr>
      <a:lvl6pPr marL="463479" algn="l" rtl="0" fontAlgn="base">
        <a:spcBef>
          <a:spcPct val="0"/>
        </a:spcBef>
        <a:spcAft>
          <a:spcPct val="0"/>
        </a:spcAft>
        <a:defRPr sz="1400" b="1">
          <a:solidFill>
            <a:schemeClr val="bg1"/>
          </a:solidFill>
          <a:latin typeface="+mn-lt"/>
          <a:ea typeface="Arial" charset="0"/>
          <a:cs typeface="+mn-cs"/>
        </a:defRPr>
      </a:lvl6pPr>
      <a:lvl7pPr marL="920609" algn="l" rtl="0" fontAlgn="base">
        <a:spcBef>
          <a:spcPct val="0"/>
        </a:spcBef>
        <a:spcAft>
          <a:spcPct val="0"/>
        </a:spcAft>
        <a:defRPr sz="1400" b="1">
          <a:solidFill>
            <a:schemeClr val="bg1"/>
          </a:solidFill>
          <a:latin typeface="+mn-lt"/>
          <a:ea typeface="Arial" charset="0"/>
          <a:cs typeface="+mn-cs"/>
        </a:defRPr>
      </a:lvl7pPr>
      <a:lvl8pPr marL="1377739" algn="l" rtl="0" fontAlgn="base">
        <a:spcBef>
          <a:spcPct val="0"/>
        </a:spcBef>
        <a:spcAft>
          <a:spcPct val="0"/>
        </a:spcAft>
        <a:defRPr sz="1400" b="1">
          <a:solidFill>
            <a:schemeClr val="bg1"/>
          </a:solidFill>
          <a:latin typeface="+mn-lt"/>
          <a:ea typeface="Arial" charset="0"/>
          <a:cs typeface="+mn-cs"/>
        </a:defRPr>
      </a:lvl8pPr>
      <a:lvl9pPr marL="1834868" algn="l" rtl="0" fontAlgn="base">
        <a:spcBef>
          <a:spcPct val="0"/>
        </a:spcBef>
        <a:spcAft>
          <a:spcPct val="0"/>
        </a:spcAft>
        <a:defRPr sz="1400" b="1">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andeau_texte_rouge"/>
          <p:cNvPicPr>
            <a:picLocks noChangeAspect="1" noChangeArrowheads="1"/>
          </p:cNvPicPr>
          <p:nvPr/>
        </p:nvPicPr>
        <p:blipFill>
          <a:blip r:embed="rId10" cstate="screen"/>
          <a:srcRect/>
          <a:stretch>
            <a:fillRect/>
          </a:stretch>
        </p:blipFill>
        <p:spPr bwMode="auto">
          <a:xfrm>
            <a:off x="0" y="5778500"/>
            <a:ext cx="9144000" cy="1079500"/>
          </a:xfrm>
          <a:prstGeom prst="rect">
            <a:avLst/>
          </a:prstGeom>
          <a:noFill/>
          <a:ln w="9525">
            <a:noFill/>
            <a:miter lim="800000"/>
            <a:headEnd/>
            <a:tailEnd/>
          </a:ln>
        </p:spPr>
      </p:pic>
      <p:sp>
        <p:nvSpPr>
          <p:cNvPr id="4099" name="Rectangle 2"/>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029" name="Rectangle 5"/>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033" name="Rectangle 9"/>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4B2E0D1C-B86F-46E2-8541-355641B2F28B}"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59" r:id="rId1"/>
    <p:sldLayoutId id="2147485984" r:id="rId2"/>
    <p:sldLayoutId id="2147486077" r:id="rId3"/>
    <p:sldLayoutId id="2147485985" r:id="rId4"/>
    <p:sldLayoutId id="2147485986" r:id="rId5"/>
    <p:sldLayoutId id="2147485988" r:id="rId6"/>
    <p:sldLayoutId id="2147485989" r:id="rId7"/>
    <p:sldLayoutId id="2147486173" r:id="rId8"/>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E9F12E1-2E0E-47E5-BCF6-58A4EEBCD6ED}"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0" r:id="rId1"/>
    <p:sldLayoutId id="2147486078" r:id="rId2"/>
    <p:sldLayoutId id="2147485994" r:id="rId3"/>
    <p:sldLayoutId id="2147485995" r:id="rId4"/>
    <p:sldLayoutId id="2147485996" r:id="rId5"/>
    <p:sldLayoutId id="2147485997" r:id="rId6"/>
    <p:sldLayoutId id="2147485998" r:id="rId7"/>
    <p:sldLayoutId id="2147485999" r:id="rId8"/>
    <p:sldLayoutId id="2147486000" r:id="rId9"/>
    <p:sldLayoutId id="2147486001" r:id="rId10"/>
    <p:sldLayoutId id="2147486002" r:id="rId11"/>
    <p:sldLayoutId id="2147486003" r:id="rId12"/>
    <p:sldLayoutId id="214748600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bandeau_texte_ver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614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3317"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3318"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3320"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DB3D3C34-5B49-4363-AD4A-7E904AF94733}"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79" r:id="rId1"/>
    <p:sldLayoutId id="2147486061"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bandeau_texte_viole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7171"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365"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366"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368"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C1C9E7D0-88B9-48AB-B495-713AA66D62EA}"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2" r:id="rId1"/>
    <p:sldLayoutId id="2147486081"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 id="214748602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 descr="bandeau_texte_gris"/>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8195"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741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741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741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F446F4D-52F0-4DA9-9948-2A2ADA9CBA11}"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3" r:id="rId1"/>
    <p:sldLayoutId id="2147486080" r:id="rId2"/>
    <p:sldLayoutId id="2147486025" r:id="rId3"/>
    <p:sldLayoutId id="2147486026" r:id="rId4"/>
    <p:sldLayoutId id="2147486027" r:id="rId5"/>
    <p:sldLayoutId id="2147486028" r:id="rId6"/>
    <p:sldLayoutId id="2147486029" r:id="rId7"/>
    <p:sldLayoutId id="2147486030" r:id="rId8"/>
    <p:sldLayoutId id="2147486031" r:id="rId9"/>
    <p:sldLayoutId id="2147486032" r:id="rId10"/>
    <p:sldLayoutId id="2147486033" r:id="rId11"/>
    <p:sldLayoutId id="214748603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9219"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9B2ADE1-4AFA-42C4-8316-8D144CBECBD8}"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4" r:id="rId1"/>
    <p:sldLayoutId id="2147486036" r:id="rId2"/>
    <p:sldLayoutId id="2147486082" r:id="rId3"/>
    <p:sldLayoutId id="2147486037" r:id="rId4"/>
    <p:sldLayoutId id="2147486038" r:id="rId5"/>
    <p:sldLayoutId id="2147486039" r:id="rId6"/>
    <p:sldLayoutId id="2147486040" r:id="rId7"/>
    <p:sldLayoutId id="2147486041" r:id="rId8"/>
    <p:sldLayoutId id="2147486042" r:id="rId9"/>
    <p:sldLayoutId id="2147486043" r:id="rId10"/>
    <p:sldLayoutId id="2147486044" r:id="rId11"/>
    <p:sldLayoutId id="214748604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png"/><Relationship Id="rId1" Type="http://schemas.openxmlformats.org/officeDocument/2006/relationships/slideLayout" Target="../slideLayouts/slideLayout4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8.png"/><Relationship Id="rId3" Type="http://schemas.openxmlformats.org/officeDocument/2006/relationships/image" Target="../media/image5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png"/><Relationship Id="rId1" Type="http://schemas.openxmlformats.org/officeDocument/2006/relationships/slideLayout" Target="../slideLayouts/slideLayout43.xml"/><Relationship Id="rId2" Type="http://schemas.openxmlformats.org/officeDocument/2006/relationships/image" Target="../media/image61.jpeg"/><Relationship Id="rId3" Type="http://schemas.openxmlformats.org/officeDocument/2006/relationships/image" Target="../media/image62.jpeg"/><Relationship Id="rId4" Type="http://schemas.openxmlformats.org/officeDocument/2006/relationships/image" Target="../media/image63.jpeg"/><Relationship Id="rId5" Type="http://schemas.openxmlformats.org/officeDocument/2006/relationships/image" Target="../media/image64.jpe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1" Type="http://schemas.openxmlformats.org/officeDocument/2006/relationships/image" Target="../media/image81.jpeg"/><Relationship Id="rId12" Type="http://schemas.openxmlformats.org/officeDocument/2006/relationships/image" Target="../media/image82.png"/><Relationship Id="rId1" Type="http://schemas.openxmlformats.org/officeDocument/2006/relationships/slideLayout" Target="../slideLayouts/slideLayout43.xml"/><Relationship Id="rId2" Type="http://schemas.openxmlformats.org/officeDocument/2006/relationships/notesSlide" Target="../notesSlides/notesSlide7.xml"/><Relationship Id="rId3" Type="http://schemas.openxmlformats.org/officeDocument/2006/relationships/image" Target="../media/image73.png"/><Relationship Id="rId4" Type="http://schemas.openxmlformats.org/officeDocument/2006/relationships/image" Target="../media/image74.gif"/><Relationship Id="rId5" Type="http://schemas.openxmlformats.org/officeDocument/2006/relationships/image" Target="../media/image75.jpg"/><Relationship Id="rId6" Type="http://schemas.openxmlformats.org/officeDocument/2006/relationships/image" Target="../media/image76.png"/><Relationship Id="rId7" Type="http://schemas.openxmlformats.org/officeDocument/2006/relationships/image" Target="../media/image77.jpe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jpeg"/></Relationships>
</file>

<file path=ppt/slides/_rels/slide19.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85.jpeg"/><Relationship Id="rId5" Type="http://schemas.openxmlformats.org/officeDocument/2006/relationships/image" Target="../media/image86.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28.jpg"/><Relationship Id="rId1" Type="http://schemas.openxmlformats.org/officeDocument/2006/relationships/slideLayout" Target="../slideLayouts/slideLayout43.xml"/><Relationship Id="rId2" Type="http://schemas.openxmlformats.org/officeDocument/2006/relationships/image" Target="../media/image2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8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88.jpeg"/></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gif"/><Relationship Id="rId1" Type="http://schemas.openxmlformats.org/officeDocument/2006/relationships/slideLayout" Target="../slideLayouts/slideLayout43.xml"/><Relationship Id="rId2" Type="http://schemas.openxmlformats.org/officeDocument/2006/relationships/image" Target="../media/image8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5.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 Id="rId3" Type="http://schemas.openxmlformats.org/officeDocument/2006/relationships/image" Target="../media/image9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xml"/><Relationship Id="rId3" Type="http://schemas.openxmlformats.org/officeDocument/2006/relationships/image" Target="../media/image9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3.png"/></Relationships>
</file>

<file path=ppt/slides/_rels/slide5.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30.png"/><Relationship Id="rId10"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7.png"/><Relationship Id="rId3" Type="http://schemas.openxmlformats.org/officeDocument/2006/relationships/image" Target="../media/image10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9.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1" Type="http://schemas.openxmlformats.org/officeDocument/2006/relationships/image" Target="../media/image48.png"/><Relationship Id="rId12" Type="http://schemas.openxmlformats.org/officeDocument/2006/relationships/image" Target="../media/image49.png"/><Relationship Id="rId13" Type="http://schemas.openxmlformats.org/officeDocument/2006/relationships/image" Target="../media/image50.png"/><Relationship Id="rId14" Type="http://schemas.openxmlformats.org/officeDocument/2006/relationships/image" Target="../media/image51.png"/><Relationship Id="rId15" Type="http://schemas.openxmlformats.org/officeDocument/2006/relationships/diagramData" Target="../diagrams/data2.xml"/><Relationship Id="rId16" Type="http://schemas.openxmlformats.org/officeDocument/2006/relationships/diagramLayout" Target="../diagrams/layout2.xml"/><Relationship Id="rId17" Type="http://schemas.openxmlformats.org/officeDocument/2006/relationships/diagramQuickStyle" Target="../diagrams/quickStyle2.xml"/><Relationship Id="rId18" Type="http://schemas.openxmlformats.org/officeDocument/2006/relationships/diagramColors" Target="../diagrams/colors2.xml"/><Relationship Id="rId19" Type="http://schemas.microsoft.com/office/2007/relationships/diagramDrawing" Target="../diagrams/drawing2.xml"/><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2.png"/><Relationship Id="rId3" Type="http://schemas.openxmlformats.org/officeDocument/2006/relationships/image" Target="../media/image11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1" Type="http://schemas.openxmlformats.org/officeDocument/2006/relationships/slideLayout" Target="../slideLayouts/slideLayout43.xml"/><Relationship Id="rId2" Type="http://schemas.openxmlformats.org/officeDocument/2006/relationships/image" Target="../media/image11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1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9.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2.png"/><Relationship Id="rId3" Type="http://schemas.openxmlformats.org/officeDocument/2006/relationships/image" Target="../media/image5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1.jpg"/></Relationships>
</file>

<file path=ppt/slides/_rels/slide74.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1.jpg"/><Relationship Id="rId1" Type="http://schemas.openxmlformats.org/officeDocument/2006/relationships/slideLayout" Target="../slideLayouts/slideLayout43.xml"/><Relationship Id="rId2" Type="http://schemas.openxmlformats.org/officeDocument/2006/relationships/image" Target="../media/image1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4.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5.jpg"/></Relationships>
</file>

<file path=ppt/slides/_rels/slide77.xml.rels><?xml version="1.0" encoding="UTF-8" standalone="yes"?>
<Relationships xmlns="http://schemas.openxmlformats.org/package/2006/relationships"><Relationship Id="rId3" Type="http://schemas.openxmlformats.org/officeDocument/2006/relationships/image" Target="../media/image127.JPG"/><Relationship Id="rId4" Type="http://schemas.openxmlformats.org/officeDocument/2006/relationships/image" Target="../media/image121.jpg"/><Relationship Id="rId1" Type="http://schemas.openxmlformats.org/officeDocument/2006/relationships/slideLayout" Target="../slideLayouts/slideLayout43.xml"/><Relationship Id="rId2" Type="http://schemas.openxmlformats.org/officeDocument/2006/relationships/image" Target="../media/image1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8.jpg"/></Relationships>
</file>

<file path=ppt/slides/_rels/slide79.xml.rels><?xml version="1.0" encoding="UTF-8" standalone="yes"?>
<Relationships xmlns="http://schemas.openxmlformats.org/package/2006/relationships"><Relationship Id="rId11" Type="http://schemas.openxmlformats.org/officeDocument/2006/relationships/image" Target="../media/image137.png"/><Relationship Id="rId12" Type="http://schemas.openxmlformats.org/officeDocument/2006/relationships/image" Target="../media/image128.jpg"/><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image" Target="../media/image129.jp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8" Type="http://schemas.openxmlformats.org/officeDocument/2006/relationships/image" Target="../media/image134.jpg"/><Relationship Id="rId9" Type="http://schemas.openxmlformats.org/officeDocument/2006/relationships/image" Target="../media/image135.png"/><Relationship Id="rId10" Type="http://schemas.openxmlformats.org/officeDocument/2006/relationships/image" Target="../media/image136.pn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tiff"/><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49375" y="4149080"/>
            <a:ext cx="7486650" cy="1152128"/>
          </a:xfrm>
        </p:spPr>
        <p:txBody>
          <a:bodyPr/>
          <a:lstStyle/>
          <a:p>
            <a:r>
              <a:rPr lang="en-US" sz="1600" dirty="0" err="1" smtClean="0"/>
              <a:t>Barais</a:t>
            </a:r>
            <a:r>
              <a:rPr lang="en-US" sz="1600" dirty="0" smtClean="0"/>
              <a:t>, </a:t>
            </a:r>
            <a:r>
              <a:rPr lang="en-US" sz="1600" dirty="0" err="1" smtClean="0"/>
              <a:t>Combemale</a:t>
            </a:r>
            <a:r>
              <a:rPr lang="en-US" sz="1600" dirty="0" smtClean="0"/>
              <a:t>, </a:t>
            </a:r>
            <a:r>
              <a:rPr lang="en-US" sz="1600" u="sng" kern="1200" dirty="0" err="1" smtClean="0"/>
              <a:t>Vojtisek</a:t>
            </a:r>
            <a:r>
              <a:rPr lang="en-US" sz="1600" kern="1200" dirty="0" smtClean="0"/>
              <a:t>, </a:t>
            </a:r>
            <a:r>
              <a:rPr lang="en-US" sz="1600" u="sng" dirty="0" err="1" smtClean="0"/>
              <a:t>Wortmann</a:t>
            </a:r>
            <a:endParaRPr lang="en-US" sz="1600" u="sng" dirty="0" smtClean="0"/>
          </a:p>
          <a:p>
            <a:r>
              <a:rPr lang="en-US" sz="1600" dirty="0" err="1" smtClean="0"/>
              <a:t>Inria</a:t>
            </a:r>
            <a:r>
              <a:rPr lang="en-US" sz="1600" dirty="0" smtClean="0"/>
              <a:t> &amp; Univ. Rennes 1</a:t>
            </a:r>
          </a:p>
          <a:p>
            <a:r>
              <a:rPr lang="en-US" sz="1200" i="1" dirty="0" smtClean="0"/>
              <a:t>http://</a:t>
            </a:r>
            <a:r>
              <a:rPr lang="en-US" sz="1200" i="1" dirty="0" err="1" smtClean="0"/>
              <a:t>diverse.irisa.fr</a:t>
            </a:r>
            <a:r>
              <a:rPr lang="en-US" sz="1200" i="1" dirty="0" smtClean="0"/>
              <a:t>/ </a:t>
            </a:r>
            <a:br>
              <a:rPr lang="en-US" sz="1200" i="1" dirty="0" smtClean="0"/>
            </a:br>
            <a:endParaRPr lang="en-US" sz="1200" i="1" dirty="0"/>
          </a:p>
        </p:txBody>
      </p:sp>
      <p:sp>
        <p:nvSpPr>
          <p:cNvPr id="10" name="Titre 1"/>
          <p:cNvSpPr txBox="1">
            <a:spLocks/>
          </p:cNvSpPr>
          <p:nvPr/>
        </p:nvSpPr>
        <p:spPr bwMode="white">
          <a:xfrm>
            <a:off x="1349377" y="1844824"/>
            <a:ext cx="7794623" cy="151216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300" b="1">
                <a:solidFill>
                  <a:schemeClr val="bg1"/>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sz="4800" dirty="0" smtClean="0"/>
              <a:t>GEMOC Studio Tutorial</a:t>
            </a:r>
          </a:p>
          <a:p>
            <a:r>
              <a:rPr lang="en-US" sz="2800" dirty="0" smtClean="0"/>
              <a:t>ICSA Conference</a:t>
            </a:r>
            <a:r>
              <a:rPr lang="en-US" sz="2800" i="1" dirty="0" smtClean="0"/>
              <a:t>, April, 2017</a:t>
            </a:r>
            <a:endParaRPr lang="en-US" sz="1600" i="1" dirty="0" smtClean="0"/>
          </a:p>
          <a:p>
            <a:endParaRPr lang="en-US" sz="1600" i="1" dirty="0" smtClean="0"/>
          </a:p>
        </p:txBody>
      </p:sp>
      <p:pic>
        <p:nvPicPr>
          <p:cNvPr id="13" name="Picture 2" descr="C:\Users\gbecan\Documents\presentations\ASE2014\figures\logo_universi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452" y="6453337"/>
            <a:ext cx="1166372" cy="398603"/>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3" descr="C:\Users\gbecan\Documents\presentations\ASE2014\figures\logo-irisa.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91" y="6486098"/>
            <a:ext cx="1469837" cy="342873"/>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5" descr="C:\Users\gbecan\Documents\presentations\ASE2014\figures\logo-inri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240" y="6453336"/>
            <a:ext cx="1116124" cy="402242"/>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Image 23"/>
          <p:cNvPicPr>
            <a:picLocks noChangeAspect="1"/>
          </p:cNvPicPr>
          <p:nvPr/>
        </p:nvPicPr>
        <p:blipFill>
          <a:blip r:embed="rId6"/>
          <a:stretch>
            <a:fillRect/>
          </a:stretch>
        </p:blipFill>
        <p:spPr>
          <a:xfrm>
            <a:off x="5508106" y="6466770"/>
            <a:ext cx="831725" cy="380514"/>
          </a:xfrm>
          <a:prstGeom prst="rect">
            <a:avLst/>
          </a:prstGeom>
        </p:spPr>
      </p:pic>
    </p:spTree>
    <p:extLst>
      <p:ext uri="{BB962C8B-B14F-4D97-AF65-F5344CB8AC3E}">
        <p14:creationId xmlns:p14="http://schemas.microsoft.com/office/powerpoint/2010/main" val="1018986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491614" y="908720"/>
            <a:ext cx="8280920" cy="5184576"/>
          </a:xfrm>
        </p:spPr>
        <p:txBody>
          <a:bodyPr numCol="2"/>
          <a:lstStyle/>
          <a:p>
            <a:r>
              <a:rPr lang="en-US" sz="1800" dirty="0" smtClean="0"/>
              <a:t>Part 1. </a:t>
            </a:r>
            <a:r>
              <a:rPr lang="en-US" sz="1800" b="1" dirty="0" smtClean="0"/>
              <a:t>General introduction </a:t>
            </a:r>
          </a:p>
          <a:p>
            <a:pPr marL="342900" indent="-342900">
              <a:buFont typeface="Arial" panose="020B0604020202020204" pitchFamily="34" charset="0"/>
              <a:buChar char="•"/>
            </a:pPr>
            <a:r>
              <a:rPr lang="en-US" sz="1800" dirty="0" smtClean="0"/>
              <a:t>Modeling and Languages</a:t>
            </a:r>
          </a:p>
          <a:p>
            <a:pPr marL="0" indent="0"/>
            <a:endParaRPr lang="en-US" sz="1800" dirty="0" smtClean="0"/>
          </a:p>
          <a:p>
            <a:pPr marL="0" indent="0"/>
            <a:r>
              <a:rPr lang="en-US" sz="1800" dirty="0" smtClean="0"/>
              <a:t>Part 2. </a:t>
            </a:r>
            <a:r>
              <a:rPr lang="en-US" sz="1800" b="1" dirty="0" smtClean="0"/>
              <a:t>Language Engineering</a:t>
            </a:r>
          </a:p>
          <a:p>
            <a:pPr marL="342900" indent="-342900">
              <a:buFont typeface="Arial" panose="020B0604020202020204" pitchFamily="34" charset="0"/>
              <a:buChar char="•"/>
            </a:pPr>
            <a:r>
              <a:rPr lang="en-US" sz="1800" dirty="0" smtClean="0"/>
              <a:t>Teaser: FSM Example  </a:t>
            </a:r>
          </a:p>
          <a:p>
            <a:pPr marL="342900" indent="-342900">
              <a:buFont typeface="Arial" panose="020B0604020202020204" pitchFamily="34" charset="0"/>
              <a:buChar char="•"/>
            </a:pPr>
            <a:r>
              <a:rPr lang="en-US" sz="1800" dirty="0" smtClean="0"/>
              <a:t>Metamodeling: Ecore OCL</a:t>
            </a:r>
          </a:p>
          <a:p>
            <a:pPr marL="342900" indent="-342900">
              <a:buFont typeface="Arial" panose="020B0604020202020204" pitchFamily="34" charset="0"/>
              <a:buChar char="•"/>
            </a:pPr>
            <a:r>
              <a:rPr lang="en-US" sz="1800" dirty="0" smtClean="0"/>
              <a:t>Syntax: Sirius</a:t>
            </a:r>
          </a:p>
          <a:p>
            <a:pPr marL="342900" indent="-342900">
              <a:buFont typeface="Arial" panose="020B0604020202020204" pitchFamily="34" charset="0"/>
              <a:buChar char="•"/>
            </a:pPr>
            <a:r>
              <a:rPr lang="en-US" sz="1800" dirty="0" smtClean="0"/>
              <a:t>Dynamics: K3/</a:t>
            </a:r>
            <a:r>
              <a:rPr lang="en-US" sz="1800" dirty="0" err="1" smtClean="0"/>
              <a:t>Melange</a:t>
            </a:r>
            <a:endParaRPr lang="en-US" sz="1800" dirty="0"/>
          </a:p>
          <a:p>
            <a:pPr marL="0" indent="0"/>
            <a:endParaRPr lang="en-US" sz="1800" dirty="0" smtClean="0"/>
          </a:p>
          <a:p>
            <a:pPr marL="0" indent="0"/>
            <a:r>
              <a:rPr lang="en-US" sz="1800" dirty="0" smtClean="0"/>
              <a:t>Part 3. </a:t>
            </a:r>
            <a:r>
              <a:rPr lang="en-US" sz="1800" b="1" dirty="0" smtClean="0"/>
              <a:t>Wrap-up and Discussion</a:t>
            </a:r>
          </a:p>
          <a:p>
            <a:pPr marL="285750" indent="-285750">
              <a:buFont typeface="Arial" panose="020B0604020202020204" pitchFamily="34" charset="0"/>
              <a:buChar char="•"/>
            </a:pPr>
            <a:r>
              <a:rPr lang="en-US" sz="1800" dirty="0" smtClean="0"/>
              <a:t>Coordination</a:t>
            </a:r>
          </a:p>
          <a:p>
            <a:pPr marL="285750" indent="-285750">
              <a:buFont typeface="Arial" panose="020B0604020202020204" pitchFamily="34" charset="0"/>
              <a:buChar char="•"/>
            </a:pPr>
            <a:endParaRPr lang="en-US" sz="1800" dirty="0"/>
          </a:p>
        </p:txBody>
      </p:sp>
      <p:grpSp>
        <p:nvGrpSpPr>
          <p:cNvPr id="12" name="Groupe 11"/>
          <p:cNvGrpSpPr/>
          <p:nvPr/>
        </p:nvGrpSpPr>
        <p:grpSpPr>
          <a:xfrm>
            <a:off x="5076056" y="2492896"/>
            <a:ext cx="2688297" cy="2016224"/>
            <a:chOff x="4932040" y="4566810"/>
            <a:chExt cx="877805" cy="658354"/>
          </a:xfrm>
        </p:grpSpPr>
        <p:pic>
          <p:nvPicPr>
            <p:cNvPr id="11" name="Image 10"/>
            <p:cNvPicPr>
              <a:picLocks noChangeAspect="1"/>
            </p:cNvPicPr>
            <p:nvPr/>
          </p:nvPicPr>
          <p:blipFill>
            <a:blip r:embed="rId2"/>
            <a:stretch>
              <a:fillRect/>
            </a:stretch>
          </p:blipFill>
          <p:spPr>
            <a:xfrm>
              <a:off x="4932040" y="4566810"/>
              <a:ext cx="877805" cy="658354"/>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639" y="4668273"/>
              <a:ext cx="479488" cy="464931"/>
            </a:xfrm>
            <a:prstGeom prst="rect">
              <a:avLst/>
            </a:prstGeom>
          </p:spPr>
        </p:pic>
      </p:grpSp>
      <p:sp>
        <p:nvSpPr>
          <p:cNvPr id="2" name="Titre 1"/>
          <p:cNvSpPr>
            <a:spLocks noGrp="1"/>
          </p:cNvSpPr>
          <p:nvPr>
            <p:ph type="title"/>
          </p:nvPr>
        </p:nvSpPr>
        <p:spPr/>
        <p:txBody>
          <a:bodyPr/>
          <a:lstStyle/>
          <a:p>
            <a:r>
              <a:rPr lang="en-US" dirty="0" smtClean="0"/>
              <a:t>Course content</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10</a:t>
            </a:fld>
            <a:endParaRPr lang="en-US" dirty="0"/>
          </a:p>
        </p:txBody>
      </p:sp>
    </p:spTree>
    <p:extLst>
      <p:ext uri="{BB962C8B-B14F-4D97-AF65-F5344CB8AC3E}">
        <p14:creationId xmlns:p14="http://schemas.microsoft.com/office/powerpoint/2010/main" val="19620773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You </a:t>
            </a:r>
            <a:r>
              <a:rPr lang="fr-FR" dirty="0" err="1" smtClean="0"/>
              <a:t>will</a:t>
            </a:r>
            <a:r>
              <a:rPr lang="fr-FR" dirty="0" smtClean="0"/>
              <a:t> </a:t>
            </a:r>
            <a:r>
              <a:rPr lang="fr-FR" dirty="0" err="1" smtClean="0"/>
              <a:t>learn</a:t>
            </a:r>
            <a:r>
              <a:rPr lang="fr-FR" dirty="0" smtClean="0"/>
              <a:t> how to</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11</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b="1" kern="0" dirty="0" smtClean="0">
                <a:solidFill>
                  <a:srgbClr val="808080"/>
                </a:solidFill>
                <a:ea typeface="Arial Black" charset="0"/>
                <a:cs typeface="Arial Black" charset="0"/>
              </a:rPr>
              <a:t>Build </a:t>
            </a:r>
            <a:r>
              <a:rPr lang="en-US" sz="1800" b="1" kern="0" dirty="0">
                <a:solidFill>
                  <a:srgbClr val="808080"/>
                </a:solidFill>
                <a:ea typeface="Arial Black" charset="0"/>
                <a:cs typeface="Arial Black" charset="0"/>
              </a:rPr>
              <a:t>or customize your own abstractions</a:t>
            </a:r>
            <a:r>
              <a:rPr lang="en-US" sz="1800" kern="0" dirty="0" smtClean="0">
                <a:solidFill>
                  <a:srgbClr val="808080"/>
                </a:solidFill>
                <a:ea typeface="ＭＳ Ｐゴシック"/>
                <a:cs typeface="Arial"/>
              </a:rPr>
              <a:t>, or even </a:t>
            </a:r>
            <a:r>
              <a:rPr lang="en-US" sz="1800" b="1" kern="0" dirty="0" smtClean="0">
                <a:solidFill>
                  <a:srgbClr val="808080"/>
                </a:solidFill>
                <a:ea typeface="Arial Black" charset="0"/>
                <a:cs typeface="Arial Black" charset="0"/>
              </a:rPr>
              <a:t>software languages </a:t>
            </a:r>
            <a:r>
              <a:rPr lang="en-US" sz="1800" b="1" kern="0" dirty="0">
                <a:solidFill>
                  <a:srgbClr val="808080"/>
                </a:solidFill>
                <a:ea typeface="Arial Black" charset="0"/>
                <a:cs typeface="Arial Black" charset="0"/>
              </a:rPr>
              <a:t>and development environments</a:t>
            </a:r>
            <a:r>
              <a:rPr lang="en-US" sz="1800" kern="0" dirty="0" smtClean="0">
                <a:solidFill>
                  <a:srgbClr val="808080"/>
                </a:solidFill>
                <a:ea typeface="ＭＳ Ｐゴシック"/>
                <a:cs typeface="Arial"/>
              </a:rPr>
              <a:t>, to build complex, domain-specific, software-intensive systems</a:t>
            </a:r>
          </a:p>
          <a:p>
            <a:pPr>
              <a:lnSpc>
                <a:spcPct val="120000"/>
              </a:lnSpc>
              <a:spcBef>
                <a:spcPts val="600"/>
              </a:spcBef>
              <a:buFont typeface="Arial"/>
              <a:buChar char="•"/>
            </a:pPr>
            <a:endParaRPr lang="en-US" sz="1800" b="1" kern="0" dirty="0" smtClean="0">
              <a:solidFill>
                <a:srgbClr val="808080"/>
              </a:solidFill>
            </a:endParaRPr>
          </a:p>
          <a:p>
            <a:pPr>
              <a:lnSpc>
                <a:spcPct val="120000"/>
              </a:lnSpc>
              <a:spcBef>
                <a:spcPts val="600"/>
              </a:spcBef>
              <a:buFont typeface="Arial"/>
              <a:buChar char="•"/>
            </a:pPr>
            <a:r>
              <a:rPr lang="en-US" sz="1800" b="1" kern="0" dirty="0" smtClean="0">
                <a:solidFill>
                  <a:srgbClr val="808080"/>
                </a:solidFill>
              </a:rPr>
              <a:t>Apply language </a:t>
            </a:r>
            <a:r>
              <a:rPr lang="en-US" sz="1800" b="1" kern="0" dirty="0">
                <a:solidFill>
                  <a:srgbClr val="808080"/>
                </a:solidFill>
              </a:rPr>
              <a:t>formalisms</a:t>
            </a:r>
            <a:r>
              <a:rPr lang="en-US" sz="1800" kern="0" dirty="0">
                <a:solidFill>
                  <a:srgbClr val="808080"/>
                </a:solidFill>
              </a:rPr>
              <a:t>, paradigms and principles </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a:p>
            <a:pPr>
              <a:lnSpc>
                <a:spcPct val="120000"/>
              </a:lnSpc>
              <a:spcBef>
                <a:spcPts val="600"/>
              </a:spcBef>
              <a:buFont typeface="Arial"/>
              <a:buChar char="•"/>
            </a:pPr>
            <a:r>
              <a:rPr lang="en-US" sz="1800" b="1" kern="0" dirty="0" smtClean="0">
                <a:solidFill>
                  <a:srgbClr val="808080"/>
                </a:solidFill>
                <a:ea typeface="ＭＳ Ｐゴシック"/>
                <a:cs typeface="Arial"/>
              </a:rPr>
              <a:t>Extend a graphical, executable DSL </a:t>
            </a:r>
            <a:r>
              <a:rPr lang="en-US" sz="1800" kern="0" dirty="0" smtClean="0">
                <a:solidFill>
                  <a:srgbClr val="808080"/>
                </a:solidFill>
                <a:ea typeface="ＭＳ Ｐゴシック"/>
                <a:cs typeface="Arial"/>
              </a:rPr>
              <a:t>using state of the art techniques</a:t>
            </a:r>
            <a:endParaRPr lang="en-US" sz="1800" kern="0" dirty="0">
              <a:solidFill>
                <a:srgbClr val="808080"/>
              </a:solidFill>
              <a:ea typeface="ＭＳ Ｐゴシック"/>
              <a:cs typeface="Arial"/>
            </a:endParaRPr>
          </a:p>
          <a:p>
            <a:pPr>
              <a:lnSpc>
                <a:spcPct val="120000"/>
              </a:lnSpc>
              <a:spcBef>
                <a:spcPts val="600"/>
              </a:spcBef>
              <a:buFont typeface="Arial"/>
              <a:buChar char="•"/>
            </a:pPr>
            <a:endParaRPr lang="en-US" sz="1800" b="1" kern="0" dirty="0" smtClean="0">
              <a:solidFill>
                <a:srgbClr val="808080"/>
              </a:solidFill>
              <a:ea typeface="Arial Black" charset="0"/>
              <a:cs typeface="Arial Black" charset="0"/>
            </a:endParaRPr>
          </a:p>
          <a:p>
            <a:pPr>
              <a:lnSpc>
                <a:spcPct val="120000"/>
              </a:lnSpc>
              <a:spcBef>
                <a:spcPts val="600"/>
              </a:spcBef>
              <a:buFont typeface="Arial"/>
              <a:buChar char="•"/>
            </a:pPr>
            <a:r>
              <a:rPr lang="en-US" sz="1800" b="1" kern="0" dirty="0" smtClean="0">
                <a:solidFill>
                  <a:srgbClr val="808080"/>
                </a:solidFill>
                <a:ea typeface="Arial Black" charset="0"/>
                <a:cs typeface="Arial Black" charset="0"/>
              </a:rPr>
              <a:t>Manage </a:t>
            </a:r>
            <a:r>
              <a:rPr lang="en-US" sz="1800" b="1" kern="0" dirty="0">
                <a:solidFill>
                  <a:srgbClr val="808080"/>
                </a:solidFill>
                <a:ea typeface="Arial Black" charset="0"/>
                <a:cs typeface="Arial Black" charset="0"/>
              </a:rPr>
              <a:t>the industrial complexity </a:t>
            </a:r>
            <a:r>
              <a:rPr lang="en-US" sz="1800" kern="0" dirty="0">
                <a:solidFill>
                  <a:srgbClr val="808080"/>
                </a:solidFill>
              </a:rPr>
              <a:t>of developments and associated toolchains</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p:txBody>
      </p:sp>
    </p:spTree>
    <p:extLst>
      <p:ext uri="{BB962C8B-B14F-4D97-AF65-F5344CB8AC3E}">
        <p14:creationId xmlns:p14="http://schemas.microsoft.com/office/powerpoint/2010/main" val="17666763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few notes on the tutorial </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12</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kern="0" dirty="0" smtClean="0">
                <a:solidFill>
                  <a:srgbClr val="808080"/>
                </a:solidFill>
              </a:rPr>
              <a:t>Interweave a total of 90 min introduction to SLE and 90 min hands-on time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Creating a sufficiently interesting, yet full-blown, modeling language including syntax, semantics, and editors in 90 minutes is challenging to impossible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To introduce the quintessential aspects of language engineering to you we will ask you to clear your workspace and download different stages of the languages under development. Please look out for the following symbol:      on the tutorial website </a:t>
            </a:r>
            <a:r>
              <a:rPr lang="en-US" sz="1800" u="sng" dirty="0">
                <a:solidFill>
                  <a:schemeClr val="bg2"/>
                </a:solidFill>
              </a:rPr>
              <a:t>https://</a:t>
            </a:r>
            <a:r>
              <a:rPr lang="en-US" sz="1800" u="sng" dirty="0" err="1">
                <a:solidFill>
                  <a:schemeClr val="bg2"/>
                </a:solidFill>
              </a:rPr>
              <a:t>github.com</a:t>
            </a:r>
            <a:r>
              <a:rPr lang="en-US" sz="1800" u="sng" dirty="0">
                <a:solidFill>
                  <a:schemeClr val="bg2"/>
                </a:solidFill>
              </a:rPr>
              <a:t>/</a:t>
            </a:r>
            <a:r>
              <a:rPr lang="en-US" sz="1800" u="sng" dirty="0" err="1">
                <a:solidFill>
                  <a:schemeClr val="bg2"/>
                </a:solidFill>
              </a:rPr>
              <a:t>gemoc</a:t>
            </a:r>
            <a:r>
              <a:rPr lang="en-US" sz="1800" u="sng" dirty="0">
                <a:solidFill>
                  <a:schemeClr val="bg2"/>
                </a:solidFill>
              </a:rPr>
              <a:t>/ICSA2017Tutorial</a:t>
            </a:r>
            <a:endParaRPr lang="en-US" sz="1800" kern="0" dirty="0">
              <a:solidFill>
                <a:schemeClr val="bg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171" y="3861048"/>
            <a:ext cx="444500" cy="342900"/>
          </a:xfrm>
          <a:prstGeom prst="rect">
            <a:avLst/>
          </a:prstGeom>
        </p:spPr>
      </p:pic>
    </p:spTree>
    <p:extLst>
      <p:ext uri="{BB962C8B-B14F-4D97-AF65-F5344CB8AC3E}">
        <p14:creationId xmlns:p14="http://schemas.microsoft.com/office/powerpoint/2010/main" val="14112748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13</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latin typeface="Arial" charset="0"/>
                <a:ea typeface="ＭＳ Ｐゴシック" charset="-128"/>
                <a:cs typeface="Arial"/>
              </a:rPr>
              <a:t>"Software languages are software too"</a:t>
            </a:r>
          </a:p>
        </p:txBody>
      </p:sp>
    </p:spTree>
    <p:extLst>
      <p:ext uri="{BB962C8B-B14F-4D97-AF65-F5344CB8AC3E}">
        <p14:creationId xmlns:p14="http://schemas.microsoft.com/office/powerpoint/2010/main" val="1281598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LANGUAGE ENGINEERING</a:t>
            </a:r>
            <a:endParaRPr lang="fr-FR" dirty="0"/>
          </a:p>
        </p:txBody>
      </p:sp>
      <p:sp>
        <p:nvSpPr>
          <p:cNvPr id="6" name="Espace réservé du texte 5"/>
          <p:cNvSpPr>
            <a:spLocks noGrp="1"/>
          </p:cNvSpPr>
          <p:nvPr>
            <p:ph type="body" idx="1"/>
          </p:nvPr>
        </p:nvSpPr>
        <p:spPr/>
        <p:txBody>
          <a:bodyPr/>
          <a:lstStyle/>
          <a:p>
            <a:r>
              <a:rPr lang="fr-FR" dirty="0" smtClean="0"/>
              <a:t>PART 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14</a:t>
            </a:fld>
            <a:endParaRPr lang="fr-FR"/>
          </a:p>
        </p:txBody>
      </p:sp>
    </p:spTree>
    <p:extLst>
      <p:ext uri="{BB962C8B-B14F-4D97-AF65-F5344CB8AC3E}">
        <p14:creationId xmlns:p14="http://schemas.microsoft.com/office/powerpoint/2010/main" val="12421324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is a language?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15</a:t>
            </a:fld>
            <a:endParaRPr lang="en-US" dirty="0"/>
          </a:p>
        </p:txBody>
      </p:sp>
      <p:sp>
        <p:nvSpPr>
          <p:cNvPr id="5" name="Inhaltsplatzhalter 4"/>
          <p:cNvSpPr>
            <a:spLocks noGrp="1"/>
          </p:cNvSpPr>
          <p:nvPr>
            <p:ph idx="1"/>
          </p:nvPr>
        </p:nvSpPr>
        <p:spPr/>
        <p:txBody>
          <a:bodyPr/>
          <a:lstStyle/>
          <a:p>
            <a:pPr marL="342900" indent="-342900">
              <a:spcBef>
                <a:spcPts val="600"/>
              </a:spcBef>
              <a:buFont typeface="Arial" charset="0"/>
              <a:buChar char="•"/>
            </a:pPr>
            <a:r>
              <a:rPr lang="en-US" sz="2000" dirty="0" smtClean="0"/>
              <a:t>“A system of signs, symbols, gestures, or rules used in </a:t>
            </a:r>
            <a:r>
              <a:rPr lang="en-US" sz="2000" b="1" dirty="0" smtClean="0"/>
              <a:t>communication</a:t>
            </a:r>
            <a:r>
              <a:rPr lang="en-US" sz="2000" dirty="0" smtClean="0"/>
              <a:t>”</a:t>
            </a:r>
          </a:p>
          <a:p>
            <a:pPr marL="342900" indent="-342900">
              <a:spcBef>
                <a:spcPts val="600"/>
              </a:spcBef>
              <a:buFont typeface="Arial" charset="0"/>
              <a:buChar char="•"/>
            </a:pPr>
            <a:r>
              <a:rPr lang="en-US" sz="2000" dirty="0" smtClean="0"/>
              <a:t>The </a:t>
            </a:r>
            <a:r>
              <a:rPr lang="en-US" sz="2000" b="1" dirty="0" smtClean="0"/>
              <a:t>special</a:t>
            </a:r>
            <a:r>
              <a:rPr lang="en-US" sz="2000" dirty="0" smtClean="0"/>
              <a:t> vocabulary and usages of a scientific, professional, or other group”</a:t>
            </a:r>
          </a:p>
          <a:p>
            <a:pPr marL="342900" indent="-342900">
              <a:spcBef>
                <a:spcPts val="600"/>
              </a:spcBef>
              <a:buFont typeface="Arial" charset="0"/>
              <a:buChar char="•"/>
            </a:pPr>
            <a:r>
              <a:rPr lang="en-US" sz="2000" dirty="0" smtClean="0"/>
              <a:t>“A system of symbols and rules used for communication with or between computers”</a:t>
            </a:r>
            <a:endParaRPr lang="en-US" sz="2000" dirty="0"/>
          </a:p>
          <a:p>
            <a:pPr marL="342900" indent="-342900">
              <a:spcBef>
                <a:spcPts val="600"/>
              </a:spcBef>
              <a:buFont typeface="Arial" charset="0"/>
              <a:buChar char="•"/>
            </a:pPr>
            <a:r>
              <a:rPr lang="en-US" sz="2000" dirty="0" smtClean="0"/>
              <a:t>“The </a:t>
            </a:r>
            <a:r>
              <a:rPr lang="en-US" sz="2000" dirty="0"/>
              <a:t>words, their pronunciation, and the methods of combining them used and understood by a </a:t>
            </a:r>
            <a:r>
              <a:rPr lang="en-US" sz="2000" dirty="0" smtClean="0"/>
              <a:t>community”</a:t>
            </a:r>
          </a:p>
          <a:p>
            <a:pPr marL="342900" indent="-342900">
              <a:spcBef>
                <a:spcPts val="600"/>
              </a:spcBef>
              <a:buFont typeface="Arial" charset="0"/>
              <a:buChar char="•"/>
            </a:pPr>
            <a:endParaRPr lang="en-US" sz="2000" dirty="0"/>
          </a:p>
        </p:txBody>
      </p:sp>
    </p:spTree>
    <p:extLst>
      <p:ext uri="{BB962C8B-B14F-4D97-AF65-F5344CB8AC3E}">
        <p14:creationId xmlns:p14="http://schemas.microsoft.com/office/powerpoint/2010/main" val="530137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Languages in various domains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16</a:t>
            </a:fld>
            <a:endParaRPr lang="en-US" dirty="0"/>
          </a:p>
        </p:txBody>
      </p:sp>
      <p:grpSp>
        <p:nvGrpSpPr>
          <p:cNvPr id="9" name="Gruppierung 8"/>
          <p:cNvGrpSpPr/>
          <p:nvPr/>
        </p:nvGrpSpPr>
        <p:grpSpPr>
          <a:xfrm>
            <a:off x="5724128" y="1052736"/>
            <a:ext cx="2520280" cy="1988699"/>
            <a:chOff x="323528" y="1340769"/>
            <a:chExt cx="3337831" cy="2633810"/>
          </a:xfrm>
        </p:grpSpPr>
        <p:pic>
          <p:nvPicPr>
            <p:cNvPr id="8" name="Picture 3" descr="C:\Users\useradm\Dropbox\docencia\miage\pictures\plan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34632"/>
              <a:ext cx="2545880" cy="1317155"/>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6" name="Picture 2" descr="C:\Users\useradm\Dropbox\docencia\miage\pictures\plan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340769"/>
              <a:ext cx="2562119" cy="1656184"/>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5" descr="Illustration of doric order sty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014" y="2483701"/>
              <a:ext cx="831345" cy="1490878"/>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12" name="Gruppierung 11"/>
          <p:cNvGrpSpPr/>
          <p:nvPr/>
        </p:nvGrpSpPr>
        <p:grpSpPr>
          <a:xfrm>
            <a:off x="343609" y="1078050"/>
            <a:ext cx="4852569" cy="2061840"/>
            <a:chOff x="273022" y="1205544"/>
            <a:chExt cx="6775283" cy="3447591"/>
          </a:xfrm>
        </p:grpSpPr>
        <p:pic>
          <p:nvPicPr>
            <p:cNvPr id="10" name="Picture 2" descr="C:\Users\useradm\Dropbox\docencia\miage\pictures\cartograph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616" y="1205544"/>
              <a:ext cx="6694689" cy="344759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3" descr="C:\Users\useradm\Dropbox\docencia\miage\pictures\ma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22" y="1414529"/>
              <a:ext cx="3029620" cy="3029620"/>
            </a:xfrm>
            <a:prstGeom prst="rect">
              <a:avLst/>
            </a:prstGeom>
            <a:noFill/>
            <a:effectLst>
              <a:softEdge rad="127000"/>
            </a:effectLst>
            <a:extLst>
              <a:ext uri="{909E8E84-426E-40dd-AFC4-6F175D3DCCD1}">
                <a14:hiddenFill xmlns:a14="http://schemas.microsoft.com/office/drawing/2010/main" xmlns="">
                  <a:solidFill>
                    <a:srgbClr val="FFFFFF"/>
                  </a:solidFill>
                </a14:hiddenFill>
              </a:ext>
            </a:extLst>
          </p:spPr>
        </p:pic>
      </p:grpSp>
      <p:grpSp>
        <p:nvGrpSpPr>
          <p:cNvPr id="13" name="Gruppierung 12"/>
          <p:cNvGrpSpPr/>
          <p:nvPr/>
        </p:nvGrpSpPr>
        <p:grpSpPr>
          <a:xfrm>
            <a:off x="5714824" y="4105666"/>
            <a:ext cx="2496882" cy="1286069"/>
            <a:chOff x="-1251164" y="2781563"/>
            <a:chExt cx="5989343" cy="3084930"/>
          </a:xfrm>
        </p:grpSpPr>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52" y="2822029"/>
              <a:ext cx="4198627" cy="29832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1164" y="4056372"/>
              <a:ext cx="1765611" cy="18101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 name="Picture 2" descr="C:\Users\useradm\Dropbox\docencia\miage\pictures\molecul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5579" y="2781563"/>
              <a:ext cx="1236962" cy="127480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7" name="Textfeld 16"/>
          <p:cNvSpPr txBox="1"/>
          <p:nvPr/>
        </p:nvSpPr>
        <p:spPr>
          <a:xfrm>
            <a:off x="1606351" y="3080190"/>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Cartography</a:t>
            </a:r>
            <a:endParaRPr lang="en-US" sz="2400" b="1" dirty="0">
              <a:solidFill>
                <a:schemeClr val="tx1">
                  <a:lumMod val="50000"/>
                  <a:lumOff val="50000"/>
                </a:schemeClr>
              </a:solidFill>
            </a:endParaRPr>
          </a:p>
        </p:txBody>
      </p:sp>
      <p:sp>
        <p:nvSpPr>
          <p:cNvPr id="18" name="Textfeld 17"/>
          <p:cNvSpPr txBox="1"/>
          <p:nvPr/>
        </p:nvSpPr>
        <p:spPr>
          <a:xfrm>
            <a:off x="5916753" y="3075665"/>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Architecture</a:t>
            </a:r>
            <a:endParaRPr lang="en-US" sz="2400" b="1" dirty="0">
              <a:solidFill>
                <a:schemeClr val="tx1">
                  <a:lumMod val="50000"/>
                  <a:lumOff val="50000"/>
                </a:schemeClr>
              </a:solidFill>
            </a:endParaRPr>
          </a:p>
        </p:txBody>
      </p:sp>
      <p:sp>
        <p:nvSpPr>
          <p:cNvPr id="19" name="Textfeld 18"/>
          <p:cNvSpPr txBox="1"/>
          <p:nvPr/>
        </p:nvSpPr>
        <p:spPr>
          <a:xfrm>
            <a:off x="1606351" y="5532137"/>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Electronics</a:t>
            </a:r>
            <a:endParaRPr lang="en-US" sz="2400" b="1" dirty="0">
              <a:solidFill>
                <a:schemeClr val="tx1">
                  <a:lumMod val="50000"/>
                  <a:lumOff val="50000"/>
                </a:schemeClr>
              </a:solidFill>
            </a:endParaRPr>
          </a:p>
        </p:txBody>
      </p:sp>
      <p:sp>
        <p:nvSpPr>
          <p:cNvPr id="20" name="Textfeld 19"/>
          <p:cNvSpPr txBox="1"/>
          <p:nvPr/>
        </p:nvSpPr>
        <p:spPr>
          <a:xfrm>
            <a:off x="5916753" y="5527612"/>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Biology</a:t>
            </a:r>
            <a:endParaRPr lang="en-US" sz="2400" b="1" dirty="0">
              <a:solidFill>
                <a:schemeClr val="tx1">
                  <a:lumMod val="50000"/>
                  <a:lumOff val="50000"/>
                </a:schemeClr>
              </a:solidFill>
            </a:endParaRPr>
          </a:p>
        </p:txBody>
      </p:sp>
      <p:grpSp>
        <p:nvGrpSpPr>
          <p:cNvPr id="26" name="Gruppierung 25"/>
          <p:cNvGrpSpPr/>
          <p:nvPr/>
        </p:nvGrpSpPr>
        <p:grpSpPr>
          <a:xfrm>
            <a:off x="323528" y="3933056"/>
            <a:ext cx="4695078" cy="1622633"/>
            <a:chOff x="-558487" y="4021229"/>
            <a:chExt cx="6389762" cy="2208321"/>
          </a:xfrm>
        </p:grpSpPr>
        <p:pic>
          <p:nvPicPr>
            <p:cNvPr id="22" name="Picture 3" descr="C:\Users\useradm\Dropbox\docencia\miage\pictures\pcb.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2325" y="4172150"/>
              <a:ext cx="3028950" cy="2057400"/>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487" y="5022025"/>
              <a:ext cx="1495425"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543" y="4021229"/>
              <a:ext cx="904875" cy="1047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5"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0794" y="4141938"/>
              <a:ext cx="2019300" cy="1924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25325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Languages in software engineering</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17</a:t>
            </a:fld>
            <a:endParaRPr lang="en-US" dirty="0"/>
          </a:p>
        </p:txBody>
      </p:sp>
      <p:sp>
        <p:nvSpPr>
          <p:cNvPr id="5" name="Inhaltsplatzhalter 4"/>
          <p:cNvSpPr>
            <a:spLocks noGrp="1"/>
          </p:cNvSpPr>
          <p:nvPr>
            <p:ph idx="1"/>
          </p:nvPr>
        </p:nvSpPr>
        <p:spPr/>
        <p:txBody>
          <a:bodyPr/>
          <a:lstStyle/>
          <a:p>
            <a:endParaRPr lang="en-US" sz="2800" b="1" dirty="0" smtClean="0"/>
          </a:p>
          <a:p>
            <a:r>
              <a:rPr lang="en-US" sz="2800" b="1" dirty="0" smtClean="0"/>
              <a:t>“Languages are the primary way in which system developers communicate, design and implement software systems”</a:t>
            </a:r>
          </a:p>
          <a:p>
            <a:endParaRPr lang="en-US" sz="2400" b="1" dirty="0"/>
          </a:p>
        </p:txBody>
      </p:sp>
    </p:spTree>
    <p:extLst>
      <p:ext uri="{BB962C8B-B14F-4D97-AF65-F5344CB8AC3E}">
        <p14:creationId xmlns:p14="http://schemas.microsoft.com/office/powerpoint/2010/main" val="1616173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General purpose (programming)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18</a:t>
            </a:fld>
            <a:endParaRPr lang="en-US" dirty="0"/>
          </a:p>
        </p:txBody>
      </p:sp>
      <p:pic>
        <p:nvPicPr>
          <p:cNvPr id="18" name="Espace réservé du contenu 4" descr="TM-22.png"/>
          <p:cNvPicPr>
            <a:picLocks noChangeAspect="1"/>
          </p:cNvPicPr>
          <p:nvPr/>
        </p:nvPicPr>
        <p:blipFill>
          <a:blip r:embed="rId3" cstate="print">
            <a:extLst>
              <a:ext uri="{28A0092B-C50C-407E-A947-70E740481C1C}">
                <a14:useLocalDpi xmlns:a14="http://schemas.microsoft.com/office/drawing/2010/main" val="0"/>
              </a:ext>
            </a:extLst>
          </a:blip>
          <a:srcRect t="30568" b="30568"/>
          <a:stretch>
            <a:fillRect/>
          </a:stretch>
        </p:blipFill>
        <p:spPr>
          <a:xfrm>
            <a:off x="792088" y="4335935"/>
            <a:ext cx="3034680" cy="1668957"/>
          </a:xfrm>
          <a:prstGeom prst="rect">
            <a:avLst/>
          </a:prstGeom>
        </p:spPr>
      </p:pic>
      <p:sp>
        <p:nvSpPr>
          <p:cNvPr id="19" name="Espace réservé du numéro de diapositive 3"/>
          <p:cNvSpPr txBox="1">
            <a:spLocks/>
          </p:cNvSpPr>
          <p:nvPr/>
        </p:nvSpPr>
        <p:spPr bwMode="white">
          <a:xfrm>
            <a:off x="6625208" y="5519638"/>
            <a:ext cx="2133600" cy="365125"/>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a:lstStyle>
          <a:p>
            <a:fld id="{07E659AE-68A2-41B4-825A-F55FDC85404D}" type="slidenum">
              <a:rPr lang="en-US" smtClean="0"/>
              <a:pPr/>
              <a:t>18</a:t>
            </a:fld>
            <a:endParaRPr lang="en-US"/>
          </a:p>
        </p:txBody>
      </p:sp>
      <p:pic>
        <p:nvPicPr>
          <p:cNvPr id="20" name="Image 2" descr="InitialConfi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8" y="4160068"/>
            <a:ext cx="4283968" cy="898968"/>
          </a:xfrm>
          <a:prstGeom prst="rect">
            <a:avLst/>
          </a:prstGeom>
        </p:spPr>
      </p:pic>
      <p:pic>
        <p:nvPicPr>
          <p:cNvPr id="21" name="Image 6" descr="o37ti1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297" y="2359868"/>
            <a:ext cx="2364894" cy="1872208"/>
          </a:xfrm>
          <a:prstGeom prst="rect">
            <a:avLst/>
          </a:prstGeom>
        </p:spPr>
      </p:pic>
      <p:pic>
        <p:nvPicPr>
          <p:cNvPr id="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0232" y="4617040"/>
            <a:ext cx="2133548" cy="14017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3" name="Image 9" descr="orange.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112" y="936104"/>
            <a:ext cx="1800200" cy="1800200"/>
          </a:xfrm>
          <a:prstGeom prst="rect">
            <a:avLst/>
          </a:prstGeom>
        </p:spPr>
      </p:pic>
      <p:pic>
        <p:nvPicPr>
          <p:cNvPr id="24" name="Image 10" descr="twitter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8104" y="3960440"/>
            <a:ext cx="3456384" cy="642888"/>
          </a:xfrm>
          <a:prstGeom prst="rect">
            <a:avLst/>
          </a:prstGeom>
        </p:spPr>
      </p:pic>
      <p:pic>
        <p:nvPicPr>
          <p:cNvPr id="25" name="Image 11" descr="logo4w.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64089" y="2952329"/>
            <a:ext cx="2880320" cy="995020"/>
          </a:xfrm>
          <a:prstGeom prst="rect">
            <a:avLst/>
          </a:prstGeom>
        </p:spPr>
      </p:pic>
      <p:pic>
        <p:nvPicPr>
          <p:cNvPr id="26" name="Image 12" descr="android.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7816" y="1008112"/>
            <a:ext cx="1728192" cy="1728192"/>
          </a:xfrm>
          <a:prstGeom prst="rect">
            <a:avLst/>
          </a:prstGeom>
        </p:spPr>
      </p:pic>
      <p:pic>
        <p:nvPicPr>
          <p:cNvPr id="27"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9992" y="4573739"/>
            <a:ext cx="2376264" cy="1447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28" name="Image 14" descr="Capture d’écran 2012-10-22 à 23.38.46.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99992" y="792088"/>
            <a:ext cx="1882411" cy="1387919"/>
          </a:xfrm>
          <a:prstGeom prst="rect">
            <a:avLst/>
          </a:prstGeom>
        </p:spPr>
      </p:pic>
      <p:sp>
        <p:nvSpPr>
          <p:cNvPr id="29" name="Flèche vers la droite 15"/>
          <p:cNvSpPr/>
          <p:nvPr/>
        </p:nvSpPr>
        <p:spPr>
          <a:xfrm>
            <a:off x="3563888" y="2359868"/>
            <a:ext cx="1368152" cy="1008112"/>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30" name="Rechteck 29"/>
          <p:cNvSpPr/>
          <p:nvPr/>
        </p:nvSpPr>
        <p:spPr>
          <a:xfrm>
            <a:off x="290709" y="975375"/>
            <a:ext cx="3921251" cy="1200329"/>
          </a:xfrm>
          <a:prstGeom prst="rect">
            <a:avLst/>
          </a:prstGeom>
        </p:spPr>
        <p:txBody>
          <a:bodyPr wrap="square">
            <a:spAutoFit/>
          </a:bodyPr>
          <a:lstStyle/>
          <a:p>
            <a:r>
              <a:rPr lang="fr-FR" sz="2400" b="1" dirty="0" err="1" smtClean="0">
                <a:solidFill>
                  <a:schemeClr val="tx1">
                    <a:lumMod val="50000"/>
                    <a:lumOff val="50000"/>
                  </a:schemeClr>
                </a:solidFill>
              </a:rPr>
              <a:t>Assembly</a:t>
            </a:r>
            <a:r>
              <a:rPr lang="fr-FR" sz="2400" b="1" dirty="0" smtClean="0">
                <a:solidFill>
                  <a:schemeClr val="tx1">
                    <a:lumMod val="50000"/>
                    <a:lumOff val="50000"/>
                  </a:schemeClr>
                </a:solidFill>
              </a:rPr>
              <a:t> COBOL Java LISP C</a:t>
            </a:r>
            <a:r>
              <a:rPr lang="fr-FR" sz="2400" b="1" dirty="0">
                <a:solidFill>
                  <a:schemeClr val="tx1">
                    <a:lumMod val="50000"/>
                    <a:lumOff val="50000"/>
                  </a:schemeClr>
                </a:solidFill>
              </a:rPr>
              <a:t>++ </a:t>
            </a:r>
            <a:r>
              <a:rPr lang="fr-FR" sz="2400" b="1" dirty="0" smtClean="0">
                <a:solidFill>
                  <a:schemeClr val="tx1">
                    <a:lumMod val="50000"/>
                    <a:lumOff val="50000"/>
                  </a:schemeClr>
                </a:solidFill>
              </a:rPr>
              <a:t>PHP Scala C# </a:t>
            </a:r>
            <a:r>
              <a:rPr lang="fr-FR" sz="2400" b="1" dirty="0">
                <a:solidFill>
                  <a:schemeClr val="tx1">
                    <a:lumMod val="50000"/>
                    <a:lumOff val="50000"/>
                  </a:schemeClr>
                </a:solidFill>
              </a:rPr>
              <a:t>Ruby </a:t>
            </a:r>
            <a:r>
              <a:rPr lang="fr-FR" sz="2400" b="1" dirty="0" err="1" smtClean="0">
                <a:solidFill>
                  <a:schemeClr val="tx1">
                    <a:lumMod val="50000"/>
                    <a:lumOff val="50000"/>
                  </a:schemeClr>
                </a:solidFill>
              </a:rPr>
              <a:t>Scheme</a:t>
            </a:r>
            <a:r>
              <a:rPr lang="fr-FR" sz="2400" b="1" dirty="0" smtClean="0">
                <a:solidFill>
                  <a:schemeClr val="tx1">
                    <a:lumMod val="50000"/>
                    <a:lumOff val="50000"/>
                  </a:schemeClr>
                </a:solidFill>
              </a:rPr>
              <a:t> Python</a:t>
            </a:r>
            <a:r>
              <a:rPr lang="mr-IN" sz="2400" b="1" dirty="0" smtClean="0">
                <a:solidFill>
                  <a:schemeClr val="tx1">
                    <a:lumMod val="50000"/>
                    <a:lumOff val="50000"/>
                  </a:schemeClr>
                </a:solidFill>
              </a:rPr>
              <a:t>…</a:t>
            </a:r>
            <a:endParaRPr lang="fr-FR" sz="2400" b="1" dirty="0">
              <a:solidFill>
                <a:schemeClr val="tx1">
                  <a:lumMod val="50000"/>
                  <a:lumOff val="50000"/>
                </a:schemeClr>
              </a:solidFill>
            </a:endParaRPr>
          </a:p>
        </p:txBody>
      </p:sp>
    </p:spTree>
    <p:extLst>
      <p:ext uri="{BB962C8B-B14F-4D97-AF65-F5344CB8AC3E}">
        <p14:creationId xmlns:p14="http://schemas.microsoft.com/office/powerpoint/2010/main" val="1653754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Limits of general purpose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19</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b="1" dirty="0" smtClean="0"/>
              <a:t>Abstractions</a:t>
            </a:r>
            <a:r>
              <a:rPr lang="en-US" dirty="0" smtClean="0"/>
              <a:t> and </a:t>
            </a:r>
            <a:r>
              <a:rPr lang="en-US" b="1" dirty="0" smtClean="0"/>
              <a:t>notations</a:t>
            </a:r>
            <a:r>
              <a:rPr lang="en-US" dirty="0" smtClean="0"/>
              <a:t> are not natural/suitable for the stakeholders </a:t>
            </a:r>
          </a:p>
          <a:p>
            <a:pPr marL="342900" indent="-342900">
              <a:buFont typeface="Arial" charset="0"/>
              <a:buChar char="•"/>
            </a:pPr>
            <a:endParaRPr lang="en-US" dirty="0"/>
          </a:p>
        </p:txBody>
      </p:sp>
      <p:pic>
        <p:nvPicPr>
          <p:cNvPr id="7" name="Image 10" descr="téléchargement.png"/>
          <p:cNvPicPr>
            <a:picLocks noChangeAspect="1"/>
          </p:cNvPicPr>
          <p:nvPr/>
        </p:nvPicPr>
        <p:blipFill rotWithShape="1">
          <a:blip r:embed="rId2">
            <a:extLst>
              <a:ext uri="{28A0092B-C50C-407E-A947-70E740481C1C}">
                <a14:useLocalDpi xmlns:a14="http://schemas.microsoft.com/office/drawing/2010/main" val="0"/>
              </a:ext>
            </a:extLst>
          </a:blip>
          <a:srcRect l="13334" r="10723"/>
          <a:stretch/>
        </p:blipFill>
        <p:spPr>
          <a:xfrm>
            <a:off x="2843808" y="2421095"/>
            <a:ext cx="3690788" cy="3645024"/>
          </a:xfrm>
          <a:prstGeom prst="rect">
            <a:avLst/>
          </a:prstGeom>
        </p:spPr>
      </p:pic>
      <p:pic>
        <p:nvPicPr>
          <p:cNvPr id="8" name="Image 7" descr="paren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971" y="4500803"/>
            <a:ext cx="1049176" cy="1799993"/>
          </a:xfrm>
          <a:prstGeom prst="rect">
            <a:avLst/>
          </a:prstGeom>
        </p:spPr>
      </p:pic>
      <p:pic>
        <p:nvPicPr>
          <p:cNvPr id="9" name="Image 8" descr="téléchargement.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232" y="3356992"/>
            <a:ext cx="2213868" cy="1734487"/>
          </a:xfrm>
          <a:prstGeom prst="rect">
            <a:avLst/>
          </a:prstGeom>
        </p:spPr>
      </p:pic>
      <p:pic>
        <p:nvPicPr>
          <p:cNvPr id="6" name="Image 9" descr="Can-a-Web-Developer-Also-be-a-Web-Designer-1.jpg"/>
          <p:cNvPicPr>
            <a:picLocks noChangeAspect="1"/>
          </p:cNvPicPr>
          <p:nvPr/>
        </p:nvPicPr>
        <p:blipFill rotWithShape="1">
          <a:blip r:embed="rId5">
            <a:extLst>
              <a:ext uri="{28A0092B-C50C-407E-A947-70E740481C1C}">
                <a14:useLocalDpi xmlns:a14="http://schemas.microsoft.com/office/drawing/2010/main" val="0"/>
              </a:ext>
            </a:extLst>
          </a:blip>
          <a:srcRect r="25750"/>
          <a:stretch/>
        </p:blipFill>
        <p:spPr>
          <a:xfrm>
            <a:off x="179512" y="2564904"/>
            <a:ext cx="2376264" cy="1800200"/>
          </a:xfrm>
          <a:prstGeom prst="rect">
            <a:avLst/>
          </a:prstGeom>
        </p:spPr>
      </p:pic>
    </p:spTree>
    <p:extLst>
      <p:ext uri="{BB962C8B-B14F-4D97-AF65-F5344CB8AC3E}">
        <p14:creationId xmlns:p14="http://schemas.microsoft.com/office/powerpoint/2010/main" val="1923379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People</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2</a:t>
            </a:fld>
            <a:endParaRPr lang="fr-FR"/>
          </a:p>
        </p:txBody>
      </p:sp>
      <p:graphicFrame>
        <p:nvGraphicFramePr>
          <p:cNvPr id="6" name="Inhaltsplatzhalter 5"/>
          <p:cNvGraphicFramePr>
            <a:graphicFrameLocks noGrp="1"/>
          </p:cNvGraphicFramePr>
          <p:nvPr>
            <p:ph idx="1"/>
            <p:extLst/>
          </p:nvPr>
        </p:nvGraphicFramePr>
        <p:xfrm>
          <a:off x="468313" y="3386688"/>
          <a:ext cx="8280400" cy="1554480"/>
        </p:xfrm>
        <a:graphic>
          <a:graphicData uri="http://schemas.openxmlformats.org/drawingml/2006/table">
            <a:tbl>
              <a:tblPr bandRow="1">
                <a:tableStyleId>{125E5076-3810-47DD-B79F-674D7AD40C01}</a:tableStyleId>
              </a:tblPr>
              <a:tblGrid>
                <a:gridCol w="2070100">
                  <a:extLst>
                    <a:ext uri="{9D8B030D-6E8A-4147-A177-3AD203B41FA5}">
                      <a16:colId xmlns:a16="http://schemas.microsoft.com/office/drawing/2014/main" xmlns="" val="20000"/>
                    </a:ext>
                  </a:extLst>
                </a:gridCol>
                <a:gridCol w="2070100">
                  <a:extLst>
                    <a:ext uri="{9D8B030D-6E8A-4147-A177-3AD203B41FA5}">
                      <a16:colId xmlns:a16="http://schemas.microsoft.com/office/drawing/2014/main" xmlns="" val="20001"/>
                    </a:ext>
                  </a:extLst>
                </a:gridCol>
                <a:gridCol w="2070100">
                  <a:extLst>
                    <a:ext uri="{9D8B030D-6E8A-4147-A177-3AD203B41FA5}">
                      <a16:colId xmlns:a16="http://schemas.microsoft.com/office/drawing/2014/main" xmlns="" val="20002"/>
                    </a:ext>
                  </a:extLst>
                </a:gridCol>
                <a:gridCol w="2070100">
                  <a:extLst>
                    <a:ext uri="{9D8B030D-6E8A-4147-A177-3AD203B41FA5}">
                      <a16:colId xmlns:a16="http://schemas.microsoft.com/office/drawing/2014/main" xmlns="" val="20003"/>
                    </a:ext>
                  </a:extLst>
                </a:gridCol>
              </a:tblGrid>
              <a:tr h="370840">
                <a:tc>
                  <a:txBody>
                    <a:bodyPr/>
                    <a:lstStyle/>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de-DE" sz="1800" u="none" strike="noStrike" kern="1200" dirty="0" smtClean="0">
                          <a:effectLst/>
                        </a:rPr>
                        <a:t>Olivier </a:t>
                      </a:r>
                      <a:br>
                        <a:rPr lang="de-DE" sz="1800" u="none" strike="noStrike" kern="1200" dirty="0" smtClean="0">
                          <a:effectLst/>
                        </a:rPr>
                      </a:br>
                      <a:r>
                        <a:rPr lang="de-DE" sz="1800" u="none" strike="noStrike" kern="1200" dirty="0" err="1" smtClean="0">
                          <a:effectLst/>
                        </a:rPr>
                        <a:t>Barais</a:t>
                      </a:r>
                      <a:r>
                        <a:rPr lang="de-DE" sz="1800" u="none" strike="noStrike" kern="1200" dirty="0" smtClean="0">
                          <a:effectLst/>
                        </a:rPr>
                        <a:t/>
                      </a:r>
                      <a:br>
                        <a:rPr lang="de-DE" sz="1800" u="none" strike="noStrike" kern="1200" dirty="0" smtClean="0">
                          <a:effectLst/>
                        </a:rPr>
                      </a:br>
                      <a:r>
                        <a:rPr lang="fr-FR" sz="1400" dirty="0" err="1" smtClean="0"/>
                        <a:t>Inria</a:t>
                      </a:r>
                      <a:r>
                        <a:rPr lang="fr-FR" sz="1400" dirty="0" smtClean="0"/>
                        <a:t> &amp; </a:t>
                      </a:r>
                      <a:r>
                        <a:rPr lang="fr-FR" sz="1400" dirty="0" err="1" smtClean="0"/>
                        <a:t>Univ</a:t>
                      </a:r>
                      <a:r>
                        <a:rPr lang="fr-FR" sz="1400" dirty="0" smtClean="0"/>
                        <a:t>. Rennes 1</a:t>
                      </a:r>
                    </a:p>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txBody>
                  <a:tcPr/>
                </a:tc>
                <a:tc>
                  <a:txBody>
                    <a:bodyPr/>
                    <a:lstStyle/>
                    <a:p>
                      <a:endParaRPr lang="de-DE" sz="1800" u="none" strike="noStrike" kern="1200" dirty="0" smtClean="0">
                        <a:effectLst/>
                      </a:endParaRPr>
                    </a:p>
                    <a:p>
                      <a:r>
                        <a:rPr lang="de-DE" sz="1800" u="none" strike="noStrike" kern="1200" dirty="0" smtClean="0">
                          <a:effectLst/>
                        </a:rPr>
                        <a:t>Benoit </a:t>
                      </a:r>
                      <a:r>
                        <a:rPr lang="de-DE" sz="1800" u="none" strike="noStrike" kern="1200" dirty="0" err="1" smtClean="0">
                          <a:effectLst/>
                        </a:rPr>
                        <a:t>Combemale</a:t>
                      </a: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r>
                        <a:rPr lang="fr-FR" sz="1400" dirty="0" smtClean="0"/>
                        <a:t> &amp; </a:t>
                      </a:r>
                      <a:r>
                        <a:rPr lang="fr-FR" sz="1400" dirty="0" err="1" smtClean="0"/>
                        <a:t>Univ</a:t>
                      </a:r>
                      <a:r>
                        <a:rPr lang="fr-FR" sz="1400" dirty="0" smtClean="0"/>
                        <a:t>. Rennes 1</a:t>
                      </a:r>
                    </a:p>
                    <a:p>
                      <a:endParaRPr lang="en-US" dirty="0"/>
                    </a:p>
                  </a:txBody>
                  <a:tcPr/>
                </a:tc>
                <a:tc>
                  <a:txBody>
                    <a:bodyPr/>
                    <a:lstStyle/>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de-DE" sz="1800" u="none" strike="noStrike" kern="1200" dirty="0" smtClean="0">
                          <a:effectLst/>
                        </a:rPr>
                        <a:t>Didier </a:t>
                      </a:r>
                      <a:br>
                        <a:rPr lang="de-DE" sz="1800" u="none" strike="noStrike" kern="1200" dirty="0" smtClean="0">
                          <a:effectLst/>
                        </a:rPr>
                      </a:br>
                      <a:r>
                        <a:rPr lang="de-DE" sz="1800" u="none" strike="noStrike" kern="1200" dirty="0" err="1" smtClean="0">
                          <a:effectLst/>
                        </a:rPr>
                        <a:t>Vojtisek</a:t>
                      </a: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endParaRPr lang="en-US" dirty="0"/>
                    </a:p>
                  </a:txBody>
                  <a:tcPr/>
                </a:tc>
                <a:tc>
                  <a:txBody>
                    <a:bodyPr/>
                    <a:lstStyle/>
                    <a:p>
                      <a:endParaRPr lang="en-US" dirty="0" smtClean="0"/>
                    </a:p>
                    <a:p>
                      <a:r>
                        <a:rPr lang="en-US" dirty="0" smtClean="0"/>
                        <a:t>Andreas </a:t>
                      </a:r>
                      <a:r>
                        <a:rPr lang="en-US" dirty="0" err="1" smtClean="0"/>
                        <a:t>Wortmann</a:t>
                      </a:r>
                      <a:endParaRPr lang="en-US" dirty="0" smtClean="0"/>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r>
                        <a:rPr lang="fr-FR" sz="1400" dirty="0" smtClean="0"/>
                        <a:t> &amp; </a:t>
                      </a:r>
                      <a:r>
                        <a:rPr lang="fr-FR" sz="1400" dirty="0" err="1" smtClean="0"/>
                        <a:t>Univ</a:t>
                      </a:r>
                      <a:r>
                        <a:rPr lang="fr-FR" sz="1400" dirty="0" smtClean="0"/>
                        <a:t>. Rennes 1</a:t>
                      </a: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smtClean="0"/>
                        <a:t>RWTH Aachen</a:t>
                      </a:r>
                      <a:endParaRPr lang="en-US" sz="1800" dirty="0" smtClean="0"/>
                    </a:p>
                    <a:p>
                      <a:pPr marL="0" marR="0" indent="0" algn="l" defTabSz="457130" rtl="0" eaLnBrk="1" fontAlgn="auto" latinLnBrk="0" hangingPunct="1">
                        <a:lnSpc>
                          <a:spcPct val="100000"/>
                        </a:lnSpc>
                        <a:spcBef>
                          <a:spcPts val="0"/>
                        </a:spcBef>
                        <a:spcAft>
                          <a:spcPts val="0"/>
                        </a:spcAft>
                        <a:buClrTx/>
                        <a:buSzTx/>
                        <a:buFontTx/>
                        <a:buNone/>
                        <a:tabLst/>
                        <a:defRPr/>
                      </a:pPr>
                      <a:endParaRPr lang="fr-FR" sz="1400" dirty="0" smtClean="0"/>
                    </a:p>
                  </a:txBody>
                  <a:tcPr/>
                </a:tc>
                <a:extLst>
                  <a:ext uri="{0D108BD9-81ED-4DB2-BD59-A6C34878D82A}">
                    <a16:rowId xmlns:a16="http://schemas.microsoft.com/office/drawing/2014/main" xmlns="" val="10000"/>
                  </a:ext>
                </a:extLst>
              </a:tr>
            </a:tbl>
          </a:graphicData>
        </a:graphic>
      </p:graphicFrame>
      <p:pic>
        <p:nvPicPr>
          <p:cNvPr id="9" name="Bild 8"/>
          <p:cNvPicPr>
            <a:picLocks/>
          </p:cNvPicPr>
          <p:nvPr/>
        </p:nvPicPr>
        <p:blipFill>
          <a:blip r:embed="rId2">
            <a:extLst>
              <a:ext uri="{28A0092B-C50C-407E-A947-70E740481C1C}">
                <a14:useLocalDpi xmlns:a14="http://schemas.microsoft.com/office/drawing/2010/main" val="0"/>
              </a:ext>
            </a:extLst>
          </a:blip>
          <a:stretch>
            <a:fillRect/>
          </a:stretch>
        </p:blipFill>
        <p:spPr>
          <a:xfrm>
            <a:off x="4716016" y="1494710"/>
            <a:ext cx="1800000" cy="2160000"/>
          </a:xfrm>
          <a:prstGeom prst="rect">
            <a:avLst/>
          </a:prstGeom>
        </p:spPr>
      </p:pic>
      <p:pic>
        <p:nvPicPr>
          <p:cNvPr id="10" name="Bild 9"/>
          <p:cNvPicPr>
            <a:picLocks/>
          </p:cNvPicPr>
          <p:nvPr/>
        </p:nvPicPr>
        <p:blipFill rotWithShape="1">
          <a:blip r:embed="rId3">
            <a:extLst>
              <a:ext uri="{28A0092B-C50C-407E-A947-70E740481C1C}">
                <a14:useLocalDpi xmlns:a14="http://schemas.microsoft.com/office/drawing/2010/main" val="0"/>
              </a:ext>
            </a:extLst>
          </a:blip>
          <a:srcRect l="10001" r="6656"/>
          <a:stretch/>
        </p:blipFill>
        <p:spPr>
          <a:xfrm>
            <a:off x="2699792" y="1494710"/>
            <a:ext cx="1800200" cy="2160000"/>
          </a:xfrm>
          <a:prstGeom prst="rect">
            <a:avLst/>
          </a:prstGeom>
        </p:spPr>
      </p:pic>
      <p:pic>
        <p:nvPicPr>
          <p:cNvPr id="11" name="Bild 10"/>
          <p:cNvPicPr>
            <a:picLocks noChangeAspect="1"/>
          </p:cNvPicPr>
          <p:nvPr/>
        </p:nvPicPr>
        <p:blipFill rotWithShape="1">
          <a:blip r:embed="rId4">
            <a:extLst>
              <a:ext uri="{28A0092B-C50C-407E-A947-70E740481C1C}">
                <a14:useLocalDpi xmlns:a14="http://schemas.microsoft.com/office/drawing/2010/main" val="0"/>
              </a:ext>
            </a:extLst>
          </a:blip>
          <a:srcRect t="8711"/>
          <a:stretch/>
        </p:blipFill>
        <p:spPr>
          <a:xfrm>
            <a:off x="611560" y="1494710"/>
            <a:ext cx="1800000" cy="2160000"/>
          </a:xfrm>
          <a:prstGeom prst="rect">
            <a:avLst/>
          </a:prstGeom>
        </p:spPr>
      </p:pic>
      <p:pic>
        <p:nvPicPr>
          <p:cNvPr id="12" name="Bild 11"/>
          <p:cNvPicPr>
            <a:picLocks noChangeAspect="1"/>
          </p:cNvPicPr>
          <p:nvPr/>
        </p:nvPicPr>
        <p:blipFill rotWithShape="1">
          <a:blip r:embed="rId5">
            <a:extLst>
              <a:ext uri="{28A0092B-C50C-407E-A947-70E740481C1C}">
                <a14:useLocalDpi xmlns:a14="http://schemas.microsoft.com/office/drawing/2010/main" val="0"/>
              </a:ext>
            </a:extLst>
          </a:blip>
          <a:srcRect l="22431" t="24484" r="30362"/>
          <a:stretch/>
        </p:blipFill>
        <p:spPr>
          <a:xfrm>
            <a:off x="6812865" y="1485135"/>
            <a:ext cx="1800400" cy="2160001"/>
          </a:xfrm>
          <a:prstGeom prst="rect">
            <a:avLst/>
          </a:prstGeom>
        </p:spPr>
      </p:pic>
    </p:spTree>
    <p:extLst>
      <p:ext uri="{BB962C8B-B14F-4D97-AF65-F5344CB8AC3E}">
        <p14:creationId xmlns:p14="http://schemas.microsoft.com/office/powerpoint/2010/main" val="50862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stuartslondon.com/images/products/zoom/1332604769-10564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080" y="2546289"/>
            <a:ext cx="3744416" cy="374441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el 1"/>
          <p:cNvSpPr>
            <a:spLocks noGrp="1"/>
          </p:cNvSpPr>
          <p:nvPr>
            <p:ph type="title"/>
          </p:nvPr>
        </p:nvSpPr>
        <p:spPr/>
        <p:txBody>
          <a:bodyPr/>
          <a:lstStyle/>
          <a:p>
            <a:r>
              <a:rPr lang="en-US" dirty="0" smtClean="0"/>
              <a:t>Limits of general purpose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20</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a:t>Not targeted to a </a:t>
            </a:r>
            <a:r>
              <a:rPr lang="en-US" b="1" dirty="0"/>
              <a:t>particular kind of problem</a:t>
            </a:r>
            <a:r>
              <a:rPr lang="en-US" dirty="0"/>
              <a:t>, but to any </a:t>
            </a:r>
            <a:r>
              <a:rPr lang="en-US" dirty="0" smtClean="0"/>
              <a:t>kind </a:t>
            </a:r>
            <a:r>
              <a:rPr lang="en-US" dirty="0"/>
              <a:t>of software </a:t>
            </a:r>
            <a:r>
              <a:rPr lang="en-US" dirty="0" smtClean="0"/>
              <a:t>problems</a:t>
            </a:r>
          </a:p>
          <a:p>
            <a:pPr marL="342900" indent="-342900">
              <a:buFont typeface="Arial" charset="0"/>
              <a:buChar char="•"/>
            </a:pPr>
            <a:endParaRPr lang="en-US" dirty="0" smtClean="0"/>
          </a:p>
          <a:p>
            <a:pPr marL="342900" indent="-342900">
              <a:buFont typeface="Arial" charset="0"/>
              <a:buChar char="•"/>
            </a:pPr>
            <a:r>
              <a:rPr lang="en-US" dirty="0" smtClean="0"/>
              <a:t>Flexibility comes at a price</a:t>
            </a:r>
          </a:p>
          <a:p>
            <a:pPr marL="1076212" lvl="2" indent="-342900">
              <a:buFont typeface="Arial" charset="0"/>
              <a:buChar char="•"/>
            </a:pPr>
            <a:r>
              <a:rPr lang="en-US" dirty="0" smtClean="0"/>
              <a:t>Conceptual gap</a:t>
            </a:r>
          </a:p>
          <a:p>
            <a:pPr marL="1076212" lvl="2" indent="-342900">
              <a:buFont typeface="Arial" charset="0"/>
              <a:buChar char="•"/>
            </a:pPr>
            <a:r>
              <a:rPr lang="en-US" dirty="0" smtClean="0"/>
              <a:t>Accidental complexity</a:t>
            </a:r>
          </a:p>
          <a:p>
            <a:pPr marL="1076212" lvl="2" indent="-342900">
              <a:buFont typeface="Arial" charset="0"/>
              <a:buChar char="•"/>
            </a:pPr>
            <a:r>
              <a:rPr lang="en-US" dirty="0" smtClean="0"/>
              <a:t>Maintenance, evolution</a:t>
            </a:r>
          </a:p>
          <a:p>
            <a:pPr marL="1076212" lvl="2" indent="-342900">
              <a:buFont typeface="Arial" charset="0"/>
              <a:buChar char="•"/>
            </a:pPr>
            <a:endParaRPr lang="en-US" dirty="0"/>
          </a:p>
          <a:p>
            <a:pPr marL="361945" lvl="1" indent="-342900">
              <a:buFont typeface="Arial" charset="0"/>
              <a:buChar char="•"/>
            </a:pPr>
            <a:r>
              <a:rPr lang="en-US" dirty="0" smtClean="0"/>
              <a:t>Not necessary for many problems</a:t>
            </a:r>
          </a:p>
          <a:p>
            <a:pPr marL="1076212" lvl="2" indent="-342900">
              <a:buFont typeface="Arial" charset="0"/>
              <a:buChar char="•"/>
            </a:pPr>
            <a:endParaRPr lang="en-US" dirty="0" smtClean="0"/>
          </a:p>
          <a:p>
            <a:pPr marL="1076212" lvl="2" indent="-342900">
              <a:buFont typeface="Arial" charset="0"/>
              <a:buChar char="•"/>
            </a:pPr>
            <a:endParaRPr lang="en-US" dirty="0"/>
          </a:p>
        </p:txBody>
      </p:sp>
    </p:spTree>
    <p:extLst>
      <p:ext uri="{BB962C8B-B14F-4D97-AF65-F5344CB8AC3E}">
        <p14:creationId xmlns:p14="http://schemas.microsoft.com/office/powerpoint/2010/main" val="1673573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www.automatedtestinginstitute.com/home/images/stories/Too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393" y="3087576"/>
            <a:ext cx="3923079" cy="329375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el 1"/>
          <p:cNvSpPr>
            <a:spLocks noGrp="1"/>
          </p:cNvSpPr>
          <p:nvPr>
            <p:ph type="title"/>
          </p:nvPr>
        </p:nvSpPr>
        <p:spPr/>
        <p:txBody>
          <a:bodyPr/>
          <a:lstStyle/>
          <a:p>
            <a:r>
              <a:rPr lang="en-US" dirty="0" smtClean="0"/>
              <a:t>Domain-Specific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21</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Targeted to a </a:t>
            </a:r>
            <a:r>
              <a:rPr lang="en-US" b="1" dirty="0" smtClean="0"/>
              <a:t>particular</a:t>
            </a:r>
            <a:r>
              <a:rPr lang="en-US" dirty="0" smtClean="0"/>
              <a:t> kind of problem, with dedicated notations (textual or graphical), support (editor, checkers, etc.)</a:t>
            </a:r>
          </a:p>
          <a:p>
            <a:pPr marL="342900" indent="-342900">
              <a:buFont typeface="Arial" charset="0"/>
              <a:buChar char="•"/>
            </a:pPr>
            <a:r>
              <a:rPr lang="en-US" dirty="0" smtClean="0"/>
              <a:t>Promises: </a:t>
            </a:r>
            <a:r>
              <a:rPr lang="en-US" b="1" dirty="0" smtClean="0"/>
              <a:t>more efficient languages </a:t>
            </a:r>
            <a:r>
              <a:rPr lang="en-US" dirty="0" smtClean="0"/>
              <a:t>for resolving a set of specific problems in a domain</a:t>
            </a:r>
          </a:p>
          <a:p>
            <a:pPr marL="342900" indent="-342900">
              <a:buFont typeface="Arial" charset="0"/>
              <a:buChar char="•"/>
            </a:pPr>
            <a:r>
              <a:rPr lang="en-US" b="1" dirty="0"/>
              <a:t>Long history</a:t>
            </a:r>
            <a:r>
              <a:rPr lang="en-US" dirty="0"/>
              <a:t>: </a:t>
            </a:r>
            <a:r>
              <a:rPr lang="en-US" dirty="0" smtClean="0"/>
              <a:t>as </a:t>
            </a:r>
            <a:r>
              <a:rPr lang="en-US" dirty="0"/>
              <a:t>long as computing </a:t>
            </a:r>
            <a:endParaRPr lang="en-US" dirty="0" smtClean="0"/>
          </a:p>
          <a:p>
            <a:pPr marL="342900" indent="-342900">
              <a:buFont typeface="Arial" charset="0"/>
              <a:buChar char="•"/>
            </a:pPr>
            <a:r>
              <a:rPr lang="en-US" dirty="0" smtClean="0"/>
              <a:t>You use </a:t>
            </a:r>
            <a:r>
              <a:rPr lang="en-US" dirty="0"/>
              <a:t>DSLs </a:t>
            </a:r>
            <a:r>
              <a:rPr lang="en-US" dirty="0" smtClean="0"/>
              <a:t>on </a:t>
            </a:r>
            <a:r>
              <a:rPr lang="en-US" dirty="0"/>
              <a:t>daily basis</a:t>
            </a:r>
          </a:p>
          <a:p>
            <a:pPr marL="342900" indent="-342900">
              <a:buFont typeface="Arial" charset="0"/>
              <a:buChar char="•"/>
            </a:pPr>
            <a:r>
              <a:rPr lang="en-US" b="1" dirty="0" smtClean="0"/>
              <a:t>Examples</a:t>
            </a:r>
            <a:r>
              <a:rPr lang="en-US" dirty="0" smtClean="0"/>
              <a:t> </a:t>
            </a:r>
            <a:r>
              <a:rPr lang="en-US" dirty="0"/>
              <a:t>to </a:t>
            </a:r>
            <a:r>
              <a:rPr lang="en-US" dirty="0" smtClean="0"/>
              <a:t>come</a:t>
            </a:r>
            <a:endParaRPr lang="en-US" dirty="0"/>
          </a:p>
          <a:p>
            <a:pPr marL="342900" indent="-342900">
              <a:buFont typeface="Arial" charset="0"/>
              <a:buChar char="•"/>
            </a:pPr>
            <a:endParaRPr lang="en-US" dirty="0" smtClean="0"/>
          </a:p>
          <a:p>
            <a:endParaRPr lang="en-US" dirty="0"/>
          </a:p>
        </p:txBody>
      </p:sp>
    </p:spTree>
    <p:extLst>
      <p:ext uri="{BB962C8B-B14F-4D97-AF65-F5344CB8AC3E}">
        <p14:creationId xmlns:p14="http://schemas.microsoft.com/office/powerpoint/2010/main" val="795140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22</a:t>
            </a:fld>
            <a:endParaRPr lang="en-US" dirty="0"/>
          </a:p>
        </p:txBody>
      </p:sp>
      <p:pic>
        <p:nvPicPr>
          <p:cNvPr id="6" name="Image 5" descr="Capture d’écran 2013-09-23 à 20.47.52.png"/>
          <p:cNvPicPr>
            <a:picLocks noChangeAspect="1"/>
          </p:cNvPicPr>
          <p:nvPr/>
        </p:nvPicPr>
        <p:blipFill rotWithShape="1">
          <a:blip r:embed="rId2" cstate="print">
            <a:extLst>
              <a:ext uri="{28A0092B-C50C-407E-A947-70E740481C1C}">
                <a14:useLocalDpi xmlns:a14="http://schemas.microsoft.com/office/drawing/2010/main" val="0"/>
              </a:ext>
            </a:extLst>
          </a:blip>
          <a:srcRect r="50903"/>
          <a:stretch/>
        </p:blipFill>
        <p:spPr>
          <a:xfrm>
            <a:off x="252291" y="1268760"/>
            <a:ext cx="3240360" cy="1780766"/>
          </a:xfrm>
          <a:prstGeom prst="rect">
            <a:avLst/>
          </a:prstGeom>
        </p:spPr>
      </p:pic>
      <p:sp>
        <p:nvSpPr>
          <p:cNvPr id="7" name="Textfeld 6"/>
          <p:cNvSpPr txBox="1"/>
          <p:nvPr/>
        </p:nvSpPr>
        <p:spPr>
          <a:xfrm>
            <a:off x="825959" y="3039343"/>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HTML</a:t>
            </a:r>
            <a:endParaRPr lang="en-US" sz="2400" b="1" dirty="0">
              <a:solidFill>
                <a:schemeClr val="tx1">
                  <a:lumMod val="50000"/>
                  <a:lumOff val="50000"/>
                </a:schemeClr>
              </a:solidFill>
            </a:endParaRPr>
          </a:p>
        </p:txBody>
      </p:sp>
      <p:pic>
        <p:nvPicPr>
          <p:cNvPr id="8" name="Image 5" descr="Capture d’écran 2013-09-23 à 20.5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667" y="1268761"/>
            <a:ext cx="2520280" cy="1770582"/>
          </a:xfrm>
          <a:prstGeom prst="rect">
            <a:avLst/>
          </a:prstGeom>
        </p:spPr>
      </p:pic>
      <p:sp>
        <p:nvSpPr>
          <p:cNvPr id="9" name="Textfeld 8"/>
          <p:cNvSpPr txBox="1"/>
          <p:nvPr/>
        </p:nvSpPr>
        <p:spPr>
          <a:xfrm>
            <a:off x="3850295" y="3039342"/>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SQL</a:t>
            </a:r>
            <a:endParaRPr lang="en-US" sz="2400" b="1" dirty="0">
              <a:solidFill>
                <a:schemeClr val="tx1">
                  <a:lumMod val="50000"/>
                  <a:lumOff val="50000"/>
                </a:schemeClr>
              </a:solidFill>
            </a:endParaRPr>
          </a:p>
        </p:txBody>
      </p:sp>
      <p:pic>
        <p:nvPicPr>
          <p:cNvPr id="10" name="Image 4" descr="Capture d’écran 2013-09-23 à 21.02.39.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9345" y="1268760"/>
            <a:ext cx="2385514" cy="1770582"/>
          </a:xfrm>
          <a:prstGeom prst="rect">
            <a:avLst/>
          </a:prstGeom>
        </p:spPr>
      </p:pic>
      <p:sp>
        <p:nvSpPr>
          <p:cNvPr id="11" name="Textfeld 10"/>
          <p:cNvSpPr txBox="1"/>
          <p:nvPr/>
        </p:nvSpPr>
        <p:spPr>
          <a:xfrm>
            <a:off x="6545590" y="3049526"/>
            <a:ext cx="2093024" cy="461665"/>
          </a:xfrm>
          <a:prstGeom prst="rect">
            <a:avLst/>
          </a:prstGeom>
          <a:noFill/>
        </p:spPr>
        <p:txBody>
          <a:bodyPr wrap="square" rtlCol="0">
            <a:spAutoFit/>
          </a:bodyPr>
          <a:lstStyle/>
          <a:p>
            <a:pPr algn="ctr"/>
            <a:r>
              <a:rPr lang="en-US" sz="2400" b="1" dirty="0" err="1" smtClean="0">
                <a:solidFill>
                  <a:schemeClr val="tx1">
                    <a:lumMod val="50000"/>
                    <a:lumOff val="50000"/>
                  </a:schemeClr>
                </a:solidFill>
              </a:rPr>
              <a:t>Makefile</a:t>
            </a:r>
            <a:endParaRPr lang="en-US" sz="2400" b="1" dirty="0">
              <a:solidFill>
                <a:schemeClr val="tx1">
                  <a:lumMod val="50000"/>
                  <a:lumOff val="50000"/>
                </a:schemeClr>
              </a:solidFill>
            </a:endParaRPr>
          </a:p>
        </p:txBody>
      </p:sp>
      <p:pic>
        <p:nvPicPr>
          <p:cNvPr id="12" name="Image 6" descr="Capture d’écran 2013-09-23 à 21.09.3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3553582"/>
            <a:ext cx="3240360" cy="1785438"/>
          </a:xfrm>
          <a:prstGeom prst="rect">
            <a:avLst/>
          </a:prstGeom>
        </p:spPr>
      </p:pic>
      <p:sp>
        <p:nvSpPr>
          <p:cNvPr id="13" name="Textfeld 12"/>
          <p:cNvSpPr txBox="1"/>
          <p:nvPr/>
        </p:nvSpPr>
        <p:spPr>
          <a:xfrm>
            <a:off x="825188" y="5339020"/>
            <a:ext cx="2093024" cy="461665"/>
          </a:xfrm>
          <a:prstGeom prst="rect">
            <a:avLst/>
          </a:prstGeom>
          <a:noFill/>
        </p:spPr>
        <p:txBody>
          <a:bodyPr wrap="square" rtlCol="0">
            <a:spAutoFit/>
          </a:bodyPr>
          <a:lstStyle/>
          <a:p>
            <a:pPr algn="ctr"/>
            <a:r>
              <a:rPr lang="en-US" sz="2400" b="1" dirty="0" err="1" smtClean="0">
                <a:solidFill>
                  <a:schemeClr val="tx1">
                    <a:lumMod val="50000"/>
                    <a:lumOff val="50000"/>
                  </a:schemeClr>
                </a:solidFill>
              </a:rPr>
              <a:t>Graphviz</a:t>
            </a:r>
            <a:endParaRPr lang="en-US" sz="2400" b="1" dirty="0">
              <a:solidFill>
                <a:schemeClr val="tx1">
                  <a:lumMod val="50000"/>
                  <a:lumOff val="50000"/>
                </a:schemeClr>
              </a:solidFill>
            </a:endParaRPr>
          </a:p>
        </p:txBody>
      </p:sp>
      <p:pic>
        <p:nvPicPr>
          <p:cNvPr id="14" name="Image 5" descr="Capture d’écran 2013-09-23 à 21.12.4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2002" y="4325708"/>
            <a:ext cx="2520280" cy="324392"/>
          </a:xfrm>
          <a:prstGeom prst="rect">
            <a:avLst/>
          </a:prstGeom>
        </p:spPr>
      </p:pic>
      <p:sp>
        <p:nvSpPr>
          <p:cNvPr id="15" name="Textfeld 14"/>
          <p:cNvSpPr txBox="1"/>
          <p:nvPr/>
        </p:nvSpPr>
        <p:spPr>
          <a:xfrm>
            <a:off x="3847898" y="5337528"/>
            <a:ext cx="2093024" cy="830997"/>
          </a:xfrm>
          <a:prstGeom prst="rect">
            <a:avLst/>
          </a:prstGeom>
          <a:noFill/>
        </p:spPr>
        <p:txBody>
          <a:bodyPr wrap="square" rtlCol="0">
            <a:spAutoFit/>
          </a:bodyPr>
          <a:lstStyle/>
          <a:p>
            <a:pPr algn="ctr"/>
            <a:r>
              <a:rPr lang="en-US" sz="2400" b="1" dirty="0" smtClean="0">
                <a:solidFill>
                  <a:schemeClr val="tx1">
                    <a:lumMod val="50000"/>
                    <a:lumOff val="50000"/>
                  </a:schemeClr>
                </a:solidFill>
              </a:rPr>
              <a:t>Regular Expressions</a:t>
            </a:r>
            <a:endParaRPr lang="en-US" sz="2400" b="1" dirty="0">
              <a:solidFill>
                <a:schemeClr val="tx1">
                  <a:lumMod val="50000"/>
                  <a:lumOff val="50000"/>
                </a:schemeClr>
              </a:solidFill>
            </a:endParaRPr>
          </a:p>
        </p:txBody>
      </p:sp>
      <p:pic>
        <p:nvPicPr>
          <p:cNvPr id="18" name="Image 9" descr="thumbclassdiagramno3d.gif"/>
          <p:cNvPicPr>
            <a:picLocks noChangeAspect="1"/>
          </p:cNvPicPr>
          <p:nvPr/>
        </p:nvPicPr>
        <p:blipFill rotWithShape="1">
          <a:blip r:embed="rId7">
            <a:extLst>
              <a:ext uri="{28A0092B-C50C-407E-A947-70E740481C1C}">
                <a14:useLocalDpi xmlns:a14="http://schemas.microsoft.com/office/drawing/2010/main" val="0"/>
              </a:ext>
            </a:extLst>
          </a:blip>
          <a:srcRect r="32759"/>
          <a:stretch/>
        </p:blipFill>
        <p:spPr>
          <a:xfrm>
            <a:off x="6434605" y="3669289"/>
            <a:ext cx="2314629" cy="1703927"/>
          </a:xfrm>
          <a:prstGeom prst="rect">
            <a:avLst/>
          </a:prstGeom>
        </p:spPr>
      </p:pic>
      <p:sp>
        <p:nvSpPr>
          <p:cNvPr id="19" name="Textfeld 18"/>
          <p:cNvSpPr txBox="1"/>
          <p:nvPr/>
        </p:nvSpPr>
        <p:spPr>
          <a:xfrm>
            <a:off x="6510147" y="5339019"/>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UML</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19292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Software Language Engineering (SLE)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23</a:t>
            </a:fld>
            <a:endParaRPr lang="en-US" dirty="0"/>
          </a:p>
        </p:txBody>
      </p:sp>
      <p:sp>
        <p:nvSpPr>
          <p:cNvPr id="5" name="Inhaltsplatzhalter 4"/>
          <p:cNvSpPr>
            <a:spLocks noGrp="1"/>
          </p:cNvSpPr>
          <p:nvPr>
            <p:ph idx="1"/>
          </p:nvPr>
        </p:nvSpPr>
        <p:spPr/>
        <p:txBody>
          <a:bodyPr/>
          <a:lstStyle/>
          <a:p>
            <a:pPr marL="342900" indent="-342900">
              <a:lnSpc>
                <a:spcPct val="100000"/>
              </a:lnSpc>
              <a:buFont typeface="Arial"/>
              <a:buChar char="•"/>
            </a:pPr>
            <a:r>
              <a:rPr lang="en-US" dirty="0"/>
              <a:t>Application of </a:t>
            </a:r>
            <a:r>
              <a:rPr lang="en-US" b="1" dirty="0"/>
              <a:t>systematic, disciplined, and measurable </a:t>
            </a:r>
            <a:r>
              <a:rPr lang="en-US" dirty="0"/>
              <a:t>approaches to the development, deployment, use, and maintenance of software (domain-specific) languages</a:t>
            </a:r>
          </a:p>
          <a:p>
            <a:pPr marL="342900" indent="-342900">
              <a:lnSpc>
                <a:spcPct val="100000"/>
              </a:lnSpc>
              <a:buFont typeface="Arial"/>
              <a:buChar char="•"/>
            </a:pPr>
            <a:endParaRPr lang="en-US" sz="1200" dirty="0"/>
          </a:p>
          <a:p>
            <a:pPr marL="342900" indent="-342900">
              <a:lnSpc>
                <a:spcPct val="100000"/>
              </a:lnSpc>
              <a:buFont typeface="Arial"/>
              <a:buChar char="•"/>
            </a:pPr>
            <a:r>
              <a:rPr lang="en-US" dirty="0"/>
              <a:t>Supported by various kind of </a:t>
            </a:r>
            <a:r>
              <a:rPr lang="en-US" b="1" dirty="0" smtClean="0"/>
              <a:t>language workbenches</a:t>
            </a:r>
            <a:endParaRPr lang="en-US" b="1" dirty="0"/>
          </a:p>
          <a:p>
            <a:pPr marL="1076212" lvl="2" indent="-342900">
              <a:lnSpc>
                <a:spcPct val="100000"/>
              </a:lnSpc>
              <a:buFont typeface="Arial"/>
              <a:buChar char="•"/>
            </a:pPr>
            <a:r>
              <a:rPr lang="en-US" dirty="0"/>
              <a:t>Eclipse EMF, </a:t>
            </a:r>
            <a:r>
              <a:rPr lang="en-US" dirty="0" err="1"/>
              <a:t>xText</a:t>
            </a:r>
            <a:r>
              <a:rPr lang="en-US" dirty="0"/>
              <a:t>, Sirius, Melange, GEMOC, Papyrus</a:t>
            </a:r>
          </a:p>
          <a:p>
            <a:pPr marL="1076212" lvl="2" indent="-342900">
              <a:lnSpc>
                <a:spcPct val="100000"/>
              </a:lnSpc>
              <a:buFont typeface="Arial"/>
              <a:buChar char="•"/>
            </a:pPr>
            <a:r>
              <a:rPr lang="en-US" dirty="0" err="1"/>
              <a:t>Jetbrain’s</a:t>
            </a:r>
            <a:r>
              <a:rPr lang="en-US" dirty="0"/>
              <a:t> </a:t>
            </a:r>
            <a:r>
              <a:rPr lang="en-US" dirty="0" smtClean="0"/>
              <a:t>MPS, </a:t>
            </a:r>
            <a:r>
              <a:rPr lang="en-US" dirty="0" err="1" smtClean="0"/>
              <a:t>MontiCore</a:t>
            </a:r>
            <a:r>
              <a:rPr lang="en-US" dirty="0" smtClean="0"/>
              <a:t>, Rascal, MS </a:t>
            </a:r>
            <a:r>
              <a:rPr lang="en-US" dirty="0"/>
              <a:t>DSL Tools</a:t>
            </a:r>
          </a:p>
          <a:p>
            <a:pPr marL="1076212" lvl="2" indent="-342900">
              <a:lnSpc>
                <a:spcPct val="100000"/>
              </a:lnSpc>
              <a:buFont typeface="Arial"/>
              <a:buChar char="•"/>
            </a:pPr>
            <a:r>
              <a:rPr lang="en-US" dirty="0" smtClean="0"/>
              <a:t>etc</a:t>
            </a:r>
            <a:r>
              <a:rPr lang="en-US" dirty="0"/>
              <a:t>.</a:t>
            </a:r>
          </a:p>
          <a:p>
            <a:pPr marL="361945" lvl="1" indent="-342900">
              <a:lnSpc>
                <a:spcPct val="100000"/>
              </a:lnSpc>
              <a:buFont typeface="Arial"/>
              <a:buChar char="•"/>
            </a:pPr>
            <a:endParaRPr lang="en-US" sz="1200" dirty="0"/>
          </a:p>
          <a:p>
            <a:pPr marL="342900" indent="-342900">
              <a:lnSpc>
                <a:spcPct val="100000"/>
              </a:lnSpc>
              <a:buFont typeface="Arial"/>
              <a:buChar char="•"/>
            </a:pPr>
            <a:r>
              <a:rPr lang="en-US" dirty="0"/>
              <a:t>Various shapes and ways to implement software languages</a:t>
            </a:r>
          </a:p>
          <a:p>
            <a:pPr marL="1076212" lvl="2" indent="-342900">
              <a:lnSpc>
                <a:spcPct val="100000"/>
              </a:lnSpc>
              <a:buFont typeface="Arial"/>
              <a:buChar char="•"/>
            </a:pPr>
            <a:r>
              <a:rPr lang="en-US" dirty="0"/>
              <a:t>External, internal or embedded DSLs, Profile, etc.</a:t>
            </a:r>
          </a:p>
          <a:p>
            <a:pPr marL="1076212" lvl="2" indent="-342900">
              <a:lnSpc>
                <a:spcPct val="100000"/>
              </a:lnSpc>
              <a:buFont typeface="Arial"/>
              <a:buChar char="•"/>
            </a:pPr>
            <a:r>
              <a:rPr lang="en-US" dirty="0"/>
              <a:t>Grammar, metamodel, ontology, etc.</a:t>
            </a:r>
          </a:p>
          <a:p>
            <a:pPr marL="361945" lvl="1" indent="-342900">
              <a:lnSpc>
                <a:spcPct val="100000"/>
              </a:lnSpc>
              <a:buFont typeface="Arial"/>
              <a:buChar char="•"/>
            </a:pPr>
            <a:endParaRPr lang="en-US" sz="1200" dirty="0"/>
          </a:p>
          <a:p>
            <a:pPr marL="361945" lvl="1" indent="-342900">
              <a:lnSpc>
                <a:spcPct val="100000"/>
              </a:lnSpc>
              <a:buFont typeface="Arial"/>
              <a:buChar char="•"/>
            </a:pPr>
            <a:r>
              <a:rPr lang="en-US" dirty="0"/>
              <a:t>More and more literature, a dedicated Intl. conference (ACM SLE, cf. </a:t>
            </a:r>
            <a:r>
              <a:rPr lang="en-US" u="sng" dirty="0" err="1" smtClean="0">
                <a:solidFill>
                  <a:srgbClr val="FF0000"/>
                </a:solidFill>
              </a:rPr>
              <a:t>www.sleconf.org</a:t>
            </a:r>
            <a:r>
              <a:rPr lang="en-US" dirty="0"/>
              <a:t>)…</a:t>
            </a:r>
          </a:p>
          <a:p>
            <a:endParaRPr lang="en-US" dirty="0"/>
          </a:p>
        </p:txBody>
      </p:sp>
    </p:spTree>
    <p:extLst>
      <p:ext uri="{BB962C8B-B14F-4D97-AF65-F5344CB8AC3E}">
        <p14:creationId xmlns:p14="http://schemas.microsoft.com/office/powerpoint/2010/main" val="163699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are languages made of?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24</a:t>
            </a:fld>
            <a:endParaRPr lang="en-US" dirty="0"/>
          </a:p>
        </p:txBody>
      </p:sp>
      <p:sp>
        <p:nvSpPr>
          <p:cNvPr id="5" name="Inhaltsplatzhalter 4"/>
          <p:cNvSpPr>
            <a:spLocks noGrp="1"/>
          </p:cNvSpPr>
          <p:nvPr>
            <p:ph idx="1"/>
          </p:nvPr>
        </p:nvSpPr>
        <p:spPr/>
        <p:txBody>
          <a:bodyPr/>
          <a:lstStyle/>
          <a:p>
            <a:pPr marL="342900" indent="-342900">
              <a:spcBef>
                <a:spcPts val="600"/>
              </a:spcBef>
              <a:buFont typeface="Arial" charset="0"/>
              <a:buChar char="•"/>
            </a:pPr>
            <a:r>
              <a:rPr lang="en-US" sz="2400" dirty="0" smtClean="0"/>
              <a:t>“The words, their pronunciation, and the methods of combining them used and understood by a community”</a:t>
            </a:r>
          </a:p>
          <a:p>
            <a:pPr marL="342900" indent="-342900">
              <a:spcBef>
                <a:spcPts val="600"/>
              </a:spcBef>
              <a:buFont typeface="Arial" charset="0"/>
              <a:buChar char="•"/>
            </a:pPr>
            <a:endParaRPr lang="en-US" sz="2400" dirty="0" smtClean="0"/>
          </a:p>
          <a:p>
            <a:pPr marL="342900" indent="-342900">
              <a:spcBef>
                <a:spcPts val="600"/>
              </a:spcBef>
              <a:buFont typeface="Arial" charset="0"/>
              <a:buChar char="•"/>
            </a:pPr>
            <a:r>
              <a:rPr lang="en-US" sz="2400" b="1" dirty="0" smtClean="0"/>
              <a:t>Concrete syntax</a:t>
            </a:r>
            <a:r>
              <a:rPr lang="en-US" sz="2400" dirty="0" smtClean="0"/>
              <a:t>: their words</a:t>
            </a:r>
          </a:p>
          <a:p>
            <a:pPr marL="342900" indent="-342900">
              <a:spcBef>
                <a:spcPts val="600"/>
              </a:spcBef>
              <a:buFont typeface="Arial" charset="0"/>
              <a:buChar char="•"/>
            </a:pPr>
            <a:r>
              <a:rPr lang="en-US" sz="2400" b="1" dirty="0" smtClean="0"/>
              <a:t>Abstract syntax</a:t>
            </a:r>
            <a:r>
              <a:rPr lang="en-US" sz="2400" dirty="0" smtClean="0"/>
              <a:t>: their combination methods		</a:t>
            </a:r>
          </a:p>
          <a:p>
            <a:pPr marL="342900" indent="-342900">
              <a:spcBef>
                <a:spcPts val="600"/>
              </a:spcBef>
              <a:buFont typeface="Arial" charset="0"/>
              <a:buChar char="•"/>
            </a:pPr>
            <a:r>
              <a:rPr lang="en-US" sz="2400" b="1" dirty="0" smtClean="0"/>
              <a:t>Semantics</a:t>
            </a:r>
            <a:r>
              <a:rPr lang="en-US" sz="2400" dirty="0" smtClean="0"/>
              <a:t>: how they understood</a:t>
            </a:r>
            <a:endParaRPr lang="en-US" sz="2400" dirty="0"/>
          </a:p>
        </p:txBody>
      </p:sp>
    </p:spTree>
    <p:extLst>
      <p:ext uri="{BB962C8B-B14F-4D97-AF65-F5344CB8AC3E}">
        <p14:creationId xmlns:p14="http://schemas.microsoft.com/office/powerpoint/2010/main" val="2139736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Model-driven engineering (MDE)</a:t>
            </a:r>
            <a:endParaRPr lang="en-US" dirty="0"/>
          </a:p>
        </p:txBody>
      </p:sp>
      <p:sp>
        <p:nvSpPr>
          <p:cNvPr id="8" name="ZoneTexte 7"/>
          <p:cNvSpPr txBox="1"/>
          <p:nvPr/>
        </p:nvSpPr>
        <p:spPr>
          <a:xfrm>
            <a:off x="1438585" y="5302919"/>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en-US" sz="1500" b="1" i="1" dirty="0" smtClean="0">
                <a:solidFill>
                  <a:srgbClr val="000000"/>
                </a:solidFill>
              </a:rPr>
              <a:t>Engineering Modeling Languages: Turning Domain Knowledge into Tools</a:t>
            </a:r>
            <a:r>
              <a:rPr lang="en-US" sz="1200" dirty="0" smtClean="0">
                <a:solidFill>
                  <a:srgbClr val="000000"/>
                </a:solidFill>
              </a:rPr>
              <a:t>, by Benoit </a:t>
            </a:r>
            <a:r>
              <a:rPr lang="en-US" sz="1200" dirty="0" err="1" smtClean="0">
                <a:solidFill>
                  <a:srgbClr val="000000"/>
                </a:solidFill>
              </a:rPr>
              <a:t>Combemale</a:t>
            </a:r>
            <a:r>
              <a:rPr lang="en-US" sz="1200" dirty="0" smtClean="0">
                <a:solidFill>
                  <a:srgbClr val="000000"/>
                </a:solidFill>
              </a:rPr>
              <a:t>, Robert B. France, Jean-Marc </a:t>
            </a:r>
            <a:r>
              <a:rPr lang="en-US" sz="1200" dirty="0" err="1" smtClean="0">
                <a:solidFill>
                  <a:srgbClr val="000000"/>
                </a:solidFill>
              </a:rPr>
              <a:t>Jézéquel</a:t>
            </a:r>
            <a:r>
              <a:rPr lang="en-US" sz="1200" dirty="0" smtClean="0">
                <a:solidFill>
                  <a:srgbClr val="000000"/>
                </a:solidFill>
              </a:rPr>
              <a:t>, Bernhard </a:t>
            </a:r>
            <a:r>
              <a:rPr lang="en-US" sz="1200" dirty="0" err="1" smtClean="0">
                <a:solidFill>
                  <a:srgbClr val="000000"/>
                </a:solidFill>
              </a:rPr>
              <a:t>Rumpe</a:t>
            </a:r>
            <a:r>
              <a:rPr lang="en-US" sz="1200" dirty="0" smtClean="0">
                <a:solidFill>
                  <a:srgbClr val="000000"/>
                </a:solidFill>
              </a:rPr>
              <a:t>, Jim R.H. Steel, and Didier </a:t>
            </a:r>
            <a:r>
              <a:rPr lang="en-US" sz="1200" dirty="0" err="1" smtClean="0">
                <a:solidFill>
                  <a:srgbClr val="000000"/>
                </a:solidFill>
              </a:rPr>
              <a:t>Vojtisek</a:t>
            </a:r>
            <a:r>
              <a:rPr lang="en-US" sz="1200" dirty="0" smtClean="0">
                <a:solidFill>
                  <a:srgbClr val="000000"/>
                </a:solidFill>
              </a:rPr>
              <a:t>. Chapman and Hall/CRC, pp.398, 2016. Companion website: http://</a:t>
            </a:r>
            <a:r>
              <a:rPr lang="en-US" sz="1200" dirty="0" err="1" smtClean="0">
                <a:solidFill>
                  <a:srgbClr val="000000"/>
                </a:solidFill>
              </a:rPr>
              <a:t>mdebook.irisa.fr</a:t>
            </a:r>
            <a:endParaRPr lang="en-US" sz="1200" dirty="0">
              <a:solidFill>
                <a:srgbClr val="000000"/>
              </a:solidFill>
              <a:cs typeface="Arial"/>
            </a:endParaRPr>
          </a:p>
        </p:txBody>
      </p:sp>
      <p:pic>
        <p:nvPicPr>
          <p:cNvPr id="6" name="Image 5"/>
          <p:cNvPicPr>
            <a:picLocks noChangeAspect="1"/>
          </p:cNvPicPr>
          <p:nvPr/>
        </p:nvPicPr>
        <p:blipFill>
          <a:blip r:embed="rId2"/>
          <a:stretch>
            <a:fillRect/>
          </a:stretch>
        </p:blipFill>
        <p:spPr>
          <a:xfrm>
            <a:off x="971600" y="5349875"/>
            <a:ext cx="394978" cy="599405"/>
          </a:xfrm>
          <a:prstGeom prst="rect">
            <a:avLst/>
          </a:prstGeom>
          <a:ln>
            <a:noFill/>
          </a:ln>
          <a:effectLst>
            <a:outerShdw blurRad="50800" dist="76200" dir="8100000" algn="tr" rotWithShape="0">
              <a:prstClr val="black">
                <a:alpha val="40000"/>
              </a:prstClr>
            </a:outerShdw>
          </a:effectLst>
        </p:spPr>
      </p:pic>
      <p:sp>
        <p:nvSpPr>
          <p:cNvPr id="9" name="Espace réservé du numéro de diapositive 3"/>
          <p:cNvSpPr>
            <a:spLocks noGrp="1"/>
          </p:cNvSpPr>
          <p:nvPr>
            <p:ph type="sldNum" sz="quarter" idx="16"/>
          </p:nvPr>
        </p:nvSpPr>
        <p:spPr>
          <a:xfrm>
            <a:off x="8618538" y="6488113"/>
            <a:ext cx="525462" cy="273050"/>
          </a:xfrm>
        </p:spPr>
        <p:txBody>
          <a:bodyPr/>
          <a:lstStyle/>
          <a:p>
            <a:pPr>
              <a:defRPr/>
            </a:pPr>
            <a:r>
              <a:rPr lang="en-US" dirty="0" smtClean="0">
                <a:solidFill>
                  <a:srgbClr val="FFFFFF"/>
                </a:solidFill>
                <a:cs typeface="Arial"/>
              </a:rPr>
              <a:t>- </a:t>
            </a:r>
            <a:fld id="{CCD8A327-4A42-4F42-8894-A6F43B7F265B}" type="slidenum">
              <a:rPr lang="en-US" smtClean="0">
                <a:solidFill>
                  <a:srgbClr val="FFFFFF"/>
                </a:solidFill>
                <a:cs typeface="Arial"/>
              </a:rPr>
              <a:pPr>
                <a:defRPr/>
              </a:pPr>
              <a:t>25</a:t>
            </a:fld>
            <a:endParaRPr lang="en-US" dirty="0">
              <a:solidFill>
                <a:srgbClr val="FFFFFF"/>
              </a:solidFill>
              <a:cs typeface="Arial"/>
            </a:endParaRPr>
          </a:p>
        </p:txBody>
      </p:sp>
      <p:grpSp>
        <p:nvGrpSpPr>
          <p:cNvPr id="486" name="Groupe 485"/>
          <p:cNvGrpSpPr/>
          <p:nvPr/>
        </p:nvGrpSpPr>
        <p:grpSpPr>
          <a:xfrm>
            <a:off x="1187625" y="908721"/>
            <a:ext cx="5624340" cy="4113180"/>
            <a:chOff x="2027238" y="1509713"/>
            <a:chExt cx="5089525" cy="3838575"/>
          </a:xfrm>
        </p:grpSpPr>
        <p:sp>
          <p:nvSpPr>
            <p:cNvPr id="14" name="AutoShape 3"/>
            <p:cNvSpPr>
              <a:spLocks noChangeAspect="1" noChangeArrowheads="1" noTextEdit="1"/>
            </p:cNvSpPr>
            <p:nvPr/>
          </p:nvSpPr>
          <p:spPr bwMode="auto">
            <a:xfrm>
              <a:off x="2027238" y="1509713"/>
              <a:ext cx="5089525"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5" name="Group 205"/>
            <p:cNvGrpSpPr>
              <a:grpSpLocks/>
            </p:cNvGrpSpPr>
            <p:nvPr/>
          </p:nvGrpSpPr>
          <p:grpSpPr bwMode="auto">
            <a:xfrm>
              <a:off x="2063751" y="1812926"/>
              <a:ext cx="3867150" cy="3451225"/>
              <a:chOff x="1300" y="1142"/>
              <a:chExt cx="2436" cy="2174"/>
            </a:xfrm>
          </p:grpSpPr>
          <p:sp>
            <p:nvSpPr>
              <p:cNvPr id="286" name="Freeform 5"/>
              <p:cNvSpPr>
                <a:spLocks/>
              </p:cNvSpPr>
              <p:nvPr/>
            </p:nvSpPr>
            <p:spPr bwMode="auto">
              <a:xfrm>
                <a:off x="3677" y="2191"/>
                <a:ext cx="59" cy="1076"/>
              </a:xfrm>
              <a:custGeom>
                <a:avLst/>
                <a:gdLst>
                  <a:gd name="T0" fmla="*/ 0 w 176"/>
                  <a:gd name="T1" fmla="*/ 3223 h 3227"/>
                  <a:gd name="T2" fmla="*/ 3 w 176"/>
                  <a:gd name="T3" fmla="*/ 3217 h 3227"/>
                  <a:gd name="T4" fmla="*/ 16 w 176"/>
                  <a:gd name="T5" fmla="*/ 3210 h 3227"/>
                  <a:gd name="T6" fmla="*/ 32 w 176"/>
                  <a:gd name="T7" fmla="*/ 3200 h 3227"/>
                  <a:gd name="T8" fmla="*/ 60 w 176"/>
                  <a:gd name="T9" fmla="*/ 3152 h 3227"/>
                  <a:gd name="T10" fmla="*/ 69 w 176"/>
                  <a:gd name="T11" fmla="*/ 3122 h 3227"/>
                  <a:gd name="T12" fmla="*/ 75 w 176"/>
                  <a:gd name="T13" fmla="*/ 2985 h 3227"/>
                  <a:gd name="T14" fmla="*/ 76 w 176"/>
                  <a:gd name="T15" fmla="*/ 2431 h 3227"/>
                  <a:gd name="T16" fmla="*/ 76 w 176"/>
                  <a:gd name="T17" fmla="*/ 2118 h 3227"/>
                  <a:gd name="T18" fmla="*/ 81 w 176"/>
                  <a:gd name="T19" fmla="*/ 1780 h 3227"/>
                  <a:gd name="T20" fmla="*/ 85 w 176"/>
                  <a:gd name="T21" fmla="*/ 1738 h 3227"/>
                  <a:gd name="T22" fmla="*/ 92 w 176"/>
                  <a:gd name="T23" fmla="*/ 1706 h 3227"/>
                  <a:gd name="T24" fmla="*/ 115 w 176"/>
                  <a:gd name="T25" fmla="*/ 1655 h 3227"/>
                  <a:gd name="T26" fmla="*/ 128 w 176"/>
                  <a:gd name="T27" fmla="*/ 1642 h 3227"/>
                  <a:gd name="T28" fmla="*/ 135 w 176"/>
                  <a:gd name="T29" fmla="*/ 1636 h 3227"/>
                  <a:gd name="T30" fmla="*/ 134 w 176"/>
                  <a:gd name="T31" fmla="*/ 1626 h 3227"/>
                  <a:gd name="T32" fmla="*/ 127 w 176"/>
                  <a:gd name="T33" fmla="*/ 1617 h 3227"/>
                  <a:gd name="T34" fmla="*/ 112 w 176"/>
                  <a:gd name="T35" fmla="*/ 1600 h 3227"/>
                  <a:gd name="T36" fmla="*/ 92 w 176"/>
                  <a:gd name="T37" fmla="*/ 1554 h 3227"/>
                  <a:gd name="T38" fmla="*/ 85 w 176"/>
                  <a:gd name="T39" fmla="*/ 1524 h 3227"/>
                  <a:gd name="T40" fmla="*/ 81 w 176"/>
                  <a:gd name="T41" fmla="*/ 1480 h 3227"/>
                  <a:gd name="T42" fmla="*/ 76 w 176"/>
                  <a:gd name="T43" fmla="*/ 1133 h 3227"/>
                  <a:gd name="T44" fmla="*/ 76 w 176"/>
                  <a:gd name="T45" fmla="*/ 811 h 3227"/>
                  <a:gd name="T46" fmla="*/ 76 w 176"/>
                  <a:gd name="T47" fmla="*/ 423 h 3227"/>
                  <a:gd name="T48" fmla="*/ 72 w 176"/>
                  <a:gd name="T49" fmla="*/ 127 h 3227"/>
                  <a:gd name="T50" fmla="*/ 65 w 176"/>
                  <a:gd name="T51" fmla="*/ 95 h 3227"/>
                  <a:gd name="T52" fmla="*/ 55 w 176"/>
                  <a:gd name="T53" fmla="*/ 66 h 3227"/>
                  <a:gd name="T54" fmla="*/ 23 w 176"/>
                  <a:gd name="T55" fmla="*/ 20 h 3227"/>
                  <a:gd name="T56" fmla="*/ 7 w 176"/>
                  <a:gd name="T57" fmla="*/ 11 h 3227"/>
                  <a:gd name="T58" fmla="*/ 0 w 176"/>
                  <a:gd name="T59" fmla="*/ 7 h 3227"/>
                  <a:gd name="T60" fmla="*/ 1 w 176"/>
                  <a:gd name="T61" fmla="*/ 1 h 3227"/>
                  <a:gd name="T62" fmla="*/ 10 w 176"/>
                  <a:gd name="T63" fmla="*/ 0 h 3227"/>
                  <a:gd name="T64" fmla="*/ 42 w 176"/>
                  <a:gd name="T65" fmla="*/ 23 h 3227"/>
                  <a:gd name="T66" fmla="*/ 56 w 176"/>
                  <a:gd name="T67" fmla="*/ 42 h 3227"/>
                  <a:gd name="T68" fmla="*/ 68 w 176"/>
                  <a:gd name="T69" fmla="*/ 57 h 3227"/>
                  <a:gd name="T70" fmla="*/ 82 w 176"/>
                  <a:gd name="T71" fmla="*/ 112 h 3227"/>
                  <a:gd name="T72" fmla="*/ 91 w 176"/>
                  <a:gd name="T73" fmla="*/ 366 h 3227"/>
                  <a:gd name="T74" fmla="*/ 91 w 176"/>
                  <a:gd name="T75" fmla="*/ 816 h 3227"/>
                  <a:gd name="T76" fmla="*/ 91 w 176"/>
                  <a:gd name="T77" fmla="*/ 1192 h 3227"/>
                  <a:gd name="T78" fmla="*/ 95 w 176"/>
                  <a:gd name="T79" fmla="*/ 1498 h 3227"/>
                  <a:gd name="T80" fmla="*/ 101 w 176"/>
                  <a:gd name="T81" fmla="*/ 1534 h 3227"/>
                  <a:gd name="T82" fmla="*/ 111 w 176"/>
                  <a:gd name="T83" fmla="*/ 1567 h 3227"/>
                  <a:gd name="T84" fmla="*/ 138 w 176"/>
                  <a:gd name="T85" fmla="*/ 1607 h 3227"/>
                  <a:gd name="T86" fmla="*/ 157 w 176"/>
                  <a:gd name="T87" fmla="*/ 1619 h 3227"/>
                  <a:gd name="T88" fmla="*/ 176 w 176"/>
                  <a:gd name="T89" fmla="*/ 1629 h 3227"/>
                  <a:gd name="T90" fmla="*/ 154 w 176"/>
                  <a:gd name="T91" fmla="*/ 1642 h 3227"/>
                  <a:gd name="T92" fmla="*/ 138 w 176"/>
                  <a:gd name="T93" fmla="*/ 1653 h 3227"/>
                  <a:gd name="T94" fmla="*/ 112 w 176"/>
                  <a:gd name="T95" fmla="*/ 1688 h 3227"/>
                  <a:gd name="T96" fmla="*/ 102 w 176"/>
                  <a:gd name="T97" fmla="*/ 1712 h 3227"/>
                  <a:gd name="T98" fmla="*/ 98 w 176"/>
                  <a:gd name="T99" fmla="*/ 1747 h 3227"/>
                  <a:gd name="T100" fmla="*/ 92 w 176"/>
                  <a:gd name="T101" fmla="*/ 2088 h 3227"/>
                  <a:gd name="T102" fmla="*/ 91 w 176"/>
                  <a:gd name="T103" fmla="*/ 2431 h 3227"/>
                  <a:gd name="T104" fmla="*/ 86 w 176"/>
                  <a:gd name="T105" fmla="*/ 3126 h 3227"/>
                  <a:gd name="T106" fmla="*/ 71 w 176"/>
                  <a:gd name="T107" fmla="*/ 3164 h 3227"/>
                  <a:gd name="T108" fmla="*/ 56 w 176"/>
                  <a:gd name="T109" fmla="*/ 3190 h 3227"/>
                  <a:gd name="T110" fmla="*/ 24 w 176"/>
                  <a:gd name="T111" fmla="*/ 3224 h 3227"/>
                  <a:gd name="T112" fmla="*/ 9 w 176"/>
                  <a:gd name="T113" fmla="*/ 3227 h 3227"/>
                  <a:gd name="T114" fmla="*/ 1 w 176"/>
                  <a:gd name="T115" fmla="*/ 3226 h 3227"/>
                  <a:gd name="T116" fmla="*/ 0 w 176"/>
                  <a:gd name="T117" fmla="*/ 3223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3227">
                    <a:moveTo>
                      <a:pt x="0" y="3223"/>
                    </a:moveTo>
                    <a:lnTo>
                      <a:pt x="3" y="3217"/>
                    </a:lnTo>
                    <a:lnTo>
                      <a:pt x="16" y="3210"/>
                    </a:lnTo>
                    <a:lnTo>
                      <a:pt x="32" y="3200"/>
                    </a:lnTo>
                    <a:lnTo>
                      <a:pt x="60" y="3152"/>
                    </a:lnTo>
                    <a:lnTo>
                      <a:pt x="69" y="3122"/>
                    </a:lnTo>
                    <a:lnTo>
                      <a:pt x="75" y="2985"/>
                    </a:lnTo>
                    <a:lnTo>
                      <a:pt x="76" y="2431"/>
                    </a:lnTo>
                    <a:lnTo>
                      <a:pt x="76" y="2118"/>
                    </a:lnTo>
                    <a:lnTo>
                      <a:pt x="81" y="1780"/>
                    </a:lnTo>
                    <a:lnTo>
                      <a:pt x="85" y="1738"/>
                    </a:lnTo>
                    <a:lnTo>
                      <a:pt x="92" y="1706"/>
                    </a:lnTo>
                    <a:lnTo>
                      <a:pt x="115" y="1655"/>
                    </a:lnTo>
                    <a:lnTo>
                      <a:pt x="128" y="1642"/>
                    </a:lnTo>
                    <a:lnTo>
                      <a:pt x="135" y="1636"/>
                    </a:lnTo>
                    <a:lnTo>
                      <a:pt x="134" y="1626"/>
                    </a:lnTo>
                    <a:lnTo>
                      <a:pt x="127" y="1617"/>
                    </a:lnTo>
                    <a:lnTo>
                      <a:pt x="112" y="1600"/>
                    </a:lnTo>
                    <a:lnTo>
                      <a:pt x="92" y="1554"/>
                    </a:lnTo>
                    <a:lnTo>
                      <a:pt x="85" y="1524"/>
                    </a:lnTo>
                    <a:lnTo>
                      <a:pt x="81" y="1480"/>
                    </a:lnTo>
                    <a:lnTo>
                      <a:pt x="76" y="1133"/>
                    </a:lnTo>
                    <a:lnTo>
                      <a:pt x="76" y="811"/>
                    </a:lnTo>
                    <a:lnTo>
                      <a:pt x="76" y="423"/>
                    </a:lnTo>
                    <a:lnTo>
                      <a:pt x="72" y="127"/>
                    </a:lnTo>
                    <a:lnTo>
                      <a:pt x="65" y="95"/>
                    </a:lnTo>
                    <a:lnTo>
                      <a:pt x="55" y="66"/>
                    </a:lnTo>
                    <a:lnTo>
                      <a:pt x="23" y="20"/>
                    </a:lnTo>
                    <a:lnTo>
                      <a:pt x="7" y="11"/>
                    </a:lnTo>
                    <a:lnTo>
                      <a:pt x="0" y="7"/>
                    </a:lnTo>
                    <a:lnTo>
                      <a:pt x="1" y="1"/>
                    </a:lnTo>
                    <a:lnTo>
                      <a:pt x="10" y="0"/>
                    </a:lnTo>
                    <a:lnTo>
                      <a:pt x="42" y="23"/>
                    </a:lnTo>
                    <a:lnTo>
                      <a:pt x="56" y="42"/>
                    </a:lnTo>
                    <a:lnTo>
                      <a:pt x="68" y="57"/>
                    </a:lnTo>
                    <a:lnTo>
                      <a:pt x="82" y="112"/>
                    </a:lnTo>
                    <a:lnTo>
                      <a:pt x="91" y="366"/>
                    </a:lnTo>
                    <a:lnTo>
                      <a:pt x="91" y="816"/>
                    </a:lnTo>
                    <a:lnTo>
                      <a:pt x="91" y="1192"/>
                    </a:lnTo>
                    <a:lnTo>
                      <a:pt x="95" y="1498"/>
                    </a:lnTo>
                    <a:lnTo>
                      <a:pt x="101" y="1534"/>
                    </a:lnTo>
                    <a:lnTo>
                      <a:pt x="111" y="1567"/>
                    </a:lnTo>
                    <a:lnTo>
                      <a:pt x="138" y="1607"/>
                    </a:lnTo>
                    <a:lnTo>
                      <a:pt x="157" y="1619"/>
                    </a:lnTo>
                    <a:lnTo>
                      <a:pt x="176" y="1629"/>
                    </a:lnTo>
                    <a:lnTo>
                      <a:pt x="154" y="1642"/>
                    </a:lnTo>
                    <a:lnTo>
                      <a:pt x="138" y="1653"/>
                    </a:lnTo>
                    <a:lnTo>
                      <a:pt x="112" y="1688"/>
                    </a:lnTo>
                    <a:lnTo>
                      <a:pt x="102" y="1712"/>
                    </a:lnTo>
                    <a:lnTo>
                      <a:pt x="98" y="1747"/>
                    </a:lnTo>
                    <a:lnTo>
                      <a:pt x="92" y="2088"/>
                    </a:lnTo>
                    <a:lnTo>
                      <a:pt x="91" y="2431"/>
                    </a:lnTo>
                    <a:lnTo>
                      <a:pt x="86" y="3126"/>
                    </a:lnTo>
                    <a:lnTo>
                      <a:pt x="71" y="3164"/>
                    </a:lnTo>
                    <a:lnTo>
                      <a:pt x="56" y="3190"/>
                    </a:lnTo>
                    <a:lnTo>
                      <a:pt x="24" y="3224"/>
                    </a:lnTo>
                    <a:lnTo>
                      <a:pt x="9" y="3227"/>
                    </a:lnTo>
                    <a:lnTo>
                      <a:pt x="1" y="3226"/>
                    </a:lnTo>
                    <a:lnTo>
                      <a:pt x="0" y="3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Line 6"/>
              <p:cNvSpPr>
                <a:spLocks noChangeShapeType="1"/>
              </p:cNvSpPr>
              <p:nvPr/>
            </p:nvSpPr>
            <p:spPr bwMode="auto">
              <a:xfrm>
                <a:off x="1300" y="2124"/>
                <a:ext cx="438" cy="0"/>
              </a:xfrm>
              <a:prstGeom prst="line">
                <a:avLst/>
              </a:prstGeom>
              <a:noFill/>
              <a:ln w="7938">
                <a:solidFill>
                  <a:srgbClr val="BEBEB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8" name="Freeform 7"/>
              <p:cNvSpPr>
                <a:spLocks/>
              </p:cNvSpPr>
              <p:nvPr/>
            </p:nvSpPr>
            <p:spPr bwMode="auto">
              <a:xfrm>
                <a:off x="2205" y="2101"/>
                <a:ext cx="27" cy="15"/>
              </a:xfrm>
              <a:custGeom>
                <a:avLst/>
                <a:gdLst>
                  <a:gd name="T0" fmla="*/ 0 w 80"/>
                  <a:gd name="T1" fmla="*/ 45 h 45"/>
                  <a:gd name="T2" fmla="*/ 80 w 80"/>
                  <a:gd name="T3" fmla="*/ 45 h 45"/>
                  <a:gd name="T4" fmla="*/ 33 w 80"/>
                  <a:gd name="T5" fmla="*/ 0 h 45"/>
                  <a:gd name="T6" fmla="*/ 23 w 80"/>
                  <a:gd name="T7" fmla="*/ 15 h 45"/>
                  <a:gd name="T8" fmla="*/ 13 w 80"/>
                  <a:gd name="T9" fmla="*/ 3 h 45"/>
                  <a:gd name="T10" fmla="*/ 0 w 80"/>
                  <a:gd name="T11" fmla="*/ 45 h 45"/>
                </a:gdLst>
                <a:ahLst/>
                <a:cxnLst>
                  <a:cxn ang="0">
                    <a:pos x="T0" y="T1"/>
                  </a:cxn>
                  <a:cxn ang="0">
                    <a:pos x="T2" y="T3"/>
                  </a:cxn>
                  <a:cxn ang="0">
                    <a:pos x="T4" y="T5"/>
                  </a:cxn>
                  <a:cxn ang="0">
                    <a:pos x="T6" y="T7"/>
                  </a:cxn>
                  <a:cxn ang="0">
                    <a:pos x="T8" y="T9"/>
                  </a:cxn>
                  <a:cxn ang="0">
                    <a:pos x="T10" y="T11"/>
                  </a:cxn>
                </a:cxnLst>
                <a:rect l="0" t="0" r="r" b="b"/>
                <a:pathLst>
                  <a:path w="80" h="45">
                    <a:moveTo>
                      <a:pt x="0" y="45"/>
                    </a:moveTo>
                    <a:lnTo>
                      <a:pt x="80" y="45"/>
                    </a:lnTo>
                    <a:lnTo>
                      <a:pt x="33" y="0"/>
                    </a:lnTo>
                    <a:lnTo>
                      <a:pt x="23" y="15"/>
                    </a:lnTo>
                    <a:lnTo>
                      <a:pt x="13"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9" name="Freeform 8"/>
              <p:cNvSpPr>
                <a:spLocks/>
              </p:cNvSpPr>
              <p:nvPr/>
            </p:nvSpPr>
            <p:spPr bwMode="auto">
              <a:xfrm>
                <a:off x="2223" y="2095"/>
                <a:ext cx="25" cy="58"/>
              </a:xfrm>
              <a:custGeom>
                <a:avLst/>
                <a:gdLst>
                  <a:gd name="T0" fmla="*/ 41 w 76"/>
                  <a:gd name="T1" fmla="*/ 173 h 173"/>
                  <a:gd name="T2" fmla="*/ 57 w 76"/>
                  <a:gd name="T3" fmla="*/ 163 h 173"/>
                  <a:gd name="T4" fmla="*/ 74 w 76"/>
                  <a:gd name="T5" fmla="*/ 137 h 173"/>
                  <a:gd name="T6" fmla="*/ 76 w 76"/>
                  <a:gd name="T7" fmla="*/ 134 h 173"/>
                  <a:gd name="T8" fmla="*/ 67 w 76"/>
                  <a:gd name="T9" fmla="*/ 105 h 173"/>
                  <a:gd name="T10" fmla="*/ 43 w 76"/>
                  <a:gd name="T11" fmla="*/ 56 h 173"/>
                  <a:gd name="T12" fmla="*/ 7 w 76"/>
                  <a:gd name="T13" fmla="*/ 6 h 173"/>
                  <a:gd name="T14" fmla="*/ 0 w 76"/>
                  <a:gd name="T15" fmla="*/ 0 h 173"/>
                  <a:gd name="T16" fmla="*/ 5 w 76"/>
                  <a:gd name="T17" fmla="*/ 15 h 173"/>
                  <a:gd name="T18" fmla="*/ 30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4" y="137"/>
                    </a:lnTo>
                    <a:lnTo>
                      <a:pt x="76" y="134"/>
                    </a:lnTo>
                    <a:lnTo>
                      <a:pt x="67" y="105"/>
                    </a:lnTo>
                    <a:lnTo>
                      <a:pt x="43" y="56"/>
                    </a:lnTo>
                    <a:lnTo>
                      <a:pt x="7" y="6"/>
                    </a:lnTo>
                    <a:lnTo>
                      <a:pt x="0" y="0"/>
                    </a:lnTo>
                    <a:lnTo>
                      <a:pt x="5" y="15"/>
                    </a:lnTo>
                    <a:lnTo>
                      <a:pt x="30"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Freeform 9"/>
              <p:cNvSpPr>
                <a:spLocks/>
              </p:cNvSpPr>
              <p:nvPr/>
            </p:nvSpPr>
            <p:spPr bwMode="auto">
              <a:xfrm>
                <a:off x="2172" y="2167"/>
                <a:ext cx="172" cy="47"/>
              </a:xfrm>
              <a:custGeom>
                <a:avLst/>
                <a:gdLst>
                  <a:gd name="T0" fmla="*/ 69 w 515"/>
                  <a:gd name="T1" fmla="*/ 0 h 140"/>
                  <a:gd name="T2" fmla="*/ 446 w 515"/>
                  <a:gd name="T3" fmla="*/ 0 h 140"/>
                  <a:gd name="T4" fmla="*/ 460 w 515"/>
                  <a:gd name="T5" fmla="*/ 2 h 140"/>
                  <a:gd name="T6" fmla="*/ 484 w 515"/>
                  <a:gd name="T7" fmla="*/ 12 h 140"/>
                  <a:gd name="T8" fmla="*/ 503 w 515"/>
                  <a:gd name="T9" fmla="*/ 31 h 140"/>
                  <a:gd name="T10" fmla="*/ 513 w 515"/>
                  <a:gd name="T11" fmla="*/ 56 h 140"/>
                  <a:gd name="T12" fmla="*/ 515 w 515"/>
                  <a:gd name="T13" fmla="*/ 71 h 140"/>
                  <a:gd name="T14" fmla="*/ 513 w 515"/>
                  <a:gd name="T15" fmla="*/ 85 h 140"/>
                  <a:gd name="T16" fmla="*/ 503 w 515"/>
                  <a:gd name="T17" fmla="*/ 110 h 140"/>
                  <a:gd name="T18" fmla="*/ 484 w 515"/>
                  <a:gd name="T19" fmla="*/ 128 h 140"/>
                  <a:gd name="T20" fmla="*/ 460 w 515"/>
                  <a:gd name="T21" fmla="*/ 140 h 140"/>
                  <a:gd name="T22" fmla="*/ 446 w 515"/>
                  <a:gd name="T23" fmla="*/ 140 h 140"/>
                  <a:gd name="T24" fmla="*/ 69 w 515"/>
                  <a:gd name="T25" fmla="*/ 140 h 140"/>
                  <a:gd name="T26" fmla="*/ 55 w 515"/>
                  <a:gd name="T27" fmla="*/ 140 h 140"/>
                  <a:gd name="T28" fmla="*/ 30 w 515"/>
                  <a:gd name="T29" fmla="*/ 128 h 140"/>
                  <a:gd name="T30" fmla="*/ 12 w 515"/>
                  <a:gd name="T31" fmla="*/ 110 h 140"/>
                  <a:gd name="T32" fmla="*/ 2 w 515"/>
                  <a:gd name="T33" fmla="*/ 85 h 140"/>
                  <a:gd name="T34" fmla="*/ 0 w 515"/>
                  <a:gd name="T35" fmla="*/ 71 h 140"/>
                  <a:gd name="T36" fmla="*/ 2 w 515"/>
                  <a:gd name="T37" fmla="*/ 56 h 140"/>
                  <a:gd name="T38" fmla="*/ 12 w 515"/>
                  <a:gd name="T39" fmla="*/ 31 h 140"/>
                  <a:gd name="T40" fmla="*/ 30 w 515"/>
                  <a:gd name="T41" fmla="*/ 12 h 140"/>
                  <a:gd name="T42" fmla="*/ 55 w 515"/>
                  <a:gd name="T43" fmla="*/ 2 h 140"/>
                  <a:gd name="T44" fmla="*/ 69 w 515"/>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0">
                    <a:moveTo>
                      <a:pt x="69" y="0"/>
                    </a:moveTo>
                    <a:lnTo>
                      <a:pt x="446" y="0"/>
                    </a:lnTo>
                    <a:lnTo>
                      <a:pt x="460" y="2"/>
                    </a:lnTo>
                    <a:lnTo>
                      <a:pt x="484" y="12"/>
                    </a:lnTo>
                    <a:lnTo>
                      <a:pt x="503" y="31"/>
                    </a:lnTo>
                    <a:lnTo>
                      <a:pt x="513" y="56"/>
                    </a:lnTo>
                    <a:lnTo>
                      <a:pt x="515" y="71"/>
                    </a:lnTo>
                    <a:lnTo>
                      <a:pt x="513" y="85"/>
                    </a:lnTo>
                    <a:lnTo>
                      <a:pt x="503" y="110"/>
                    </a:lnTo>
                    <a:lnTo>
                      <a:pt x="484" y="128"/>
                    </a:lnTo>
                    <a:lnTo>
                      <a:pt x="460" y="140"/>
                    </a:lnTo>
                    <a:lnTo>
                      <a:pt x="446" y="140"/>
                    </a:lnTo>
                    <a:lnTo>
                      <a:pt x="69" y="140"/>
                    </a:lnTo>
                    <a:lnTo>
                      <a:pt x="55" y="140"/>
                    </a:lnTo>
                    <a:lnTo>
                      <a:pt x="30" y="128"/>
                    </a:lnTo>
                    <a:lnTo>
                      <a:pt x="12" y="110"/>
                    </a:lnTo>
                    <a:lnTo>
                      <a:pt x="2" y="85"/>
                    </a:lnTo>
                    <a:lnTo>
                      <a:pt x="0" y="71"/>
                    </a:lnTo>
                    <a:lnTo>
                      <a:pt x="2" y="56"/>
                    </a:lnTo>
                    <a:lnTo>
                      <a:pt x="12" y="31"/>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10"/>
              <p:cNvSpPr>
                <a:spLocks/>
              </p:cNvSpPr>
              <p:nvPr/>
            </p:nvSpPr>
            <p:spPr bwMode="auto">
              <a:xfrm>
                <a:off x="2175" y="2093"/>
                <a:ext cx="168" cy="114"/>
              </a:xfrm>
              <a:custGeom>
                <a:avLst/>
                <a:gdLst>
                  <a:gd name="T0" fmla="*/ 155 w 502"/>
                  <a:gd name="T1" fmla="*/ 342 h 342"/>
                  <a:gd name="T2" fmla="*/ 359 w 502"/>
                  <a:gd name="T3" fmla="*/ 342 h 342"/>
                  <a:gd name="T4" fmla="*/ 381 w 502"/>
                  <a:gd name="T5" fmla="*/ 342 h 342"/>
                  <a:gd name="T6" fmla="*/ 421 w 502"/>
                  <a:gd name="T7" fmla="*/ 334 h 342"/>
                  <a:gd name="T8" fmla="*/ 459 w 502"/>
                  <a:gd name="T9" fmla="*/ 314 h 342"/>
                  <a:gd name="T10" fmla="*/ 486 w 502"/>
                  <a:gd name="T11" fmla="*/ 282 h 342"/>
                  <a:gd name="T12" fmla="*/ 495 w 502"/>
                  <a:gd name="T13" fmla="*/ 259 h 342"/>
                  <a:gd name="T14" fmla="*/ 502 w 502"/>
                  <a:gd name="T15" fmla="*/ 236 h 342"/>
                  <a:gd name="T16" fmla="*/ 499 w 502"/>
                  <a:gd name="T17" fmla="*/ 175 h 342"/>
                  <a:gd name="T18" fmla="*/ 472 w 502"/>
                  <a:gd name="T19" fmla="*/ 106 h 342"/>
                  <a:gd name="T20" fmla="*/ 431 w 502"/>
                  <a:gd name="T21" fmla="*/ 52 h 342"/>
                  <a:gd name="T22" fmla="*/ 392 w 502"/>
                  <a:gd name="T23" fmla="*/ 17 h 342"/>
                  <a:gd name="T24" fmla="*/ 369 w 502"/>
                  <a:gd name="T25" fmla="*/ 0 h 342"/>
                  <a:gd name="T26" fmla="*/ 127 w 502"/>
                  <a:gd name="T27" fmla="*/ 0 h 342"/>
                  <a:gd name="T28" fmla="*/ 104 w 502"/>
                  <a:gd name="T29" fmla="*/ 16 h 342"/>
                  <a:gd name="T30" fmla="*/ 65 w 502"/>
                  <a:gd name="T31" fmla="*/ 49 h 342"/>
                  <a:gd name="T32" fmla="*/ 36 w 502"/>
                  <a:gd name="T33" fmla="*/ 85 h 342"/>
                  <a:gd name="T34" fmla="*/ 16 w 502"/>
                  <a:gd name="T35" fmla="*/ 119 h 342"/>
                  <a:gd name="T36" fmla="*/ 0 w 502"/>
                  <a:gd name="T37" fmla="*/ 172 h 342"/>
                  <a:gd name="T38" fmla="*/ 2 w 502"/>
                  <a:gd name="T39" fmla="*/ 236 h 342"/>
                  <a:gd name="T40" fmla="*/ 12 w 502"/>
                  <a:gd name="T41" fmla="*/ 263 h 342"/>
                  <a:gd name="T42" fmla="*/ 23 w 502"/>
                  <a:gd name="T43" fmla="*/ 286 h 342"/>
                  <a:gd name="T44" fmla="*/ 54 w 502"/>
                  <a:gd name="T45" fmla="*/ 318 h 342"/>
                  <a:gd name="T46" fmla="*/ 90 w 502"/>
                  <a:gd name="T47" fmla="*/ 335 h 342"/>
                  <a:gd name="T48" fmla="*/ 131 w 502"/>
                  <a:gd name="T49" fmla="*/ 342 h 342"/>
                  <a:gd name="T50" fmla="*/ 155 w 502"/>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2" h="342">
                    <a:moveTo>
                      <a:pt x="155" y="342"/>
                    </a:moveTo>
                    <a:lnTo>
                      <a:pt x="359" y="342"/>
                    </a:lnTo>
                    <a:lnTo>
                      <a:pt x="381" y="342"/>
                    </a:lnTo>
                    <a:lnTo>
                      <a:pt x="421" y="334"/>
                    </a:lnTo>
                    <a:lnTo>
                      <a:pt x="459" y="314"/>
                    </a:lnTo>
                    <a:lnTo>
                      <a:pt x="486" y="282"/>
                    </a:lnTo>
                    <a:lnTo>
                      <a:pt x="495" y="259"/>
                    </a:lnTo>
                    <a:lnTo>
                      <a:pt x="502" y="236"/>
                    </a:lnTo>
                    <a:lnTo>
                      <a:pt x="499" y="175"/>
                    </a:lnTo>
                    <a:lnTo>
                      <a:pt x="472" y="106"/>
                    </a:lnTo>
                    <a:lnTo>
                      <a:pt x="431" y="52"/>
                    </a:lnTo>
                    <a:lnTo>
                      <a:pt x="392" y="17"/>
                    </a:lnTo>
                    <a:lnTo>
                      <a:pt x="369" y="0"/>
                    </a:lnTo>
                    <a:lnTo>
                      <a:pt x="127" y="0"/>
                    </a:lnTo>
                    <a:lnTo>
                      <a:pt x="104" y="16"/>
                    </a:lnTo>
                    <a:lnTo>
                      <a:pt x="65" y="49"/>
                    </a:lnTo>
                    <a:lnTo>
                      <a:pt x="36" y="85"/>
                    </a:lnTo>
                    <a:lnTo>
                      <a:pt x="16" y="119"/>
                    </a:lnTo>
                    <a:lnTo>
                      <a:pt x="0" y="172"/>
                    </a:lnTo>
                    <a:lnTo>
                      <a:pt x="2" y="236"/>
                    </a:lnTo>
                    <a:lnTo>
                      <a:pt x="12" y="263"/>
                    </a:lnTo>
                    <a:lnTo>
                      <a:pt x="23" y="286"/>
                    </a:lnTo>
                    <a:lnTo>
                      <a:pt x="54" y="318"/>
                    </a:lnTo>
                    <a:lnTo>
                      <a:pt x="90" y="335"/>
                    </a:lnTo>
                    <a:lnTo>
                      <a:pt x="131" y="342"/>
                    </a:lnTo>
                    <a:lnTo>
                      <a:pt x="155"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1"/>
              <p:cNvSpPr>
                <a:spLocks/>
              </p:cNvSpPr>
              <p:nvPr/>
            </p:nvSpPr>
            <p:spPr bwMode="auto">
              <a:xfrm>
                <a:off x="2310" y="2139"/>
                <a:ext cx="26" cy="58"/>
              </a:xfrm>
              <a:custGeom>
                <a:avLst/>
                <a:gdLst>
                  <a:gd name="T0" fmla="*/ 42 w 78"/>
                  <a:gd name="T1" fmla="*/ 173 h 173"/>
                  <a:gd name="T2" fmla="*/ 59 w 78"/>
                  <a:gd name="T3" fmla="*/ 163 h 173"/>
                  <a:gd name="T4" fmla="*/ 76 w 78"/>
                  <a:gd name="T5" fmla="*/ 137 h 173"/>
                  <a:gd name="T6" fmla="*/ 78 w 78"/>
                  <a:gd name="T7" fmla="*/ 134 h 173"/>
                  <a:gd name="T8" fmla="*/ 69 w 78"/>
                  <a:gd name="T9" fmla="*/ 105 h 173"/>
                  <a:gd name="T10" fmla="*/ 45 w 78"/>
                  <a:gd name="T11" fmla="*/ 57 h 173"/>
                  <a:gd name="T12" fmla="*/ 7 w 78"/>
                  <a:gd name="T13" fmla="*/ 8 h 173"/>
                  <a:gd name="T14" fmla="*/ 0 w 78"/>
                  <a:gd name="T15" fmla="*/ 0 h 173"/>
                  <a:gd name="T16" fmla="*/ 7 w 78"/>
                  <a:gd name="T17" fmla="*/ 16 h 173"/>
                  <a:gd name="T18" fmla="*/ 32 w 78"/>
                  <a:gd name="T19" fmla="*/ 97 h 173"/>
                  <a:gd name="T20" fmla="*/ 43 w 78"/>
                  <a:gd name="T21" fmla="*/ 153 h 173"/>
                  <a:gd name="T22" fmla="*/ 42 w 7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3">
                    <a:moveTo>
                      <a:pt x="42" y="173"/>
                    </a:moveTo>
                    <a:lnTo>
                      <a:pt x="59" y="163"/>
                    </a:lnTo>
                    <a:lnTo>
                      <a:pt x="76" y="137"/>
                    </a:lnTo>
                    <a:lnTo>
                      <a:pt x="78" y="134"/>
                    </a:lnTo>
                    <a:lnTo>
                      <a:pt x="69" y="105"/>
                    </a:lnTo>
                    <a:lnTo>
                      <a:pt x="45" y="57"/>
                    </a:lnTo>
                    <a:lnTo>
                      <a:pt x="7" y="8"/>
                    </a:lnTo>
                    <a:lnTo>
                      <a:pt x="0" y="0"/>
                    </a:lnTo>
                    <a:lnTo>
                      <a:pt x="7" y="16"/>
                    </a:lnTo>
                    <a:lnTo>
                      <a:pt x="32"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Freeform 12"/>
              <p:cNvSpPr>
                <a:spLocks/>
              </p:cNvSpPr>
              <p:nvPr/>
            </p:nvSpPr>
            <p:spPr bwMode="auto">
              <a:xfrm>
                <a:off x="2185" y="2142"/>
                <a:ext cx="24" cy="58"/>
              </a:xfrm>
              <a:custGeom>
                <a:avLst/>
                <a:gdLst>
                  <a:gd name="T0" fmla="*/ 35 w 72"/>
                  <a:gd name="T1" fmla="*/ 174 h 174"/>
                  <a:gd name="T2" fmla="*/ 19 w 72"/>
                  <a:gd name="T3" fmla="*/ 164 h 174"/>
                  <a:gd name="T4" fmla="*/ 2 w 72"/>
                  <a:gd name="T5" fmla="*/ 141 h 174"/>
                  <a:gd name="T6" fmla="*/ 0 w 72"/>
                  <a:gd name="T7" fmla="*/ 138 h 174"/>
                  <a:gd name="T8" fmla="*/ 7 w 72"/>
                  <a:gd name="T9" fmla="*/ 109 h 174"/>
                  <a:gd name="T10" fmla="*/ 30 w 72"/>
                  <a:gd name="T11" fmla="*/ 59 h 174"/>
                  <a:gd name="T12" fmla="*/ 65 w 72"/>
                  <a:gd name="T13" fmla="*/ 7 h 174"/>
                  <a:gd name="T14" fmla="*/ 72 w 72"/>
                  <a:gd name="T15" fmla="*/ 0 h 174"/>
                  <a:gd name="T16" fmla="*/ 66 w 72"/>
                  <a:gd name="T17" fmla="*/ 15 h 174"/>
                  <a:gd name="T18" fmla="*/ 43 w 72"/>
                  <a:gd name="T19" fmla="*/ 97 h 174"/>
                  <a:gd name="T20" fmla="*/ 35 w 72"/>
                  <a:gd name="T21" fmla="*/ 154 h 174"/>
                  <a:gd name="T22" fmla="*/ 35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5" y="174"/>
                    </a:moveTo>
                    <a:lnTo>
                      <a:pt x="19" y="164"/>
                    </a:lnTo>
                    <a:lnTo>
                      <a:pt x="2" y="141"/>
                    </a:lnTo>
                    <a:lnTo>
                      <a:pt x="0" y="138"/>
                    </a:lnTo>
                    <a:lnTo>
                      <a:pt x="7" y="109"/>
                    </a:lnTo>
                    <a:lnTo>
                      <a:pt x="30" y="59"/>
                    </a:lnTo>
                    <a:lnTo>
                      <a:pt x="65" y="7"/>
                    </a:lnTo>
                    <a:lnTo>
                      <a:pt x="72" y="0"/>
                    </a:lnTo>
                    <a:lnTo>
                      <a:pt x="66" y="15"/>
                    </a:lnTo>
                    <a:lnTo>
                      <a:pt x="43" y="97"/>
                    </a:lnTo>
                    <a:lnTo>
                      <a:pt x="35" y="154"/>
                    </a:lnTo>
                    <a:lnTo>
                      <a:pt x="35"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13"/>
              <p:cNvSpPr>
                <a:spLocks/>
              </p:cNvSpPr>
              <p:nvPr/>
            </p:nvSpPr>
            <p:spPr bwMode="auto">
              <a:xfrm>
                <a:off x="2179" y="2096"/>
                <a:ext cx="159" cy="106"/>
              </a:xfrm>
              <a:custGeom>
                <a:avLst/>
                <a:gdLst>
                  <a:gd name="T0" fmla="*/ 138 w 475"/>
                  <a:gd name="T1" fmla="*/ 318 h 318"/>
                  <a:gd name="T2" fmla="*/ 347 w 475"/>
                  <a:gd name="T3" fmla="*/ 317 h 318"/>
                  <a:gd name="T4" fmla="*/ 366 w 475"/>
                  <a:gd name="T5" fmla="*/ 317 h 318"/>
                  <a:gd name="T6" fmla="*/ 405 w 475"/>
                  <a:gd name="T7" fmla="*/ 308 h 318"/>
                  <a:gd name="T8" fmla="*/ 437 w 475"/>
                  <a:gd name="T9" fmla="*/ 291 h 318"/>
                  <a:gd name="T10" fmla="*/ 462 w 475"/>
                  <a:gd name="T11" fmla="*/ 262 h 318"/>
                  <a:gd name="T12" fmla="*/ 471 w 475"/>
                  <a:gd name="T13" fmla="*/ 242 h 318"/>
                  <a:gd name="T14" fmla="*/ 475 w 475"/>
                  <a:gd name="T15" fmla="*/ 220 h 318"/>
                  <a:gd name="T16" fmla="*/ 473 w 475"/>
                  <a:gd name="T17" fmla="*/ 165 h 318"/>
                  <a:gd name="T18" fmla="*/ 447 w 475"/>
                  <a:gd name="T19" fmla="*/ 102 h 318"/>
                  <a:gd name="T20" fmla="*/ 392 w 475"/>
                  <a:gd name="T21" fmla="*/ 37 h 318"/>
                  <a:gd name="T22" fmla="*/ 352 w 475"/>
                  <a:gd name="T23" fmla="*/ 6 h 318"/>
                  <a:gd name="T24" fmla="*/ 121 w 475"/>
                  <a:gd name="T25" fmla="*/ 0 h 318"/>
                  <a:gd name="T26" fmla="*/ 81 w 475"/>
                  <a:gd name="T27" fmla="*/ 30 h 318"/>
                  <a:gd name="T28" fmla="*/ 26 w 475"/>
                  <a:gd name="T29" fmla="*/ 93 h 318"/>
                  <a:gd name="T30" fmla="*/ 0 w 475"/>
                  <a:gd name="T31" fmla="*/ 158 h 318"/>
                  <a:gd name="T32" fmla="*/ 0 w 475"/>
                  <a:gd name="T33" fmla="*/ 219 h 318"/>
                  <a:gd name="T34" fmla="*/ 8 w 475"/>
                  <a:gd name="T35" fmla="*/ 245 h 318"/>
                  <a:gd name="T36" fmla="*/ 20 w 475"/>
                  <a:gd name="T37" fmla="*/ 268 h 318"/>
                  <a:gd name="T38" fmla="*/ 46 w 475"/>
                  <a:gd name="T39" fmla="*/ 296 h 318"/>
                  <a:gd name="T40" fmla="*/ 78 w 475"/>
                  <a:gd name="T41" fmla="*/ 312 h 318"/>
                  <a:gd name="T42" fmla="*/ 115 w 475"/>
                  <a:gd name="T43" fmla="*/ 317 h 318"/>
                  <a:gd name="T44" fmla="*/ 138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8" y="318"/>
                    </a:moveTo>
                    <a:lnTo>
                      <a:pt x="347" y="317"/>
                    </a:lnTo>
                    <a:lnTo>
                      <a:pt x="366" y="317"/>
                    </a:lnTo>
                    <a:lnTo>
                      <a:pt x="405" y="308"/>
                    </a:lnTo>
                    <a:lnTo>
                      <a:pt x="437" y="291"/>
                    </a:lnTo>
                    <a:lnTo>
                      <a:pt x="462" y="262"/>
                    </a:lnTo>
                    <a:lnTo>
                      <a:pt x="471" y="242"/>
                    </a:lnTo>
                    <a:lnTo>
                      <a:pt x="475" y="220"/>
                    </a:lnTo>
                    <a:lnTo>
                      <a:pt x="473" y="165"/>
                    </a:lnTo>
                    <a:lnTo>
                      <a:pt x="447" y="102"/>
                    </a:lnTo>
                    <a:lnTo>
                      <a:pt x="392" y="37"/>
                    </a:lnTo>
                    <a:lnTo>
                      <a:pt x="352" y="6"/>
                    </a:lnTo>
                    <a:lnTo>
                      <a:pt x="121" y="0"/>
                    </a:lnTo>
                    <a:lnTo>
                      <a:pt x="81" y="30"/>
                    </a:lnTo>
                    <a:lnTo>
                      <a:pt x="26" y="93"/>
                    </a:lnTo>
                    <a:lnTo>
                      <a:pt x="0" y="158"/>
                    </a:lnTo>
                    <a:lnTo>
                      <a:pt x="0" y="219"/>
                    </a:lnTo>
                    <a:lnTo>
                      <a:pt x="8" y="245"/>
                    </a:lnTo>
                    <a:lnTo>
                      <a:pt x="20" y="268"/>
                    </a:lnTo>
                    <a:lnTo>
                      <a:pt x="46" y="296"/>
                    </a:lnTo>
                    <a:lnTo>
                      <a:pt x="78" y="312"/>
                    </a:lnTo>
                    <a:lnTo>
                      <a:pt x="115" y="317"/>
                    </a:lnTo>
                    <a:lnTo>
                      <a:pt x="138"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5" name="Freeform 14"/>
              <p:cNvSpPr>
                <a:spLocks/>
              </p:cNvSpPr>
              <p:nvPr/>
            </p:nvSpPr>
            <p:spPr bwMode="auto">
              <a:xfrm>
                <a:off x="2203" y="2025"/>
                <a:ext cx="111" cy="114"/>
              </a:xfrm>
              <a:custGeom>
                <a:avLst/>
                <a:gdLst>
                  <a:gd name="T0" fmla="*/ 333 w 333"/>
                  <a:gd name="T1" fmla="*/ 170 h 340"/>
                  <a:gd name="T2" fmla="*/ 331 w 333"/>
                  <a:gd name="T3" fmla="*/ 205 h 340"/>
                  <a:gd name="T4" fmla="*/ 305 w 333"/>
                  <a:gd name="T5" fmla="*/ 265 h 340"/>
                  <a:gd name="T6" fmla="*/ 261 w 333"/>
                  <a:gd name="T7" fmla="*/ 311 h 340"/>
                  <a:gd name="T8" fmla="*/ 200 w 333"/>
                  <a:gd name="T9" fmla="*/ 337 h 340"/>
                  <a:gd name="T10" fmla="*/ 167 w 333"/>
                  <a:gd name="T11" fmla="*/ 340 h 340"/>
                  <a:gd name="T12" fmla="*/ 132 w 333"/>
                  <a:gd name="T13" fmla="*/ 337 h 340"/>
                  <a:gd name="T14" fmla="*/ 73 w 333"/>
                  <a:gd name="T15" fmla="*/ 311 h 340"/>
                  <a:gd name="T16" fmla="*/ 27 w 333"/>
                  <a:gd name="T17" fmla="*/ 265 h 340"/>
                  <a:gd name="T18" fmla="*/ 3 w 333"/>
                  <a:gd name="T19" fmla="*/ 205 h 340"/>
                  <a:gd name="T20" fmla="*/ 0 w 333"/>
                  <a:gd name="T21" fmla="*/ 170 h 340"/>
                  <a:gd name="T22" fmla="*/ 3 w 333"/>
                  <a:gd name="T23" fmla="*/ 135 h 340"/>
                  <a:gd name="T24" fmla="*/ 27 w 333"/>
                  <a:gd name="T25" fmla="*/ 73 h 340"/>
                  <a:gd name="T26" fmla="*/ 73 w 333"/>
                  <a:gd name="T27" fmla="*/ 27 h 340"/>
                  <a:gd name="T28" fmla="*/ 132 w 333"/>
                  <a:gd name="T29" fmla="*/ 1 h 340"/>
                  <a:gd name="T30" fmla="*/ 167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5"/>
                    </a:lnTo>
                    <a:lnTo>
                      <a:pt x="305" y="265"/>
                    </a:lnTo>
                    <a:lnTo>
                      <a:pt x="261" y="311"/>
                    </a:lnTo>
                    <a:lnTo>
                      <a:pt x="200" y="337"/>
                    </a:lnTo>
                    <a:lnTo>
                      <a:pt x="167" y="340"/>
                    </a:lnTo>
                    <a:lnTo>
                      <a:pt x="132" y="337"/>
                    </a:lnTo>
                    <a:lnTo>
                      <a:pt x="73" y="311"/>
                    </a:lnTo>
                    <a:lnTo>
                      <a:pt x="27" y="265"/>
                    </a:lnTo>
                    <a:lnTo>
                      <a:pt x="3" y="205"/>
                    </a:lnTo>
                    <a:lnTo>
                      <a:pt x="0" y="170"/>
                    </a:lnTo>
                    <a:lnTo>
                      <a:pt x="3" y="135"/>
                    </a:lnTo>
                    <a:lnTo>
                      <a:pt x="27" y="73"/>
                    </a:lnTo>
                    <a:lnTo>
                      <a:pt x="73" y="27"/>
                    </a:lnTo>
                    <a:lnTo>
                      <a:pt x="132" y="1"/>
                    </a:lnTo>
                    <a:lnTo>
                      <a:pt x="167"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6" name="Freeform 15"/>
              <p:cNvSpPr>
                <a:spLocks/>
              </p:cNvSpPr>
              <p:nvPr/>
            </p:nvSpPr>
            <p:spPr bwMode="auto">
              <a:xfrm>
                <a:off x="2204" y="2002"/>
                <a:ext cx="111" cy="114"/>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6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5 h 340"/>
                  <a:gd name="T26" fmla="*/ 72 w 333"/>
                  <a:gd name="T27" fmla="*/ 29 h 340"/>
                  <a:gd name="T28" fmla="*/ 132 w 333"/>
                  <a:gd name="T29" fmla="*/ 3 h 340"/>
                  <a:gd name="T30" fmla="*/ 166 w 333"/>
                  <a:gd name="T31" fmla="*/ 0 h 340"/>
                  <a:gd name="T32" fmla="*/ 200 w 333"/>
                  <a:gd name="T33" fmla="*/ 3 h 340"/>
                  <a:gd name="T34" fmla="*/ 261 w 333"/>
                  <a:gd name="T35" fmla="*/ 29 h 340"/>
                  <a:gd name="T36" fmla="*/ 305 w 333"/>
                  <a:gd name="T37" fmla="*/ 75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6" y="340"/>
                    </a:lnTo>
                    <a:lnTo>
                      <a:pt x="132" y="337"/>
                    </a:lnTo>
                    <a:lnTo>
                      <a:pt x="72" y="311"/>
                    </a:lnTo>
                    <a:lnTo>
                      <a:pt x="27" y="265"/>
                    </a:lnTo>
                    <a:lnTo>
                      <a:pt x="1" y="204"/>
                    </a:lnTo>
                    <a:lnTo>
                      <a:pt x="0" y="170"/>
                    </a:lnTo>
                    <a:lnTo>
                      <a:pt x="1" y="135"/>
                    </a:lnTo>
                    <a:lnTo>
                      <a:pt x="27" y="75"/>
                    </a:lnTo>
                    <a:lnTo>
                      <a:pt x="72" y="29"/>
                    </a:lnTo>
                    <a:lnTo>
                      <a:pt x="132" y="3"/>
                    </a:lnTo>
                    <a:lnTo>
                      <a:pt x="166" y="0"/>
                    </a:lnTo>
                    <a:lnTo>
                      <a:pt x="200" y="3"/>
                    </a:lnTo>
                    <a:lnTo>
                      <a:pt x="261" y="29"/>
                    </a:lnTo>
                    <a:lnTo>
                      <a:pt x="305" y="75"/>
                    </a:lnTo>
                    <a:lnTo>
                      <a:pt x="331"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
              <p:cNvSpPr>
                <a:spLocks/>
              </p:cNvSpPr>
              <p:nvPr/>
            </p:nvSpPr>
            <p:spPr bwMode="auto">
              <a:xfrm>
                <a:off x="2209" y="2008"/>
                <a:ext cx="101" cy="102"/>
              </a:xfrm>
              <a:custGeom>
                <a:avLst/>
                <a:gdLst>
                  <a:gd name="T0" fmla="*/ 304 w 304"/>
                  <a:gd name="T1" fmla="*/ 154 h 308"/>
                  <a:gd name="T2" fmla="*/ 301 w 304"/>
                  <a:gd name="T3" fmla="*/ 186 h 308"/>
                  <a:gd name="T4" fmla="*/ 278 w 304"/>
                  <a:gd name="T5" fmla="*/ 240 h 308"/>
                  <a:gd name="T6" fmla="*/ 238 w 304"/>
                  <a:gd name="T7" fmla="*/ 282 h 308"/>
                  <a:gd name="T8" fmla="*/ 183 w 304"/>
                  <a:gd name="T9" fmla="*/ 307 h 308"/>
                  <a:gd name="T10" fmla="*/ 152 w 304"/>
                  <a:gd name="T11" fmla="*/ 308 h 308"/>
                  <a:gd name="T12" fmla="*/ 121 w 304"/>
                  <a:gd name="T13" fmla="*/ 307 h 308"/>
                  <a:gd name="T14" fmla="*/ 66 w 304"/>
                  <a:gd name="T15" fmla="*/ 282 h 308"/>
                  <a:gd name="T16" fmla="*/ 26 w 304"/>
                  <a:gd name="T17" fmla="*/ 240 h 308"/>
                  <a:gd name="T18" fmla="*/ 3 w 304"/>
                  <a:gd name="T19" fmla="*/ 186 h 308"/>
                  <a:gd name="T20" fmla="*/ 0 w 304"/>
                  <a:gd name="T21" fmla="*/ 154 h 308"/>
                  <a:gd name="T22" fmla="*/ 3 w 304"/>
                  <a:gd name="T23" fmla="*/ 122 h 308"/>
                  <a:gd name="T24" fmla="*/ 26 w 304"/>
                  <a:gd name="T25" fmla="*/ 67 h 308"/>
                  <a:gd name="T26" fmla="*/ 66 w 304"/>
                  <a:gd name="T27" fmla="*/ 26 h 308"/>
                  <a:gd name="T28" fmla="*/ 121 w 304"/>
                  <a:gd name="T29" fmla="*/ 1 h 308"/>
                  <a:gd name="T30" fmla="*/ 152 w 304"/>
                  <a:gd name="T31" fmla="*/ 0 h 308"/>
                  <a:gd name="T32" fmla="*/ 183 w 304"/>
                  <a:gd name="T33" fmla="*/ 1 h 308"/>
                  <a:gd name="T34" fmla="*/ 238 w 304"/>
                  <a:gd name="T35" fmla="*/ 26 h 308"/>
                  <a:gd name="T36" fmla="*/ 278 w 304"/>
                  <a:gd name="T37" fmla="*/ 67 h 308"/>
                  <a:gd name="T38" fmla="*/ 301 w 304"/>
                  <a:gd name="T39" fmla="*/ 122 h 308"/>
                  <a:gd name="T40" fmla="*/ 304 w 304"/>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 h="308">
                    <a:moveTo>
                      <a:pt x="304" y="154"/>
                    </a:moveTo>
                    <a:lnTo>
                      <a:pt x="301" y="186"/>
                    </a:lnTo>
                    <a:lnTo>
                      <a:pt x="278" y="240"/>
                    </a:lnTo>
                    <a:lnTo>
                      <a:pt x="238" y="282"/>
                    </a:lnTo>
                    <a:lnTo>
                      <a:pt x="183" y="307"/>
                    </a:lnTo>
                    <a:lnTo>
                      <a:pt x="152" y="308"/>
                    </a:lnTo>
                    <a:lnTo>
                      <a:pt x="121" y="307"/>
                    </a:lnTo>
                    <a:lnTo>
                      <a:pt x="66" y="282"/>
                    </a:lnTo>
                    <a:lnTo>
                      <a:pt x="26" y="240"/>
                    </a:lnTo>
                    <a:lnTo>
                      <a:pt x="3" y="186"/>
                    </a:lnTo>
                    <a:lnTo>
                      <a:pt x="0" y="154"/>
                    </a:lnTo>
                    <a:lnTo>
                      <a:pt x="3" y="122"/>
                    </a:lnTo>
                    <a:lnTo>
                      <a:pt x="26" y="67"/>
                    </a:lnTo>
                    <a:lnTo>
                      <a:pt x="66" y="26"/>
                    </a:lnTo>
                    <a:lnTo>
                      <a:pt x="121" y="1"/>
                    </a:lnTo>
                    <a:lnTo>
                      <a:pt x="152" y="0"/>
                    </a:lnTo>
                    <a:lnTo>
                      <a:pt x="183" y="1"/>
                    </a:lnTo>
                    <a:lnTo>
                      <a:pt x="238" y="26"/>
                    </a:lnTo>
                    <a:lnTo>
                      <a:pt x="278" y="67"/>
                    </a:lnTo>
                    <a:lnTo>
                      <a:pt x="301" y="122"/>
                    </a:lnTo>
                    <a:lnTo>
                      <a:pt x="304"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8" name="Freeform 17"/>
              <p:cNvSpPr>
                <a:spLocks/>
              </p:cNvSpPr>
              <p:nvPr/>
            </p:nvSpPr>
            <p:spPr bwMode="auto">
              <a:xfrm>
                <a:off x="1828" y="2107"/>
                <a:ext cx="51" cy="56"/>
              </a:xfrm>
              <a:custGeom>
                <a:avLst/>
                <a:gdLst>
                  <a:gd name="T0" fmla="*/ 0 w 154"/>
                  <a:gd name="T1" fmla="*/ 0 h 168"/>
                  <a:gd name="T2" fmla="*/ 33 w 154"/>
                  <a:gd name="T3" fmla="*/ 0 h 168"/>
                  <a:gd name="T4" fmla="*/ 76 w 154"/>
                  <a:gd name="T5" fmla="*/ 115 h 168"/>
                  <a:gd name="T6" fmla="*/ 119 w 154"/>
                  <a:gd name="T7" fmla="*/ 0 h 168"/>
                  <a:gd name="T8" fmla="*/ 154 w 154"/>
                  <a:gd name="T9" fmla="*/ 0 h 168"/>
                  <a:gd name="T10" fmla="*/ 154 w 154"/>
                  <a:gd name="T11" fmla="*/ 168 h 168"/>
                  <a:gd name="T12" fmla="*/ 131 w 154"/>
                  <a:gd name="T13" fmla="*/ 168 h 168"/>
                  <a:gd name="T14" fmla="*/ 131 w 154"/>
                  <a:gd name="T15" fmla="*/ 20 h 168"/>
                  <a:gd name="T16" fmla="*/ 88 w 154"/>
                  <a:gd name="T17" fmla="*/ 135 h 168"/>
                  <a:gd name="T18" fmla="*/ 65 w 154"/>
                  <a:gd name="T19" fmla="*/ 135 h 168"/>
                  <a:gd name="T20" fmla="*/ 21 w 154"/>
                  <a:gd name="T21" fmla="*/ 20 h 168"/>
                  <a:gd name="T22" fmla="*/ 21 w 154"/>
                  <a:gd name="T23" fmla="*/ 168 h 168"/>
                  <a:gd name="T24" fmla="*/ 0 w 154"/>
                  <a:gd name="T25" fmla="*/ 168 h 168"/>
                  <a:gd name="T26" fmla="*/ 0 w 154"/>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8">
                    <a:moveTo>
                      <a:pt x="0" y="0"/>
                    </a:moveTo>
                    <a:lnTo>
                      <a:pt x="33" y="0"/>
                    </a:lnTo>
                    <a:lnTo>
                      <a:pt x="76" y="115"/>
                    </a:lnTo>
                    <a:lnTo>
                      <a:pt x="119" y="0"/>
                    </a:lnTo>
                    <a:lnTo>
                      <a:pt x="154" y="0"/>
                    </a:lnTo>
                    <a:lnTo>
                      <a:pt x="154" y="168"/>
                    </a:lnTo>
                    <a:lnTo>
                      <a:pt x="131" y="168"/>
                    </a:lnTo>
                    <a:lnTo>
                      <a:pt x="131" y="20"/>
                    </a:lnTo>
                    <a:lnTo>
                      <a:pt x="88" y="135"/>
                    </a:lnTo>
                    <a:lnTo>
                      <a:pt x="65" y="135"/>
                    </a:lnTo>
                    <a:lnTo>
                      <a:pt x="21" y="20"/>
                    </a:lnTo>
                    <a:lnTo>
                      <a:pt x="21"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9" name="Freeform 18"/>
              <p:cNvSpPr>
                <a:spLocks noEditPoints="1"/>
              </p:cNvSpPr>
              <p:nvPr/>
            </p:nvSpPr>
            <p:spPr bwMode="auto">
              <a:xfrm>
                <a:off x="1891" y="2120"/>
                <a:ext cx="38" cy="44"/>
              </a:xfrm>
              <a:custGeom>
                <a:avLst/>
                <a:gdLst>
                  <a:gd name="T0" fmla="*/ 57 w 115"/>
                  <a:gd name="T1" fmla="*/ 17 h 132"/>
                  <a:gd name="T2" fmla="*/ 50 w 115"/>
                  <a:gd name="T3" fmla="*/ 18 h 132"/>
                  <a:gd name="T4" fmla="*/ 37 w 115"/>
                  <a:gd name="T5" fmla="*/ 24 h 132"/>
                  <a:gd name="T6" fmla="*/ 31 w 115"/>
                  <a:gd name="T7" fmla="*/ 30 h 132"/>
                  <a:gd name="T8" fmla="*/ 23 w 115"/>
                  <a:gd name="T9" fmla="*/ 46 h 132"/>
                  <a:gd name="T10" fmla="*/ 21 w 115"/>
                  <a:gd name="T11" fmla="*/ 66 h 132"/>
                  <a:gd name="T12" fmla="*/ 23 w 115"/>
                  <a:gd name="T13" fmla="*/ 88 h 132"/>
                  <a:gd name="T14" fmla="*/ 31 w 115"/>
                  <a:gd name="T15" fmla="*/ 102 h 132"/>
                  <a:gd name="T16" fmla="*/ 37 w 115"/>
                  <a:gd name="T17" fmla="*/ 108 h 132"/>
                  <a:gd name="T18" fmla="*/ 50 w 115"/>
                  <a:gd name="T19" fmla="*/ 114 h 132"/>
                  <a:gd name="T20" fmla="*/ 57 w 115"/>
                  <a:gd name="T21" fmla="*/ 115 h 132"/>
                  <a:gd name="T22" fmla="*/ 66 w 115"/>
                  <a:gd name="T23" fmla="*/ 114 h 132"/>
                  <a:gd name="T24" fmla="*/ 79 w 115"/>
                  <a:gd name="T25" fmla="*/ 108 h 132"/>
                  <a:gd name="T26" fmla="*/ 85 w 115"/>
                  <a:gd name="T27" fmla="*/ 102 h 132"/>
                  <a:gd name="T28" fmla="*/ 92 w 115"/>
                  <a:gd name="T29" fmla="*/ 88 h 132"/>
                  <a:gd name="T30" fmla="*/ 93 w 115"/>
                  <a:gd name="T31" fmla="*/ 66 h 132"/>
                  <a:gd name="T32" fmla="*/ 92 w 115"/>
                  <a:gd name="T33" fmla="*/ 46 h 132"/>
                  <a:gd name="T34" fmla="*/ 85 w 115"/>
                  <a:gd name="T35" fmla="*/ 31 h 132"/>
                  <a:gd name="T36" fmla="*/ 79 w 115"/>
                  <a:gd name="T37" fmla="*/ 24 h 132"/>
                  <a:gd name="T38" fmla="*/ 66 w 115"/>
                  <a:gd name="T39" fmla="*/ 18 h 132"/>
                  <a:gd name="T40" fmla="*/ 57 w 115"/>
                  <a:gd name="T41" fmla="*/ 17 h 132"/>
                  <a:gd name="T42" fmla="*/ 57 w 115"/>
                  <a:gd name="T43" fmla="*/ 0 h 132"/>
                  <a:gd name="T44" fmla="*/ 70 w 115"/>
                  <a:gd name="T45" fmla="*/ 1 h 132"/>
                  <a:gd name="T46" fmla="*/ 92 w 115"/>
                  <a:gd name="T47" fmla="*/ 10 h 132"/>
                  <a:gd name="T48" fmla="*/ 100 w 115"/>
                  <a:gd name="T49" fmla="*/ 17 h 132"/>
                  <a:gd name="T50" fmla="*/ 108 w 115"/>
                  <a:gd name="T51" fmla="*/ 27 h 132"/>
                  <a:gd name="T52" fmla="*/ 115 w 115"/>
                  <a:gd name="T53" fmla="*/ 52 h 132"/>
                  <a:gd name="T54" fmla="*/ 115 w 115"/>
                  <a:gd name="T55" fmla="*/ 66 h 132"/>
                  <a:gd name="T56" fmla="*/ 115 w 115"/>
                  <a:gd name="T57" fmla="*/ 80 h 132"/>
                  <a:gd name="T58" fmla="*/ 108 w 115"/>
                  <a:gd name="T59" fmla="*/ 105 h 132"/>
                  <a:gd name="T60" fmla="*/ 100 w 115"/>
                  <a:gd name="T61" fmla="*/ 115 h 132"/>
                  <a:gd name="T62" fmla="*/ 92 w 115"/>
                  <a:gd name="T63" fmla="*/ 122 h 132"/>
                  <a:gd name="T64" fmla="*/ 70 w 115"/>
                  <a:gd name="T65" fmla="*/ 132 h 132"/>
                  <a:gd name="T66" fmla="*/ 57 w 115"/>
                  <a:gd name="T67" fmla="*/ 132 h 132"/>
                  <a:gd name="T68" fmla="*/ 44 w 115"/>
                  <a:gd name="T69" fmla="*/ 132 h 132"/>
                  <a:gd name="T70" fmla="*/ 23 w 115"/>
                  <a:gd name="T71" fmla="*/ 122 h 132"/>
                  <a:gd name="T72" fmla="*/ 15 w 115"/>
                  <a:gd name="T73" fmla="*/ 115 h 132"/>
                  <a:gd name="T74" fmla="*/ 8 w 115"/>
                  <a:gd name="T75" fmla="*/ 105 h 132"/>
                  <a:gd name="T76" fmla="*/ 1 w 115"/>
                  <a:gd name="T77" fmla="*/ 80 h 132"/>
                  <a:gd name="T78" fmla="*/ 0 w 115"/>
                  <a:gd name="T79" fmla="*/ 66 h 132"/>
                  <a:gd name="T80" fmla="*/ 1 w 115"/>
                  <a:gd name="T81" fmla="*/ 52 h 132"/>
                  <a:gd name="T82" fmla="*/ 8 w 115"/>
                  <a:gd name="T83" fmla="*/ 27 h 132"/>
                  <a:gd name="T84" fmla="*/ 15 w 115"/>
                  <a:gd name="T85" fmla="*/ 17 h 132"/>
                  <a:gd name="T86" fmla="*/ 23 w 115"/>
                  <a:gd name="T87" fmla="*/ 10 h 132"/>
                  <a:gd name="T88" fmla="*/ 44 w 115"/>
                  <a:gd name="T89" fmla="*/ 1 h 132"/>
                  <a:gd name="T90" fmla="*/ 57 w 115"/>
                  <a:gd name="T9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2">
                    <a:moveTo>
                      <a:pt x="57" y="17"/>
                    </a:moveTo>
                    <a:lnTo>
                      <a:pt x="50" y="18"/>
                    </a:lnTo>
                    <a:lnTo>
                      <a:pt x="37" y="24"/>
                    </a:lnTo>
                    <a:lnTo>
                      <a:pt x="31" y="30"/>
                    </a:lnTo>
                    <a:lnTo>
                      <a:pt x="23" y="46"/>
                    </a:lnTo>
                    <a:lnTo>
                      <a:pt x="21" y="66"/>
                    </a:lnTo>
                    <a:lnTo>
                      <a:pt x="23" y="88"/>
                    </a:lnTo>
                    <a:lnTo>
                      <a:pt x="31" y="102"/>
                    </a:lnTo>
                    <a:lnTo>
                      <a:pt x="37" y="108"/>
                    </a:lnTo>
                    <a:lnTo>
                      <a:pt x="50" y="114"/>
                    </a:lnTo>
                    <a:lnTo>
                      <a:pt x="57" y="115"/>
                    </a:lnTo>
                    <a:lnTo>
                      <a:pt x="66" y="114"/>
                    </a:lnTo>
                    <a:lnTo>
                      <a:pt x="79" y="108"/>
                    </a:lnTo>
                    <a:lnTo>
                      <a:pt x="85" y="102"/>
                    </a:lnTo>
                    <a:lnTo>
                      <a:pt x="92" y="88"/>
                    </a:lnTo>
                    <a:lnTo>
                      <a:pt x="93" y="66"/>
                    </a:lnTo>
                    <a:lnTo>
                      <a:pt x="92" y="46"/>
                    </a:lnTo>
                    <a:lnTo>
                      <a:pt x="85" y="31"/>
                    </a:lnTo>
                    <a:lnTo>
                      <a:pt x="79" y="24"/>
                    </a:lnTo>
                    <a:lnTo>
                      <a:pt x="66" y="18"/>
                    </a:lnTo>
                    <a:lnTo>
                      <a:pt x="57" y="17"/>
                    </a:lnTo>
                    <a:close/>
                    <a:moveTo>
                      <a:pt x="57" y="0"/>
                    </a:moveTo>
                    <a:lnTo>
                      <a:pt x="70" y="1"/>
                    </a:lnTo>
                    <a:lnTo>
                      <a:pt x="92" y="10"/>
                    </a:lnTo>
                    <a:lnTo>
                      <a:pt x="100" y="17"/>
                    </a:lnTo>
                    <a:lnTo>
                      <a:pt x="108" y="27"/>
                    </a:lnTo>
                    <a:lnTo>
                      <a:pt x="115" y="52"/>
                    </a:lnTo>
                    <a:lnTo>
                      <a:pt x="115" y="66"/>
                    </a:lnTo>
                    <a:lnTo>
                      <a:pt x="115" y="80"/>
                    </a:lnTo>
                    <a:lnTo>
                      <a:pt x="108" y="105"/>
                    </a:lnTo>
                    <a:lnTo>
                      <a:pt x="100" y="115"/>
                    </a:lnTo>
                    <a:lnTo>
                      <a:pt x="92" y="122"/>
                    </a:lnTo>
                    <a:lnTo>
                      <a:pt x="70" y="132"/>
                    </a:lnTo>
                    <a:lnTo>
                      <a:pt x="57" y="132"/>
                    </a:lnTo>
                    <a:lnTo>
                      <a:pt x="44" y="132"/>
                    </a:lnTo>
                    <a:lnTo>
                      <a:pt x="23" y="122"/>
                    </a:lnTo>
                    <a:lnTo>
                      <a:pt x="15" y="115"/>
                    </a:lnTo>
                    <a:lnTo>
                      <a:pt x="8" y="105"/>
                    </a:lnTo>
                    <a:lnTo>
                      <a:pt x="1" y="80"/>
                    </a:lnTo>
                    <a:lnTo>
                      <a:pt x="0" y="66"/>
                    </a:lnTo>
                    <a:lnTo>
                      <a:pt x="1" y="52"/>
                    </a:lnTo>
                    <a:lnTo>
                      <a:pt x="8" y="27"/>
                    </a:lnTo>
                    <a:lnTo>
                      <a:pt x="15" y="17"/>
                    </a:lnTo>
                    <a:lnTo>
                      <a:pt x="23" y="10"/>
                    </a:lnTo>
                    <a:lnTo>
                      <a:pt x="44" y="1"/>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0" name="Freeform 19"/>
              <p:cNvSpPr>
                <a:spLocks noEditPoints="1"/>
              </p:cNvSpPr>
              <p:nvPr/>
            </p:nvSpPr>
            <p:spPr bwMode="auto">
              <a:xfrm>
                <a:off x="1938" y="2105"/>
                <a:ext cx="37" cy="59"/>
              </a:xfrm>
              <a:custGeom>
                <a:avLst/>
                <a:gdLst>
                  <a:gd name="T0" fmla="*/ 92 w 112"/>
                  <a:gd name="T1" fmla="*/ 69 h 178"/>
                  <a:gd name="T2" fmla="*/ 92 w 112"/>
                  <a:gd name="T3" fmla="*/ 0 h 178"/>
                  <a:gd name="T4" fmla="*/ 112 w 112"/>
                  <a:gd name="T5" fmla="*/ 0 h 178"/>
                  <a:gd name="T6" fmla="*/ 112 w 112"/>
                  <a:gd name="T7" fmla="*/ 175 h 178"/>
                  <a:gd name="T8" fmla="*/ 92 w 112"/>
                  <a:gd name="T9" fmla="*/ 175 h 178"/>
                  <a:gd name="T10" fmla="*/ 92 w 112"/>
                  <a:gd name="T11" fmla="*/ 157 h 178"/>
                  <a:gd name="T12" fmla="*/ 85 w 112"/>
                  <a:gd name="T13" fmla="*/ 167 h 178"/>
                  <a:gd name="T14" fmla="*/ 75 w 112"/>
                  <a:gd name="T15" fmla="*/ 172 h 178"/>
                  <a:gd name="T16" fmla="*/ 65 w 112"/>
                  <a:gd name="T17" fmla="*/ 177 h 178"/>
                  <a:gd name="T18" fmla="*/ 52 w 112"/>
                  <a:gd name="T19" fmla="*/ 178 h 178"/>
                  <a:gd name="T20" fmla="*/ 40 w 112"/>
                  <a:gd name="T21" fmla="*/ 178 h 178"/>
                  <a:gd name="T22" fmla="*/ 21 w 112"/>
                  <a:gd name="T23" fmla="*/ 168 h 178"/>
                  <a:gd name="T24" fmla="*/ 14 w 112"/>
                  <a:gd name="T25" fmla="*/ 160 h 178"/>
                  <a:gd name="T26" fmla="*/ 7 w 112"/>
                  <a:gd name="T27" fmla="*/ 151 h 178"/>
                  <a:gd name="T28" fmla="*/ 0 w 112"/>
                  <a:gd name="T29" fmla="*/ 126 h 178"/>
                  <a:gd name="T30" fmla="*/ 0 w 112"/>
                  <a:gd name="T31" fmla="*/ 112 h 178"/>
                  <a:gd name="T32" fmla="*/ 0 w 112"/>
                  <a:gd name="T33" fmla="*/ 98 h 178"/>
                  <a:gd name="T34" fmla="*/ 7 w 112"/>
                  <a:gd name="T35" fmla="*/ 73 h 178"/>
                  <a:gd name="T36" fmla="*/ 14 w 112"/>
                  <a:gd name="T37" fmla="*/ 64 h 178"/>
                  <a:gd name="T38" fmla="*/ 21 w 112"/>
                  <a:gd name="T39" fmla="*/ 56 h 178"/>
                  <a:gd name="T40" fmla="*/ 40 w 112"/>
                  <a:gd name="T41" fmla="*/ 47 h 178"/>
                  <a:gd name="T42" fmla="*/ 52 w 112"/>
                  <a:gd name="T43" fmla="*/ 46 h 178"/>
                  <a:gd name="T44" fmla="*/ 65 w 112"/>
                  <a:gd name="T45" fmla="*/ 47 h 178"/>
                  <a:gd name="T46" fmla="*/ 75 w 112"/>
                  <a:gd name="T47" fmla="*/ 52 h 178"/>
                  <a:gd name="T48" fmla="*/ 85 w 112"/>
                  <a:gd name="T49" fmla="*/ 57 h 178"/>
                  <a:gd name="T50" fmla="*/ 92 w 112"/>
                  <a:gd name="T51" fmla="*/ 69 h 178"/>
                  <a:gd name="T52" fmla="*/ 21 w 112"/>
                  <a:gd name="T53" fmla="*/ 112 h 178"/>
                  <a:gd name="T54" fmla="*/ 23 w 112"/>
                  <a:gd name="T55" fmla="*/ 134 h 178"/>
                  <a:gd name="T56" fmla="*/ 30 w 112"/>
                  <a:gd name="T57" fmla="*/ 148 h 178"/>
                  <a:gd name="T58" fmla="*/ 36 w 112"/>
                  <a:gd name="T59" fmla="*/ 154 h 178"/>
                  <a:gd name="T60" fmla="*/ 49 w 112"/>
                  <a:gd name="T61" fmla="*/ 161 h 178"/>
                  <a:gd name="T62" fmla="*/ 56 w 112"/>
                  <a:gd name="T63" fmla="*/ 161 h 178"/>
                  <a:gd name="T64" fmla="*/ 65 w 112"/>
                  <a:gd name="T65" fmla="*/ 161 h 178"/>
                  <a:gd name="T66" fmla="*/ 78 w 112"/>
                  <a:gd name="T67" fmla="*/ 154 h 178"/>
                  <a:gd name="T68" fmla="*/ 82 w 112"/>
                  <a:gd name="T69" fmla="*/ 148 h 178"/>
                  <a:gd name="T70" fmla="*/ 91 w 112"/>
                  <a:gd name="T71" fmla="*/ 134 h 178"/>
                  <a:gd name="T72" fmla="*/ 92 w 112"/>
                  <a:gd name="T73" fmla="*/ 112 h 178"/>
                  <a:gd name="T74" fmla="*/ 91 w 112"/>
                  <a:gd name="T75" fmla="*/ 90 h 178"/>
                  <a:gd name="T76" fmla="*/ 82 w 112"/>
                  <a:gd name="T77" fmla="*/ 76 h 178"/>
                  <a:gd name="T78" fmla="*/ 78 w 112"/>
                  <a:gd name="T79" fmla="*/ 70 h 178"/>
                  <a:gd name="T80" fmla="*/ 65 w 112"/>
                  <a:gd name="T81" fmla="*/ 64 h 178"/>
                  <a:gd name="T82" fmla="*/ 56 w 112"/>
                  <a:gd name="T83" fmla="*/ 63 h 178"/>
                  <a:gd name="T84" fmla="*/ 49 w 112"/>
                  <a:gd name="T85" fmla="*/ 64 h 178"/>
                  <a:gd name="T86" fmla="*/ 36 w 112"/>
                  <a:gd name="T87" fmla="*/ 70 h 178"/>
                  <a:gd name="T88" fmla="*/ 30 w 112"/>
                  <a:gd name="T89" fmla="*/ 76 h 178"/>
                  <a:gd name="T90" fmla="*/ 23 w 112"/>
                  <a:gd name="T91" fmla="*/ 90 h 178"/>
                  <a:gd name="T92" fmla="*/ 21 w 112"/>
                  <a:gd name="T93" fmla="*/ 1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8">
                    <a:moveTo>
                      <a:pt x="92" y="69"/>
                    </a:moveTo>
                    <a:lnTo>
                      <a:pt x="92" y="0"/>
                    </a:lnTo>
                    <a:lnTo>
                      <a:pt x="112" y="0"/>
                    </a:lnTo>
                    <a:lnTo>
                      <a:pt x="112" y="175"/>
                    </a:lnTo>
                    <a:lnTo>
                      <a:pt x="92" y="175"/>
                    </a:lnTo>
                    <a:lnTo>
                      <a:pt x="92" y="157"/>
                    </a:lnTo>
                    <a:lnTo>
                      <a:pt x="85" y="167"/>
                    </a:lnTo>
                    <a:lnTo>
                      <a:pt x="75" y="172"/>
                    </a:lnTo>
                    <a:lnTo>
                      <a:pt x="65" y="177"/>
                    </a:lnTo>
                    <a:lnTo>
                      <a:pt x="52" y="178"/>
                    </a:lnTo>
                    <a:lnTo>
                      <a:pt x="40" y="178"/>
                    </a:lnTo>
                    <a:lnTo>
                      <a:pt x="21" y="168"/>
                    </a:lnTo>
                    <a:lnTo>
                      <a:pt x="14" y="160"/>
                    </a:lnTo>
                    <a:lnTo>
                      <a:pt x="7" y="151"/>
                    </a:lnTo>
                    <a:lnTo>
                      <a:pt x="0" y="126"/>
                    </a:lnTo>
                    <a:lnTo>
                      <a:pt x="0" y="112"/>
                    </a:lnTo>
                    <a:lnTo>
                      <a:pt x="0" y="98"/>
                    </a:lnTo>
                    <a:lnTo>
                      <a:pt x="7" y="73"/>
                    </a:lnTo>
                    <a:lnTo>
                      <a:pt x="14" y="64"/>
                    </a:lnTo>
                    <a:lnTo>
                      <a:pt x="21" y="56"/>
                    </a:lnTo>
                    <a:lnTo>
                      <a:pt x="40" y="47"/>
                    </a:lnTo>
                    <a:lnTo>
                      <a:pt x="52" y="46"/>
                    </a:lnTo>
                    <a:lnTo>
                      <a:pt x="65" y="47"/>
                    </a:lnTo>
                    <a:lnTo>
                      <a:pt x="75" y="52"/>
                    </a:lnTo>
                    <a:lnTo>
                      <a:pt x="85" y="57"/>
                    </a:lnTo>
                    <a:lnTo>
                      <a:pt x="92" y="69"/>
                    </a:lnTo>
                    <a:close/>
                    <a:moveTo>
                      <a:pt x="21" y="112"/>
                    </a:moveTo>
                    <a:lnTo>
                      <a:pt x="23" y="134"/>
                    </a:lnTo>
                    <a:lnTo>
                      <a:pt x="30" y="148"/>
                    </a:lnTo>
                    <a:lnTo>
                      <a:pt x="36" y="154"/>
                    </a:lnTo>
                    <a:lnTo>
                      <a:pt x="49" y="161"/>
                    </a:lnTo>
                    <a:lnTo>
                      <a:pt x="56" y="161"/>
                    </a:lnTo>
                    <a:lnTo>
                      <a:pt x="65" y="161"/>
                    </a:lnTo>
                    <a:lnTo>
                      <a:pt x="78" y="154"/>
                    </a:lnTo>
                    <a:lnTo>
                      <a:pt x="82" y="148"/>
                    </a:lnTo>
                    <a:lnTo>
                      <a:pt x="91" y="134"/>
                    </a:lnTo>
                    <a:lnTo>
                      <a:pt x="92" y="112"/>
                    </a:lnTo>
                    <a:lnTo>
                      <a:pt x="91" y="90"/>
                    </a:lnTo>
                    <a:lnTo>
                      <a:pt x="82" y="76"/>
                    </a:lnTo>
                    <a:lnTo>
                      <a:pt x="78" y="70"/>
                    </a:lnTo>
                    <a:lnTo>
                      <a:pt x="65" y="64"/>
                    </a:lnTo>
                    <a:lnTo>
                      <a:pt x="56" y="63"/>
                    </a:lnTo>
                    <a:lnTo>
                      <a:pt x="49" y="64"/>
                    </a:lnTo>
                    <a:lnTo>
                      <a:pt x="36" y="70"/>
                    </a:lnTo>
                    <a:lnTo>
                      <a:pt x="30" y="76"/>
                    </a:lnTo>
                    <a:lnTo>
                      <a:pt x="23" y="90"/>
                    </a:lnTo>
                    <a:lnTo>
                      <a:pt x="2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1" name="Freeform 20"/>
              <p:cNvSpPr>
                <a:spLocks noEditPoints="1"/>
              </p:cNvSpPr>
              <p:nvPr/>
            </p:nvSpPr>
            <p:spPr bwMode="auto">
              <a:xfrm>
                <a:off x="1987" y="2120"/>
                <a:ext cx="39" cy="44"/>
              </a:xfrm>
              <a:custGeom>
                <a:avLst/>
                <a:gdLst>
                  <a:gd name="T0" fmla="*/ 117 w 117"/>
                  <a:gd name="T1" fmla="*/ 60 h 132"/>
                  <a:gd name="T2" fmla="*/ 117 w 117"/>
                  <a:gd name="T3" fmla="*/ 70 h 132"/>
                  <a:gd name="T4" fmla="*/ 21 w 117"/>
                  <a:gd name="T5" fmla="*/ 70 h 132"/>
                  <a:gd name="T6" fmla="*/ 24 w 117"/>
                  <a:gd name="T7" fmla="*/ 90 h 132"/>
                  <a:gd name="T8" fmla="*/ 33 w 117"/>
                  <a:gd name="T9" fmla="*/ 103 h 132"/>
                  <a:gd name="T10" fmla="*/ 47 w 117"/>
                  <a:gd name="T11" fmla="*/ 114 h 132"/>
                  <a:gd name="T12" fmla="*/ 66 w 117"/>
                  <a:gd name="T13" fmla="*/ 115 h 132"/>
                  <a:gd name="T14" fmla="*/ 78 w 117"/>
                  <a:gd name="T15" fmla="*/ 115 h 132"/>
                  <a:gd name="T16" fmla="*/ 89 w 117"/>
                  <a:gd name="T17" fmla="*/ 112 h 132"/>
                  <a:gd name="T18" fmla="*/ 101 w 117"/>
                  <a:gd name="T19" fmla="*/ 108 h 132"/>
                  <a:gd name="T20" fmla="*/ 111 w 117"/>
                  <a:gd name="T21" fmla="*/ 103 h 132"/>
                  <a:gd name="T22" fmla="*/ 111 w 117"/>
                  <a:gd name="T23" fmla="*/ 122 h 132"/>
                  <a:gd name="T24" fmla="*/ 99 w 117"/>
                  <a:gd name="T25" fmla="*/ 126 h 132"/>
                  <a:gd name="T26" fmla="*/ 88 w 117"/>
                  <a:gd name="T27" fmla="*/ 129 h 132"/>
                  <a:gd name="T28" fmla="*/ 76 w 117"/>
                  <a:gd name="T29" fmla="*/ 132 h 132"/>
                  <a:gd name="T30" fmla="*/ 65 w 117"/>
                  <a:gd name="T31" fmla="*/ 132 h 132"/>
                  <a:gd name="T32" fmla="*/ 50 w 117"/>
                  <a:gd name="T33" fmla="*/ 132 h 132"/>
                  <a:gd name="T34" fmla="*/ 26 w 117"/>
                  <a:gd name="T35" fmla="*/ 122 h 132"/>
                  <a:gd name="T36" fmla="*/ 17 w 117"/>
                  <a:gd name="T37" fmla="*/ 115 h 132"/>
                  <a:gd name="T38" fmla="*/ 8 w 117"/>
                  <a:gd name="T39" fmla="*/ 105 h 132"/>
                  <a:gd name="T40" fmla="*/ 0 w 117"/>
                  <a:gd name="T41" fmla="*/ 82 h 132"/>
                  <a:gd name="T42" fmla="*/ 0 w 117"/>
                  <a:gd name="T43" fmla="*/ 67 h 132"/>
                  <a:gd name="T44" fmla="*/ 0 w 117"/>
                  <a:gd name="T45" fmla="*/ 53 h 132"/>
                  <a:gd name="T46" fmla="*/ 8 w 117"/>
                  <a:gd name="T47" fmla="*/ 27 h 132"/>
                  <a:gd name="T48" fmla="*/ 16 w 117"/>
                  <a:gd name="T49" fmla="*/ 18 h 132"/>
                  <a:gd name="T50" fmla="*/ 24 w 117"/>
                  <a:gd name="T51" fmla="*/ 10 h 132"/>
                  <a:gd name="T52" fmla="*/ 47 w 117"/>
                  <a:gd name="T53" fmla="*/ 1 h 132"/>
                  <a:gd name="T54" fmla="*/ 60 w 117"/>
                  <a:gd name="T55" fmla="*/ 0 h 132"/>
                  <a:gd name="T56" fmla="*/ 73 w 117"/>
                  <a:gd name="T57" fmla="*/ 1 h 132"/>
                  <a:gd name="T58" fmla="*/ 94 w 117"/>
                  <a:gd name="T59" fmla="*/ 8 h 132"/>
                  <a:gd name="T60" fmla="*/ 101 w 117"/>
                  <a:gd name="T61" fmla="*/ 17 h 132"/>
                  <a:gd name="T62" fmla="*/ 108 w 117"/>
                  <a:gd name="T63" fmla="*/ 26 h 132"/>
                  <a:gd name="T64" fmla="*/ 115 w 117"/>
                  <a:gd name="T65" fmla="*/ 47 h 132"/>
                  <a:gd name="T66" fmla="*/ 117 w 117"/>
                  <a:gd name="T67" fmla="*/ 60 h 132"/>
                  <a:gd name="T68" fmla="*/ 95 w 117"/>
                  <a:gd name="T69" fmla="*/ 54 h 132"/>
                  <a:gd name="T70" fmla="*/ 94 w 117"/>
                  <a:gd name="T71" fmla="*/ 39 h 132"/>
                  <a:gd name="T72" fmla="*/ 86 w 117"/>
                  <a:gd name="T73" fmla="*/ 27 h 132"/>
                  <a:gd name="T74" fmla="*/ 76 w 117"/>
                  <a:gd name="T75" fmla="*/ 20 h 132"/>
                  <a:gd name="T76" fmla="*/ 62 w 117"/>
                  <a:gd name="T77" fmla="*/ 17 h 132"/>
                  <a:gd name="T78" fmla="*/ 45 w 117"/>
                  <a:gd name="T79" fmla="*/ 18 h 132"/>
                  <a:gd name="T80" fmla="*/ 33 w 117"/>
                  <a:gd name="T81" fmla="*/ 27 h 132"/>
                  <a:gd name="T82" fmla="*/ 24 w 117"/>
                  <a:gd name="T83" fmla="*/ 39 h 132"/>
                  <a:gd name="T84" fmla="*/ 21 w 117"/>
                  <a:gd name="T85" fmla="*/ 54 h 132"/>
                  <a:gd name="T86" fmla="*/ 95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1" y="70"/>
                    </a:lnTo>
                    <a:lnTo>
                      <a:pt x="24" y="90"/>
                    </a:lnTo>
                    <a:lnTo>
                      <a:pt x="33" y="103"/>
                    </a:lnTo>
                    <a:lnTo>
                      <a:pt x="47" y="114"/>
                    </a:lnTo>
                    <a:lnTo>
                      <a:pt x="66" y="115"/>
                    </a:lnTo>
                    <a:lnTo>
                      <a:pt x="78" y="115"/>
                    </a:lnTo>
                    <a:lnTo>
                      <a:pt x="89" y="112"/>
                    </a:lnTo>
                    <a:lnTo>
                      <a:pt x="101" y="108"/>
                    </a:lnTo>
                    <a:lnTo>
                      <a:pt x="111" y="103"/>
                    </a:lnTo>
                    <a:lnTo>
                      <a:pt x="111" y="122"/>
                    </a:lnTo>
                    <a:lnTo>
                      <a:pt x="99" y="126"/>
                    </a:lnTo>
                    <a:lnTo>
                      <a:pt x="88" y="129"/>
                    </a:lnTo>
                    <a:lnTo>
                      <a:pt x="76" y="132"/>
                    </a:lnTo>
                    <a:lnTo>
                      <a:pt x="65" y="132"/>
                    </a:lnTo>
                    <a:lnTo>
                      <a:pt x="50" y="132"/>
                    </a:lnTo>
                    <a:lnTo>
                      <a:pt x="26" y="122"/>
                    </a:lnTo>
                    <a:lnTo>
                      <a:pt x="17" y="115"/>
                    </a:lnTo>
                    <a:lnTo>
                      <a:pt x="8" y="105"/>
                    </a:lnTo>
                    <a:lnTo>
                      <a:pt x="0" y="82"/>
                    </a:lnTo>
                    <a:lnTo>
                      <a:pt x="0" y="67"/>
                    </a:lnTo>
                    <a:lnTo>
                      <a:pt x="0" y="53"/>
                    </a:lnTo>
                    <a:lnTo>
                      <a:pt x="8" y="27"/>
                    </a:lnTo>
                    <a:lnTo>
                      <a:pt x="16" y="18"/>
                    </a:lnTo>
                    <a:lnTo>
                      <a:pt x="24" y="10"/>
                    </a:lnTo>
                    <a:lnTo>
                      <a:pt x="47" y="1"/>
                    </a:lnTo>
                    <a:lnTo>
                      <a:pt x="60" y="0"/>
                    </a:lnTo>
                    <a:lnTo>
                      <a:pt x="73" y="1"/>
                    </a:lnTo>
                    <a:lnTo>
                      <a:pt x="94" y="8"/>
                    </a:lnTo>
                    <a:lnTo>
                      <a:pt x="101" y="17"/>
                    </a:lnTo>
                    <a:lnTo>
                      <a:pt x="108" y="26"/>
                    </a:lnTo>
                    <a:lnTo>
                      <a:pt x="115" y="47"/>
                    </a:lnTo>
                    <a:lnTo>
                      <a:pt x="117" y="60"/>
                    </a:lnTo>
                    <a:close/>
                    <a:moveTo>
                      <a:pt x="95" y="54"/>
                    </a:moveTo>
                    <a:lnTo>
                      <a:pt x="94" y="39"/>
                    </a:lnTo>
                    <a:lnTo>
                      <a:pt x="86" y="27"/>
                    </a:lnTo>
                    <a:lnTo>
                      <a:pt x="76" y="20"/>
                    </a:lnTo>
                    <a:lnTo>
                      <a:pt x="62" y="17"/>
                    </a:lnTo>
                    <a:lnTo>
                      <a:pt x="45" y="18"/>
                    </a:lnTo>
                    <a:lnTo>
                      <a:pt x="33" y="27"/>
                    </a:lnTo>
                    <a:lnTo>
                      <a:pt x="24" y="39"/>
                    </a:lnTo>
                    <a:lnTo>
                      <a:pt x="21" y="54"/>
                    </a:lnTo>
                    <a:lnTo>
                      <a:pt x="95"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Rectangle 21"/>
              <p:cNvSpPr>
                <a:spLocks noChangeArrowheads="1"/>
              </p:cNvSpPr>
              <p:nvPr/>
            </p:nvSpPr>
            <p:spPr bwMode="auto">
              <a:xfrm>
                <a:off x="2037" y="2105"/>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22"/>
              <p:cNvSpPr>
                <a:spLocks noEditPoints="1"/>
              </p:cNvSpPr>
              <p:nvPr/>
            </p:nvSpPr>
            <p:spPr bwMode="auto">
              <a:xfrm>
                <a:off x="2058" y="2105"/>
                <a:ext cx="7" cy="58"/>
              </a:xfrm>
              <a:custGeom>
                <a:avLst/>
                <a:gdLst>
                  <a:gd name="T0" fmla="*/ 0 w 20"/>
                  <a:gd name="T1" fmla="*/ 49 h 175"/>
                  <a:gd name="T2" fmla="*/ 20 w 20"/>
                  <a:gd name="T3" fmla="*/ 49 h 175"/>
                  <a:gd name="T4" fmla="*/ 20 w 20"/>
                  <a:gd name="T5" fmla="*/ 175 h 175"/>
                  <a:gd name="T6" fmla="*/ 0 w 20"/>
                  <a:gd name="T7" fmla="*/ 175 h 175"/>
                  <a:gd name="T8" fmla="*/ 0 w 20"/>
                  <a:gd name="T9" fmla="*/ 49 h 175"/>
                  <a:gd name="T10" fmla="*/ 0 w 20"/>
                  <a:gd name="T11" fmla="*/ 0 h 175"/>
                  <a:gd name="T12" fmla="*/ 20 w 20"/>
                  <a:gd name="T13" fmla="*/ 0 h 175"/>
                  <a:gd name="T14" fmla="*/ 20 w 20"/>
                  <a:gd name="T15" fmla="*/ 26 h 175"/>
                  <a:gd name="T16" fmla="*/ 0 w 20"/>
                  <a:gd name="T17" fmla="*/ 26 h 175"/>
                  <a:gd name="T18" fmla="*/ 0 w 2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5">
                    <a:moveTo>
                      <a:pt x="0" y="49"/>
                    </a:moveTo>
                    <a:lnTo>
                      <a:pt x="20" y="49"/>
                    </a:lnTo>
                    <a:lnTo>
                      <a:pt x="20" y="175"/>
                    </a:lnTo>
                    <a:lnTo>
                      <a:pt x="0" y="175"/>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23"/>
              <p:cNvSpPr>
                <a:spLocks/>
              </p:cNvSpPr>
              <p:nvPr/>
            </p:nvSpPr>
            <p:spPr bwMode="auto">
              <a:xfrm>
                <a:off x="2079" y="2120"/>
                <a:ext cx="35" cy="43"/>
              </a:xfrm>
              <a:custGeom>
                <a:avLst/>
                <a:gdLst>
                  <a:gd name="T0" fmla="*/ 106 w 106"/>
                  <a:gd name="T1" fmla="*/ 53 h 129"/>
                  <a:gd name="T2" fmla="*/ 106 w 106"/>
                  <a:gd name="T3" fmla="*/ 129 h 129"/>
                  <a:gd name="T4" fmla="*/ 85 w 106"/>
                  <a:gd name="T5" fmla="*/ 129 h 129"/>
                  <a:gd name="T6" fmla="*/ 85 w 106"/>
                  <a:gd name="T7" fmla="*/ 53 h 129"/>
                  <a:gd name="T8" fmla="*/ 85 w 106"/>
                  <a:gd name="T9" fmla="*/ 37 h 129"/>
                  <a:gd name="T10" fmla="*/ 77 w 106"/>
                  <a:gd name="T11" fmla="*/ 27 h 129"/>
                  <a:gd name="T12" fmla="*/ 70 w 106"/>
                  <a:gd name="T13" fmla="*/ 20 h 129"/>
                  <a:gd name="T14" fmla="*/ 57 w 106"/>
                  <a:gd name="T15" fmla="*/ 18 h 129"/>
                  <a:gd name="T16" fmla="*/ 41 w 106"/>
                  <a:gd name="T17" fmla="*/ 20 h 129"/>
                  <a:gd name="T18" fmla="*/ 31 w 106"/>
                  <a:gd name="T19" fmla="*/ 29 h 129"/>
                  <a:gd name="T20" fmla="*/ 23 w 106"/>
                  <a:gd name="T21" fmla="*/ 40 h 129"/>
                  <a:gd name="T22" fmla="*/ 21 w 106"/>
                  <a:gd name="T23" fmla="*/ 57 h 129"/>
                  <a:gd name="T24" fmla="*/ 21 w 106"/>
                  <a:gd name="T25" fmla="*/ 129 h 129"/>
                  <a:gd name="T26" fmla="*/ 0 w 106"/>
                  <a:gd name="T27" fmla="*/ 129 h 129"/>
                  <a:gd name="T28" fmla="*/ 0 w 106"/>
                  <a:gd name="T29" fmla="*/ 3 h 129"/>
                  <a:gd name="T30" fmla="*/ 21 w 106"/>
                  <a:gd name="T31" fmla="*/ 3 h 129"/>
                  <a:gd name="T32" fmla="*/ 21 w 106"/>
                  <a:gd name="T33" fmla="*/ 23 h 129"/>
                  <a:gd name="T34" fmla="*/ 28 w 106"/>
                  <a:gd name="T35" fmla="*/ 13 h 129"/>
                  <a:gd name="T36" fmla="*/ 38 w 106"/>
                  <a:gd name="T37" fmla="*/ 6 h 129"/>
                  <a:gd name="T38" fmla="*/ 49 w 106"/>
                  <a:gd name="T39" fmla="*/ 1 h 129"/>
                  <a:gd name="T40" fmla="*/ 62 w 106"/>
                  <a:gd name="T41" fmla="*/ 0 h 129"/>
                  <a:gd name="T42" fmla="*/ 72 w 106"/>
                  <a:gd name="T43" fmla="*/ 1 h 129"/>
                  <a:gd name="T44" fmla="*/ 89 w 106"/>
                  <a:gd name="T45" fmla="*/ 7 h 129"/>
                  <a:gd name="T46" fmla="*/ 95 w 106"/>
                  <a:gd name="T47" fmla="*/ 14 h 129"/>
                  <a:gd name="T48" fmla="*/ 103 w 106"/>
                  <a:gd name="T49" fmla="*/ 29 h 129"/>
                  <a:gd name="T50" fmla="*/ 106 w 106"/>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9">
                    <a:moveTo>
                      <a:pt x="106" y="53"/>
                    </a:moveTo>
                    <a:lnTo>
                      <a:pt x="106" y="129"/>
                    </a:lnTo>
                    <a:lnTo>
                      <a:pt x="85" y="129"/>
                    </a:lnTo>
                    <a:lnTo>
                      <a:pt x="85" y="53"/>
                    </a:lnTo>
                    <a:lnTo>
                      <a:pt x="85" y="37"/>
                    </a:lnTo>
                    <a:lnTo>
                      <a:pt x="77" y="27"/>
                    </a:lnTo>
                    <a:lnTo>
                      <a:pt x="70" y="20"/>
                    </a:lnTo>
                    <a:lnTo>
                      <a:pt x="57" y="18"/>
                    </a:lnTo>
                    <a:lnTo>
                      <a:pt x="41" y="20"/>
                    </a:lnTo>
                    <a:lnTo>
                      <a:pt x="31" y="29"/>
                    </a:lnTo>
                    <a:lnTo>
                      <a:pt x="23" y="40"/>
                    </a:lnTo>
                    <a:lnTo>
                      <a:pt x="21" y="57"/>
                    </a:lnTo>
                    <a:lnTo>
                      <a:pt x="21" y="129"/>
                    </a:lnTo>
                    <a:lnTo>
                      <a:pt x="0" y="129"/>
                    </a:lnTo>
                    <a:lnTo>
                      <a:pt x="0" y="3"/>
                    </a:lnTo>
                    <a:lnTo>
                      <a:pt x="21" y="3"/>
                    </a:lnTo>
                    <a:lnTo>
                      <a:pt x="21" y="23"/>
                    </a:lnTo>
                    <a:lnTo>
                      <a:pt x="28" y="13"/>
                    </a:lnTo>
                    <a:lnTo>
                      <a:pt x="38" y="6"/>
                    </a:lnTo>
                    <a:lnTo>
                      <a:pt x="49" y="1"/>
                    </a:lnTo>
                    <a:lnTo>
                      <a:pt x="62" y="0"/>
                    </a:lnTo>
                    <a:lnTo>
                      <a:pt x="72" y="1"/>
                    </a:lnTo>
                    <a:lnTo>
                      <a:pt x="89" y="7"/>
                    </a:lnTo>
                    <a:lnTo>
                      <a:pt x="95" y="14"/>
                    </a:lnTo>
                    <a:lnTo>
                      <a:pt x="103" y="29"/>
                    </a:lnTo>
                    <a:lnTo>
                      <a:pt x="10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24"/>
              <p:cNvSpPr>
                <a:spLocks noEditPoints="1"/>
              </p:cNvSpPr>
              <p:nvPr/>
            </p:nvSpPr>
            <p:spPr bwMode="auto">
              <a:xfrm>
                <a:off x="2125" y="2120"/>
                <a:ext cx="37" cy="59"/>
              </a:xfrm>
              <a:custGeom>
                <a:avLst/>
                <a:gdLst>
                  <a:gd name="T0" fmla="*/ 92 w 112"/>
                  <a:gd name="T1" fmla="*/ 65 h 177"/>
                  <a:gd name="T2" fmla="*/ 91 w 112"/>
                  <a:gd name="T3" fmla="*/ 44 h 177"/>
                  <a:gd name="T4" fmla="*/ 84 w 112"/>
                  <a:gd name="T5" fmla="*/ 30 h 177"/>
                  <a:gd name="T6" fmla="*/ 78 w 112"/>
                  <a:gd name="T7" fmla="*/ 24 h 177"/>
                  <a:gd name="T8" fmla="*/ 65 w 112"/>
                  <a:gd name="T9" fmla="*/ 18 h 177"/>
                  <a:gd name="T10" fmla="*/ 58 w 112"/>
                  <a:gd name="T11" fmla="*/ 17 h 177"/>
                  <a:gd name="T12" fmla="*/ 42 w 112"/>
                  <a:gd name="T13" fmla="*/ 20 h 177"/>
                  <a:gd name="T14" fmla="*/ 32 w 112"/>
                  <a:gd name="T15" fmla="*/ 30 h 177"/>
                  <a:gd name="T16" fmla="*/ 23 w 112"/>
                  <a:gd name="T17" fmla="*/ 44 h 177"/>
                  <a:gd name="T18" fmla="*/ 22 w 112"/>
                  <a:gd name="T19" fmla="*/ 65 h 177"/>
                  <a:gd name="T20" fmla="*/ 23 w 112"/>
                  <a:gd name="T21" fmla="*/ 85 h 177"/>
                  <a:gd name="T22" fmla="*/ 32 w 112"/>
                  <a:gd name="T23" fmla="*/ 99 h 177"/>
                  <a:gd name="T24" fmla="*/ 42 w 112"/>
                  <a:gd name="T25" fmla="*/ 109 h 177"/>
                  <a:gd name="T26" fmla="*/ 58 w 112"/>
                  <a:gd name="T27" fmla="*/ 112 h 177"/>
                  <a:gd name="T28" fmla="*/ 65 w 112"/>
                  <a:gd name="T29" fmla="*/ 111 h 177"/>
                  <a:gd name="T30" fmla="*/ 78 w 112"/>
                  <a:gd name="T31" fmla="*/ 105 h 177"/>
                  <a:gd name="T32" fmla="*/ 84 w 112"/>
                  <a:gd name="T33" fmla="*/ 99 h 177"/>
                  <a:gd name="T34" fmla="*/ 91 w 112"/>
                  <a:gd name="T35" fmla="*/ 85 h 177"/>
                  <a:gd name="T36" fmla="*/ 92 w 112"/>
                  <a:gd name="T37" fmla="*/ 65 h 177"/>
                  <a:gd name="T38" fmla="*/ 112 w 112"/>
                  <a:gd name="T39" fmla="*/ 114 h 177"/>
                  <a:gd name="T40" fmla="*/ 112 w 112"/>
                  <a:gd name="T41" fmla="*/ 129 h 177"/>
                  <a:gd name="T42" fmla="*/ 105 w 112"/>
                  <a:gd name="T43" fmla="*/ 152 h 177"/>
                  <a:gd name="T44" fmla="*/ 99 w 112"/>
                  <a:gd name="T45" fmla="*/ 161 h 177"/>
                  <a:gd name="T46" fmla="*/ 91 w 112"/>
                  <a:gd name="T47" fmla="*/ 168 h 177"/>
                  <a:gd name="T48" fmla="*/ 69 w 112"/>
                  <a:gd name="T49" fmla="*/ 177 h 177"/>
                  <a:gd name="T50" fmla="*/ 55 w 112"/>
                  <a:gd name="T51" fmla="*/ 177 h 177"/>
                  <a:gd name="T52" fmla="*/ 45 w 112"/>
                  <a:gd name="T53" fmla="*/ 177 h 177"/>
                  <a:gd name="T54" fmla="*/ 35 w 112"/>
                  <a:gd name="T55" fmla="*/ 175 h 177"/>
                  <a:gd name="T56" fmla="*/ 24 w 112"/>
                  <a:gd name="T57" fmla="*/ 174 h 177"/>
                  <a:gd name="T58" fmla="*/ 16 w 112"/>
                  <a:gd name="T59" fmla="*/ 170 h 177"/>
                  <a:gd name="T60" fmla="*/ 16 w 112"/>
                  <a:gd name="T61" fmla="*/ 150 h 177"/>
                  <a:gd name="T62" fmla="*/ 24 w 112"/>
                  <a:gd name="T63" fmla="*/ 155 h 177"/>
                  <a:gd name="T64" fmla="*/ 33 w 112"/>
                  <a:gd name="T65" fmla="*/ 158 h 177"/>
                  <a:gd name="T66" fmla="*/ 43 w 112"/>
                  <a:gd name="T67" fmla="*/ 160 h 177"/>
                  <a:gd name="T68" fmla="*/ 52 w 112"/>
                  <a:gd name="T69" fmla="*/ 160 h 177"/>
                  <a:gd name="T70" fmla="*/ 71 w 112"/>
                  <a:gd name="T71" fmla="*/ 158 h 177"/>
                  <a:gd name="T72" fmla="*/ 82 w 112"/>
                  <a:gd name="T73" fmla="*/ 150 h 177"/>
                  <a:gd name="T74" fmla="*/ 91 w 112"/>
                  <a:gd name="T75" fmla="*/ 137 h 177"/>
                  <a:gd name="T76" fmla="*/ 92 w 112"/>
                  <a:gd name="T77" fmla="*/ 118 h 177"/>
                  <a:gd name="T78" fmla="*/ 92 w 112"/>
                  <a:gd name="T79" fmla="*/ 106 h 177"/>
                  <a:gd name="T80" fmla="*/ 85 w 112"/>
                  <a:gd name="T81" fmla="*/ 116 h 177"/>
                  <a:gd name="T82" fmla="*/ 76 w 112"/>
                  <a:gd name="T83" fmla="*/ 124 h 177"/>
                  <a:gd name="T84" fmla="*/ 65 w 112"/>
                  <a:gd name="T85" fmla="*/ 128 h 177"/>
                  <a:gd name="T86" fmla="*/ 52 w 112"/>
                  <a:gd name="T87" fmla="*/ 129 h 177"/>
                  <a:gd name="T88" fmla="*/ 40 w 112"/>
                  <a:gd name="T89" fmla="*/ 128 h 177"/>
                  <a:gd name="T90" fmla="*/ 22 w 112"/>
                  <a:gd name="T91" fmla="*/ 119 h 177"/>
                  <a:gd name="T92" fmla="*/ 14 w 112"/>
                  <a:gd name="T93" fmla="*/ 112 h 177"/>
                  <a:gd name="T94" fmla="*/ 9 w 112"/>
                  <a:gd name="T95" fmla="*/ 102 h 177"/>
                  <a:gd name="T96" fmla="*/ 1 w 112"/>
                  <a:gd name="T97" fmla="*/ 79 h 177"/>
                  <a:gd name="T98" fmla="*/ 0 w 112"/>
                  <a:gd name="T99" fmla="*/ 65 h 177"/>
                  <a:gd name="T100" fmla="*/ 1 w 112"/>
                  <a:gd name="T101" fmla="*/ 50 h 177"/>
                  <a:gd name="T102" fmla="*/ 9 w 112"/>
                  <a:gd name="T103" fmla="*/ 27 h 177"/>
                  <a:gd name="T104" fmla="*/ 14 w 112"/>
                  <a:gd name="T105" fmla="*/ 17 h 177"/>
                  <a:gd name="T106" fmla="*/ 22 w 112"/>
                  <a:gd name="T107" fmla="*/ 10 h 177"/>
                  <a:gd name="T108" fmla="*/ 40 w 112"/>
                  <a:gd name="T109" fmla="*/ 1 h 177"/>
                  <a:gd name="T110" fmla="*/ 52 w 112"/>
                  <a:gd name="T111" fmla="*/ 0 h 177"/>
                  <a:gd name="T112" fmla="*/ 65 w 112"/>
                  <a:gd name="T113" fmla="*/ 1 h 177"/>
                  <a:gd name="T114" fmla="*/ 76 w 112"/>
                  <a:gd name="T115" fmla="*/ 6 h 177"/>
                  <a:gd name="T116" fmla="*/ 85 w 112"/>
                  <a:gd name="T117" fmla="*/ 11 h 177"/>
                  <a:gd name="T118" fmla="*/ 92 w 112"/>
                  <a:gd name="T119" fmla="*/ 23 h 177"/>
                  <a:gd name="T120" fmla="*/ 92 w 112"/>
                  <a:gd name="T121" fmla="*/ 3 h 177"/>
                  <a:gd name="T122" fmla="*/ 112 w 112"/>
                  <a:gd name="T123" fmla="*/ 3 h 177"/>
                  <a:gd name="T124" fmla="*/ 112 w 112"/>
                  <a:gd name="T125"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2" h="177">
                    <a:moveTo>
                      <a:pt x="92" y="65"/>
                    </a:moveTo>
                    <a:lnTo>
                      <a:pt x="91" y="44"/>
                    </a:lnTo>
                    <a:lnTo>
                      <a:pt x="84" y="30"/>
                    </a:lnTo>
                    <a:lnTo>
                      <a:pt x="78" y="24"/>
                    </a:lnTo>
                    <a:lnTo>
                      <a:pt x="65" y="18"/>
                    </a:lnTo>
                    <a:lnTo>
                      <a:pt x="58" y="17"/>
                    </a:lnTo>
                    <a:lnTo>
                      <a:pt x="42" y="20"/>
                    </a:lnTo>
                    <a:lnTo>
                      <a:pt x="32" y="30"/>
                    </a:lnTo>
                    <a:lnTo>
                      <a:pt x="23" y="44"/>
                    </a:lnTo>
                    <a:lnTo>
                      <a:pt x="22" y="65"/>
                    </a:lnTo>
                    <a:lnTo>
                      <a:pt x="23" y="85"/>
                    </a:lnTo>
                    <a:lnTo>
                      <a:pt x="32" y="99"/>
                    </a:lnTo>
                    <a:lnTo>
                      <a:pt x="42" y="109"/>
                    </a:lnTo>
                    <a:lnTo>
                      <a:pt x="58" y="112"/>
                    </a:lnTo>
                    <a:lnTo>
                      <a:pt x="65" y="111"/>
                    </a:lnTo>
                    <a:lnTo>
                      <a:pt x="78" y="105"/>
                    </a:lnTo>
                    <a:lnTo>
                      <a:pt x="84" y="99"/>
                    </a:lnTo>
                    <a:lnTo>
                      <a:pt x="91" y="85"/>
                    </a:lnTo>
                    <a:lnTo>
                      <a:pt x="92" y="65"/>
                    </a:lnTo>
                    <a:close/>
                    <a:moveTo>
                      <a:pt x="112" y="114"/>
                    </a:moveTo>
                    <a:lnTo>
                      <a:pt x="112" y="129"/>
                    </a:lnTo>
                    <a:lnTo>
                      <a:pt x="105" y="152"/>
                    </a:lnTo>
                    <a:lnTo>
                      <a:pt x="99" y="161"/>
                    </a:lnTo>
                    <a:lnTo>
                      <a:pt x="91" y="168"/>
                    </a:lnTo>
                    <a:lnTo>
                      <a:pt x="69" y="177"/>
                    </a:lnTo>
                    <a:lnTo>
                      <a:pt x="55" y="177"/>
                    </a:lnTo>
                    <a:lnTo>
                      <a:pt x="45" y="177"/>
                    </a:lnTo>
                    <a:lnTo>
                      <a:pt x="35" y="175"/>
                    </a:lnTo>
                    <a:lnTo>
                      <a:pt x="24" y="174"/>
                    </a:lnTo>
                    <a:lnTo>
                      <a:pt x="16" y="170"/>
                    </a:lnTo>
                    <a:lnTo>
                      <a:pt x="16" y="150"/>
                    </a:lnTo>
                    <a:lnTo>
                      <a:pt x="24" y="155"/>
                    </a:lnTo>
                    <a:lnTo>
                      <a:pt x="33" y="158"/>
                    </a:lnTo>
                    <a:lnTo>
                      <a:pt x="43" y="160"/>
                    </a:lnTo>
                    <a:lnTo>
                      <a:pt x="52" y="160"/>
                    </a:lnTo>
                    <a:lnTo>
                      <a:pt x="71" y="158"/>
                    </a:lnTo>
                    <a:lnTo>
                      <a:pt x="82" y="150"/>
                    </a:lnTo>
                    <a:lnTo>
                      <a:pt x="91" y="137"/>
                    </a:lnTo>
                    <a:lnTo>
                      <a:pt x="92" y="118"/>
                    </a:lnTo>
                    <a:lnTo>
                      <a:pt x="92" y="106"/>
                    </a:lnTo>
                    <a:lnTo>
                      <a:pt x="85" y="116"/>
                    </a:lnTo>
                    <a:lnTo>
                      <a:pt x="76" y="124"/>
                    </a:lnTo>
                    <a:lnTo>
                      <a:pt x="65" y="128"/>
                    </a:lnTo>
                    <a:lnTo>
                      <a:pt x="52" y="129"/>
                    </a:lnTo>
                    <a:lnTo>
                      <a:pt x="40" y="128"/>
                    </a:lnTo>
                    <a:lnTo>
                      <a:pt x="22" y="119"/>
                    </a:lnTo>
                    <a:lnTo>
                      <a:pt x="14" y="112"/>
                    </a:lnTo>
                    <a:lnTo>
                      <a:pt x="9" y="102"/>
                    </a:lnTo>
                    <a:lnTo>
                      <a:pt x="1" y="79"/>
                    </a:lnTo>
                    <a:lnTo>
                      <a:pt x="0" y="65"/>
                    </a:lnTo>
                    <a:lnTo>
                      <a:pt x="1" y="50"/>
                    </a:lnTo>
                    <a:lnTo>
                      <a:pt x="9" y="27"/>
                    </a:lnTo>
                    <a:lnTo>
                      <a:pt x="14" y="17"/>
                    </a:lnTo>
                    <a:lnTo>
                      <a:pt x="22" y="10"/>
                    </a:lnTo>
                    <a:lnTo>
                      <a:pt x="40" y="1"/>
                    </a:lnTo>
                    <a:lnTo>
                      <a:pt x="52" y="0"/>
                    </a:lnTo>
                    <a:lnTo>
                      <a:pt x="65" y="1"/>
                    </a:lnTo>
                    <a:lnTo>
                      <a:pt x="76" y="6"/>
                    </a:lnTo>
                    <a:lnTo>
                      <a:pt x="85" y="11"/>
                    </a:lnTo>
                    <a:lnTo>
                      <a:pt x="92" y="23"/>
                    </a:lnTo>
                    <a:lnTo>
                      <a:pt x="92" y="3"/>
                    </a:lnTo>
                    <a:lnTo>
                      <a:pt x="112" y="3"/>
                    </a:lnTo>
                    <a:lnTo>
                      <a:pt x="112"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25"/>
              <p:cNvSpPr>
                <a:spLocks/>
              </p:cNvSpPr>
              <p:nvPr/>
            </p:nvSpPr>
            <p:spPr bwMode="auto">
              <a:xfrm>
                <a:off x="1822" y="2205"/>
                <a:ext cx="26" cy="54"/>
              </a:xfrm>
              <a:custGeom>
                <a:avLst/>
                <a:gdLst>
                  <a:gd name="T0" fmla="*/ 36 w 78"/>
                  <a:gd name="T1" fmla="*/ 0 h 162"/>
                  <a:gd name="T2" fmla="*/ 36 w 78"/>
                  <a:gd name="T3" fmla="*/ 36 h 162"/>
                  <a:gd name="T4" fmla="*/ 78 w 78"/>
                  <a:gd name="T5" fmla="*/ 36 h 162"/>
                  <a:gd name="T6" fmla="*/ 78 w 78"/>
                  <a:gd name="T7" fmla="*/ 51 h 162"/>
                  <a:gd name="T8" fmla="*/ 36 w 78"/>
                  <a:gd name="T9" fmla="*/ 51 h 162"/>
                  <a:gd name="T10" fmla="*/ 36 w 78"/>
                  <a:gd name="T11" fmla="*/ 121 h 162"/>
                  <a:gd name="T12" fmla="*/ 36 w 78"/>
                  <a:gd name="T13" fmla="*/ 134 h 162"/>
                  <a:gd name="T14" fmla="*/ 39 w 78"/>
                  <a:gd name="T15" fmla="*/ 141 h 162"/>
                  <a:gd name="T16" fmla="*/ 45 w 78"/>
                  <a:gd name="T17" fmla="*/ 144 h 162"/>
                  <a:gd name="T18" fmla="*/ 56 w 78"/>
                  <a:gd name="T19" fmla="*/ 145 h 162"/>
                  <a:gd name="T20" fmla="*/ 78 w 78"/>
                  <a:gd name="T21" fmla="*/ 145 h 162"/>
                  <a:gd name="T22" fmla="*/ 78 w 78"/>
                  <a:gd name="T23" fmla="*/ 162 h 162"/>
                  <a:gd name="T24" fmla="*/ 56 w 78"/>
                  <a:gd name="T25" fmla="*/ 162 h 162"/>
                  <a:gd name="T26" fmla="*/ 35 w 78"/>
                  <a:gd name="T27" fmla="*/ 161 h 162"/>
                  <a:gd name="T28" fmla="*/ 23 w 78"/>
                  <a:gd name="T29" fmla="*/ 154 h 162"/>
                  <a:gd name="T30" fmla="*/ 16 w 78"/>
                  <a:gd name="T31" fmla="*/ 142 h 162"/>
                  <a:gd name="T32" fmla="*/ 14 w 78"/>
                  <a:gd name="T33" fmla="*/ 121 h 162"/>
                  <a:gd name="T34" fmla="*/ 14 w 78"/>
                  <a:gd name="T35" fmla="*/ 51 h 162"/>
                  <a:gd name="T36" fmla="*/ 0 w 78"/>
                  <a:gd name="T37" fmla="*/ 51 h 162"/>
                  <a:gd name="T38" fmla="*/ 0 w 78"/>
                  <a:gd name="T39" fmla="*/ 36 h 162"/>
                  <a:gd name="T40" fmla="*/ 14 w 78"/>
                  <a:gd name="T41" fmla="*/ 36 h 162"/>
                  <a:gd name="T42" fmla="*/ 14 w 78"/>
                  <a:gd name="T43" fmla="*/ 0 h 162"/>
                  <a:gd name="T44" fmla="*/ 36 w 78"/>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2">
                    <a:moveTo>
                      <a:pt x="36" y="0"/>
                    </a:moveTo>
                    <a:lnTo>
                      <a:pt x="36" y="36"/>
                    </a:lnTo>
                    <a:lnTo>
                      <a:pt x="78" y="36"/>
                    </a:lnTo>
                    <a:lnTo>
                      <a:pt x="78" y="51"/>
                    </a:lnTo>
                    <a:lnTo>
                      <a:pt x="36" y="51"/>
                    </a:lnTo>
                    <a:lnTo>
                      <a:pt x="36" y="121"/>
                    </a:lnTo>
                    <a:lnTo>
                      <a:pt x="36" y="134"/>
                    </a:lnTo>
                    <a:lnTo>
                      <a:pt x="39" y="141"/>
                    </a:lnTo>
                    <a:lnTo>
                      <a:pt x="45" y="144"/>
                    </a:lnTo>
                    <a:lnTo>
                      <a:pt x="56" y="145"/>
                    </a:lnTo>
                    <a:lnTo>
                      <a:pt x="78" y="145"/>
                    </a:lnTo>
                    <a:lnTo>
                      <a:pt x="78" y="162"/>
                    </a:lnTo>
                    <a:lnTo>
                      <a:pt x="56" y="162"/>
                    </a:lnTo>
                    <a:lnTo>
                      <a:pt x="35" y="161"/>
                    </a:lnTo>
                    <a:lnTo>
                      <a:pt x="23" y="154"/>
                    </a:lnTo>
                    <a:lnTo>
                      <a:pt x="16" y="142"/>
                    </a:lnTo>
                    <a:lnTo>
                      <a:pt x="14" y="121"/>
                    </a:lnTo>
                    <a:lnTo>
                      <a:pt x="14" y="51"/>
                    </a:lnTo>
                    <a:lnTo>
                      <a:pt x="0" y="51"/>
                    </a:lnTo>
                    <a:lnTo>
                      <a:pt x="0" y="36"/>
                    </a:lnTo>
                    <a:lnTo>
                      <a:pt x="14" y="36"/>
                    </a:lnTo>
                    <a:lnTo>
                      <a:pt x="14"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Freeform 26"/>
              <p:cNvSpPr>
                <a:spLocks noEditPoints="1"/>
              </p:cNvSpPr>
              <p:nvPr/>
            </p:nvSpPr>
            <p:spPr bwMode="auto">
              <a:xfrm>
                <a:off x="1854" y="2216"/>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7 w 117"/>
                  <a:gd name="T13" fmla="*/ 115 h 132"/>
                  <a:gd name="T14" fmla="*/ 78 w 117"/>
                  <a:gd name="T15" fmla="*/ 115 h 132"/>
                  <a:gd name="T16" fmla="*/ 90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5 w 117"/>
                  <a:gd name="T31" fmla="*/ 132 h 132"/>
                  <a:gd name="T32" fmla="*/ 51 w 117"/>
                  <a:gd name="T33" fmla="*/ 132 h 132"/>
                  <a:gd name="T34" fmla="*/ 28 w 117"/>
                  <a:gd name="T35" fmla="*/ 122 h 132"/>
                  <a:gd name="T36" fmla="*/ 18 w 117"/>
                  <a:gd name="T37" fmla="*/ 115 h 132"/>
                  <a:gd name="T38" fmla="*/ 9 w 117"/>
                  <a:gd name="T39" fmla="*/ 105 h 132"/>
                  <a:gd name="T40" fmla="*/ 0 w 117"/>
                  <a:gd name="T41" fmla="*/ 82 h 132"/>
                  <a:gd name="T42" fmla="*/ 0 w 117"/>
                  <a:gd name="T43" fmla="*/ 67 h 132"/>
                  <a:gd name="T44" fmla="*/ 0 w 117"/>
                  <a:gd name="T45" fmla="*/ 53 h 132"/>
                  <a:gd name="T46" fmla="*/ 9 w 117"/>
                  <a:gd name="T47" fmla="*/ 27 h 132"/>
                  <a:gd name="T48" fmla="*/ 16 w 117"/>
                  <a:gd name="T49" fmla="*/ 18 h 132"/>
                  <a:gd name="T50" fmla="*/ 26 w 117"/>
                  <a:gd name="T51" fmla="*/ 10 h 132"/>
                  <a:gd name="T52" fmla="*/ 48 w 117"/>
                  <a:gd name="T53" fmla="*/ 1 h 132"/>
                  <a:gd name="T54" fmla="*/ 62 w 117"/>
                  <a:gd name="T55" fmla="*/ 0 h 132"/>
                  <a:gd name="T56" fmla="*/ 74 w 117"/>
                  <a:gd name="T57" fmla="*/ 1 h 132"/>
                  <a:gd name="T58" fmla="*/ 94 w 117"/>
                  <a:gd name="T59" fmla="*/ 8 h 132"/>
                  <a:gd name="T60" fmla="*/ 103 w 117"/>
                  <a:gd name="T61" fmla="*/ 17 h 132"/>
                  <a:gd name="T62" fmla="*/ 109 w 117"/>
                  <a:gd name="T63" fmla="*/ 26 h 132"/>
                  <a:gd name="T64" fmla="*/ 117 w 117"/>
                  <a:gd name="T65" fmla="*/ 47 h 132"/>
                  <a:gd name="T66" fmla="*/ 117 w 117"/>
                  <a:gd name="T67" fmla="*/ 60 h 132"/>
                  <a:gd name="T68" fmla="*/ 97 w 117"/>
                  <a:gd name="T69" fmla="*/ 55 h 132"/>
                  <a:gd name="T70" fmla="*/ 94 w 117"/>
                  <a:gd name="T71" fmla="*/ 39 h 132"/>
                  <a:gd name="T72" fmla="*/ 87 w 117"/>
                  <a:gd name="T73" fmla="*/ 27 h 132"/>
                  <a:gd name="T74" fmla="*/ 77 w 117"/>
                  <a:gd name="T75" fmla="*/ 20 h 132"/>
                  <a:gd name="T76" fmla="*/ 62 w 117"/>
                  <a:gd name="T77" fmla="*/ 17 h 132"/>
                  <a:gd name="T78" fmla="*/ 47 w 117"/>
                  <a:gd name="T79" fmla="*/ 18 h 132"/>
                  <a:gd name="T80" fmla="*/ 35 w 117"/>
                  <a:gd name="T81" fmla="*/ 27 h 132"/>
                  <a:gd name="T82" fmla="*/ 25 w 117"/>
                  <a:gd name="T83" fmla="*/ 39 h 132"/>
                  <a:gd name="T84" fmla="*/ 22 w 117"/>
                  <a:gd name="T85" fmla="*/ 55 h 132"/>
                  <a:gd name="T86" fmla="*/ 97 w 117"/>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7" y="115"/>
                    </a:lnTo>
                    <a:lnTo>
                      <a:pt x="78" y="115"/>
                    </a:lnTo>
                    <a:lnTo>
                      <a:pt x="90" y="112"/>
                    </a:lnTo>
                    <a:lnTo>
                      <a:pt x="101" y="108"/>
                    </a:lnTo>
                    <a:lnTo>
                      <a:pt x="113" y="103"/>
                    </a:lnTo>
                    <a:lnTo>
                      <a:pt x="113" y="122"/>
                    </a:lnTo>
                    <a:lnTo>
                      <a:pt x="101" y="127"/>
                    </a:lnTo>
                    <a:lnTo>
                      <a:pt x="90" y="129"/>
                    </a:lnTo>
                    <a:lnTo>
                      <a:pt x="78" y="132"/>
                    </a:lnTo>
                    <a:lnTo>
                      <a:pt x="65" y="132"/>
                    </a:lnTo>
                    <a:lnTo>
                      <a:pt x="51" y="132"/>
                    </a:lnTo>
                    <a:lnTo>
                      <a:pt x="28" y="122"/>
                    </a:lnTo>
                    <a:lnTo>
                      <a:pt x="18" y="115"/>
                    </a:lnTo>
                    <a:lnTo>
                      <a:pt x="9" y="105"/>
                    </a:lnTo>
                    <a:lnTo>
                      <a:pt x="0" y="82"/>
                    </a:lnTo>
                    <a:lnTo>
                      <a:pt x="0" y="67"/>
                    </a:lnTo>
                    <a:lnTo>
                      <a:pt x="0" y="53"/>
                    </a:lnTo>
                    <a:lnTo>
                      <a:pt x="9" y="27"/>
                    </a:lnTo>
                    <a:lnTo>
                      <a:pt x="16" y="18"/>
                    </a:lnTo>
                    <a:lnTo>
                      <a:pt x="26" y="10"/>
                    </a:lnTo>
                    <a:lnTo>
                      <a:pt x="48" y="1"/>
                    </a:lnTo>
                    <a:lnTo>
                      <a:pt x="62" y="0"/>
                    </a:lnTo>
                    <a:lnTo>
                      <a:pt x="74" y="1"/>
                    </a:lnTo>
                    <a:lnTo>
                      <a:pt x="94" y="8"/>
                    </a:lnTo>
                    <a:lnTo>
                      <a:pt x="103" y="17"/>
                    </a:lnTo>
                    <a:lnTo>
                      <a:pt x="109" y="26"/>
                    </a:lnTo>
                    <a:lnTo>
                      <a:pt x="117" y="47"/>
                    </a:lnTo>
                    <a:lnTo>
                      <a:pt x="117" y="60"/>
                    </a:lnTo>
                    <a:close/>
                    <a:moveTo>
                      <a:pt x="97" y="55"/>
                    </a:moveTo>
                    <a:lnTo>
                      <a:pt x="94" y="39"/>
                    </a:lnTo>
                    <a:lnTo>
                      <a:pt x="87" y="27"/>
                    </a:lnTo>
                    <a:lnTo>
                      <a:pt x="77" y="20"/>
                    </a:lnTo>
                    <a:lnTo>
                      <a:pt x="62" y="17"/>
                    </a:lnTo>
                    <a:lnTo>
                      <a:pt x="47" y="18"/>
                    </a:lnTo>
                    <a:lnTo>
                      <a:pt x="35" y="27"/>
                    </a:lnTo>
                    <a:lnTo>
                      <a:pt x="25" y="39"/>
                    </a:lnTo>
                    <a:lnTo>
                      <a:pt x="22" y="55"/>
                    </a:lnTo>
                    <a:lnTo>
                      <a:pt x="9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Freeform 27"/>
              <p:cNvSpPr>
                <a:spLocks noEditPoints="1"/>
              </p:cNvSpPr>
              <p:nvPr/>
            </p:nvSpPr>
            <p:spPr bwMode="auto">
              <a:xfrm>
                <a:off x="1902" y="2216"/>
                <a:ext cx="36" cy="44"/>
              </a:xfrm>
              <a:custGeom>
                <a:avLst/>
                <a:gdLst>
                  <a:gd name="T0" fmla="*/ 65 w 107"/>
                  <a:gd name="T1" fmla="*/ 66 h 132"/>
                  <a:gd name="T2" fmla="*/ 43 w 107"/>
                  <a:gd name="T3" fmla="*/ 66 h 132"/>
                  <a:gd name="T4" fmla="*/ 30 w 107"/>
                  <a:gd name="T5" fmla="*/ 72 h 132"/>
                  <a:gd name="T6" fmla="*/ 23 w 107"/>
                  <a:gd name="T7" fmla="*/ 79 h 132"/>
                  <a:gd name="T8" fmla="*/ 20 w 107"/>
                  <a:gd name="T9" fmla="*/ 91 h 132"/>
                  <a:gd name="T10" fmla="*/ 22 w 107"/>
                  <a:gd name="T11" fmla="*/ 102 h 132"/>
                  <a:gd name="T12" fmla="*/ 28 w 107"/>
                  <a:gd name="T13" fmla="*/ 109 h 132"/>
                  <a:gd name="T14" fmla="*/ 36 w 107"/>
                  <a:gd name="T15" fmla="*/ 114 h 132"/>
                  <a:gd name="T16" fmla="*/ 48 w 107"/>
                  <a:gd name="T17" fmla="*/ 115 h 132"/>
                  <a:gd name="T18" fmla="*/ 64 w 107"/>
                  <a:gd name="T19" fmla="*/ 114 h 132"/>
                  <a:gd name="T20" fmla="*/ 75 w 107"/>
                  <a:gd name="T21" fmla="*/ 103 h 132"/>
                  <a:gd name="T22" fmla="*/ 84 w 107"/>
                  <a:gd name="T23" fmla="*/ 89 h 132"/>
                  <a:gd name="T24" fmla="*/ 87 w 107"/>
                  <a:gd name="T25" fmla="*/ 70 h 132"/>
                  <a:gd name="T26" fmla="*/ 87 w 107"/>
                  <a:gd name="T27" fmla="*/ 66 h 132"/>
                  <a:gd name="T28" fmla="*/ 65 w 107"/>
                  <a:gd name="T29" fmla="*/ 66 h 132"/>
                  <a:gd name="T30" fmla="*/ 107 w 107"/>
                  <a:gd name="T31" fmla="*/ 57 h 132"/>
                  <a:gd name="T32" fmla="*/ 107 w 107"/>
                  <a:gd name="T33" fmla="*/ 129 h 132"/>
                  <a:gd name="T34" fmla="*/ 87 w 107"/>
                  <a:gd name="T35" fmla="*/ 129 h 132"/>
                  <a:gd name="T36" fmla="*/ 87 w 107"/>
                  <a:gd name="T37" fmla="*/ 111 h 132"/>
                  <a:gd name="T38" fmla="*/ 78 w 107"/>
                  <a:gd name="T39" fmla="*/ 121 h 132"/>
                  <a:gd name="T40" fmla="*/ 68 w 107"/>
                  <a:gd name="T41" fmla="*/ 127 h 132"/>
                  <a:gd name="T42" fmla="*/ 56 w 107"/>
                  <a:gd name="T43" fmla="*/ 131 h 132"/>
                  <a:gd name="T44" fmla="*/ 42 w 107"/>
                  <a:gd name="T45" fmla="*/ 132 h 132"/>
                  <a:gd name="T46" fmla="*/ 25 w 107"/>
                  <a:gd name="T47" fmla="*/ 131 h 132"/>
                  <a:gd name="T48" fmla="*/ 12 w 107"/>
                  <a:gd name="T49" fmla="*/ 122 h 132"/>
                  <a:gd name="T50" fmla="*/ 2 w 107"/>
                  <a:gd name="T51" fmla="*/ 109 h 132"/>
                  <a:gd name="T52" fmla="*/ 0 w 107"/>
                  <a:gd name="T53" fmla="*/ 92 h 132"/>
                  <a:gd name="T54" fmla="*/ 0 w 107"/>
                  <a:gd name="T55" fmla="*/ 82 h 132"/>
                  <a:gd name="T56" fmla="*/ 7 w 107"/>
                  <a:gd name="T57" fmla="*/ 66 h 132"/>
                  <a:gd name="T58" fmla="*/ 15 w 107"/>
                  <a:gd name="T59" fmla="*/ 60 h 132"/>
                  <a:gd name="T60" fmla="*/ 30 w 107"/>
                  <a:gd name="T61" fmla="*/ 52 h 132"/>
                  <a:gd name="T62" fmla="*/ 56 w 107"/>
                  <a:gd name="T63" fmla="*/ 50 h 132"/>
                  <a:gd name="T64" fmla="*/ 87 w 107"/>
                  <a:gd name="T65" fmla="*/ 50 h 132"/>
                  <a:gd name="T66" fmla="*/ 87 w 107"/>
                  <a:gd name="T67" fmla="*/ 47 h 132"/>
                  <a:gd name="T68" fmla="*/ 85 w 107"/>
                  <a:gd name="T69" fmla="*/ 34 h 132"/>
                  <a:gd name="T70" fmla="*/ 77 w 107"/>
                  <a:gd name="T71" fmla="*/ 26 h 132"/>
                  <a:gd name="T72" fmla="*/ 66 w 107"/>
                  <a:gd name="T73" fmla="*/ 18 h 132"/>
                  <a:gd name="T74" fmla="*/ 51 w 107"/>
                  <a:gd name="T75" fmla="*/ 17 h 132"/>
                  <a:gd name="T76" fmla="*/ 39 w 107"/>
                  <a:gd name="T77" fmla="*/ 18 h 132"/>
                  <a:gd name="T78" fmla="*/ 29 w 107"/>
                  <a:gd name="T79" fmla="*/ 20 h 132"/>
                  <a:gd name="T80" fmla="*/ 19 w 107"/>
                  <a:gd name="T81" fmla="*/ 23 h 132"/>
                  <a:gd name="T82" fmla="*/ 9 w 107"/>
                  <a:gd name="T83" fmla="*/ 29 h 132"/>
                  <a:gd name="T84" fmla="*/ 9 w 107"/>
                  <a:gd name="T85" fmla="*/ 8 h 132"/>
                  <a:gd name="T86" fmla="*/ 20 w 107"/>
                  <a:gd name="T87" fmla="*/ 4 h 132"/>
                  <a:gd name="T88" fmla="*/ 32 w 107"/>
                  <a:gd name="T89" fmla="*/ 3 h 132"/>
                  <a:gd name="T90" fmla="*/ 42 w 107"/>
                  <a:gd name="T91" fmla="*/ 0 h 132"/>
                  <a:gd name="T92" fmla="*/ 52 w 107"/>
                  <a:gd name="T93" fmla="*/ 0 h 132"/>
                  <a:gd name="T94" fmla="*/ 65 w 107"/>
                  <a:gd name="T95" fmla="*/ 1 h 132"/>
                  <a:gd name="T96" fmla="*/ 87 w 107"/>
                  <a:gd name="T97" fmla="*/ 8 h 132"/>
                  <a:gd name="T98" fmla="*/ 94 w 107"/>
                  <a:gd name="T99" fmla="*/ 14 h 132"/>
                  <a:gd name="T100" fmla="*/ 100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3" y="66"/>
                    </a:lnTo>
                    <a:lnTo>
                      <a:pt x="30" y="72"/>
                    </a:lnTo>
                    <a:lnTo>
                      <a:pt x="23" y="79"/>
                    </a:lnTo>
                    <a:lnTo>
                      <a:pt x="20" y="91"/>
                    </a:lnTo>
                    <a:lnTo>
                      <a:pt x="22" y="102"/>
                    </a:lnTo>
                    <a:lnTo>
                      <a:pt x="28" y="109"/>
                    </a:lnTo>
                    <a:lnTo>
                      <a:pt x="36" y="114"/>
                    </a:lnTo>
                    <a:lnTo>
                      <a:pt x="48" y="115"/>
                    </a:lnTo>
                    <a:lnTo>
                      <a:pt x="64" y="114"/>
                    </a:lnTo>
                    <a:lnTo>
                      <a:pt x="75" y="103"/>
                    </a:lnTo>
                    <a:lnTo>
                      <a:pt x="84" y="89"/>
                    </a:lnTo>
                    <a:lnTo>
                      <a:pt x="87" y="70"/>
                    </a:lnTo>
                    <a:lnTo>
                      <a:pt x="87" y="66"/>
                    </a:lnTo>
                    <a:lnTo>
                      <a:pt x="65" y="66"/>
                    </a:lnTo>
                    <a:close/>
                    <a:moveTo>
                      <a:pt x="107" y="57"/>
                    </a:moveTo>
                    <a:lnTo>
                      <a:pt x="107" y="129"/>
                    </a:lnTo>
                    <a:lnTo>
                      <a:pt x="87" y="129"/>
                    </a:lnTo>
                    <a:lnTo>
                      <a:pt x="87" y="111"/>
                    </a:lnTo>
                    <a:lnTo>
                      <a:pt x="78" y="121"/>
                    </a:lnTo>
                    <a:lnTo>
                      <a:pt x="68" y="127"/>
                    </a:lnTo>
                    <a:lnTo>
                      <a:pt x="56" y="131"/>
                    </a:lnTo>
                    <a:lnTo>
                      <a:pt x="42" y="132"/>
                    </a:lnTo>
                    <a:lnTo>
                      <a:pt x="25" y="131"/>
                    </a:lnTo>
                    <a:lnTo>
                      <a:pt x="12" y="122"/>
                    </a:lnTo>
                    <a:lnTo>
                      <a:pt x="2" y="109"/>
                    </a:lnTo>
                    <a:lnTo>
                      <a:pt x="0" y="92"/>
                    </a:lnTo>
                    <a:lnTo>
                      <a:pt x="0" y="82"/>
                    </a:lnTo>
                    <a:lnTo>
                      <a:pt x="7" y="66"/>
                    </a:lnTo>
                    <a:lnTo>
                      <a:pt x="15" y="60"/>
                    </a:lnTo>
                    <a:lnTo>
                      <a:pt x="30" y="52"/>
                    </a:lnTo>
                    <a:lnTo>
                      <a:pt x="56" y="50"/>
                    </a:lnTo>
                    <a:lnTo>
                      <a:pt x="87" y="50"/>
                    </a:lnTo>
                    <a:lnTo>
                      <a:pt x="87" y="47"/>
                    </a:lnTo>
                    <a:lnTo>
                      <a:pt x="85" y="34"/>
                    </a:lnTo>
                    <a:lnTo>
                      <a:pt x="77" y="26"/>
                    </a:lnTo>
                    <a:lnTo>
                      <a:pt x="66" y="18"/>
                    </a:lnTo>
                    <a:lnTo>
                      <a:pt x="51" y="17"/>
                    </a:lnTo>
                    <a:lnTo>
                      <a:pt x="39" y="18"/>
                    </a:lnTo>
                    <a:lnTo>
                      <a:pt x="29" y="20"/>
                    </a:lnTo>
                    <a:lnTo>
                      <a:pt x="19" y="23"/>
                    </a:lnTo>
                    <a:lnTo>
                      <a:pt x="9" y="29"/>
                    </a:lnTo>
                    <a:lnTo>
                      <a:pt x="9" y="8"/>
                    </a:lnTo>
                    <a:lnTo>
                      <a:pt x="20" y="4"/>
                    </a:lnTo>
                    <a:lnTo>
                      <a:pt x="32" y="3"/>
                    </a:lnTo>
                    <a:lnTo>
                      <a:pt x="42" y="0"/>
                    </a:lnTo>
                    <a:lnTo>
                      <a:pt x="52" y="0"/>
                    </a:lnTo>
                    <a:lnTo>
                      <a:pt x="65" y="1"/>
                    </a:lnTo>
                    <a:lnTo>
                      <a:pt x="87" y="8"/>
                    </a:lnTo>
                    <a:lnTo>
                      <a:pt x="94" y="14"/>
                    </a:lnTo>
                    <a:lnTo>
                      <a:pt x="100"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9" name="Freeform 28"/>
              <p:cNvSpPr>
                <a:spLocks/>
              </p:cNvSpPr>
              <p:nvPr/>
            </p:nvSpPr>
            <p:spPr bwMode="auto">
              <a:xfrm>
                <a:off x="1952" y="2216"/>
                <a:ext cx="61" cy="43"/>
              </a:xfrm>
              <a:custGeom>
                <a:avLst/>
                <a:gdLst>
                  <a:gd name="T0" fmla="*/ 99 w 184"/>
                  <a:gd name="T1" fmla="*/ 27 h 129"/>
                  <a:gd name="T2" fmla="*/ 108 w 184"/>
                  <a:gd name="T3" fmla="*/ 14 h 129"/>
                  <a:gd name="T4" fmla="*/ 118 w 184"/>
                  <a:gd name="T5" fmla="*/ 7 h 129"/>
                  <a:gd name="T6" fmla="*/ 129 w 184"/>
                  <a:gd name="T7" fmla="*/ 1 h 129"/>
                  <a:gd name="T8" fmla="*/ 142 w 184"/>
                  <a:gd name="T9" fmla="*/ 0 h 129"/>
                  <a:gd name="T10" fmla="*/ 152 w 184"/>
                  <a:gd name="T11" fmla="*/ 1 h 129"/>
                  <a:gd name="T12" fmla="*/ 167 w 184"/>
                  <a:gd name="T13" fmla="*/ 7 h 129"/>
                  <a:gd name="T14" fmla="*/ 173 w 184"/>
                  <a:gd name="T15" fmla="*/ 14 h 129"/>
                  <a:gd name="T16" fmla="*/ 183 w 184"/>
                  <a:gd name="T17" fmla="*/ 30 h 129"/>
                  <a:gd name="T18" fmla="*/ 184 w 184"/>
                  <a:gd name="T19" fmla="*/ 53 h 129"/>
                  <a:gd name="T20" fmla="*/ 184 w 184"/>
                  <a:gd name="T21" fmla="*/ 129 h 129"/>
                  <a:gd name="T22" fmla="*/ 162 w 184"/>
                  <a:gd name="T23" fmla="*/ 129 h 129"/>
                  <a:gd name="T24" fmla="*/ 162 w 184"/>
                  <a:gd name="T25" fmla="*/ 53 h 129"/>
                  <a:gd name="T26" fmla="*/ 162 w 184"/>
                  <a:gd name="T27" fmla="*/ 37 h 129"/>
                  <a:gd name="T28" fmla="*/ 157 w 184"/>
                  <a:gd name="T29" fmla="*/ 27 h 129"/>
                  <a:gd name="T30" fmla="*/ 150 w 184"/>
                  <a:gd name="T31" fmla="*/ 20 h 129"/>
                  <a:gd name="T32" fmla="*/ 137 w 184"/>
                  <a:gd name="T33" fmla="*/ 18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3 h 129"/>
                  <a:gd name="T48" fmla="*/ 80 w 184"/>
                  <a:gd name="T49" fmla="*/ 37 h 129"/>
                  <a:gd name="T50" fmla="*/ 75 w 184"/>
                  <a:gd name="T51" fmla="*/ 27 h 129"/>
                  <a:gd name="T52" fmla="*/ 67 w 184"/>
                  <a:gd name="T53" fmla="*/ 20 h 129"/>
                  <a:gd name="T54" fmla="*/ 56 w 184"/>
                  <a:gd name="T55" fmla="*/ 18 h 129"/>
                  <a:gd name="T56" fmla="*/ 40 w 184"/>
                  <a:gd name="T57" fmla="*/ 20 h 129"/>
                  <a:gd name="T58" fmla="*/ 30 w 184"/>
                  <a:gd name="T59" fmla="*/ 29 h 129"/>
                  <a:gd name="T60" fmla="*/ 23 w 184"/>
                  <a:gd name="T61" fmla="*/ 40 h 129"/>
                  <a:gd name="T62" fmla="*/ 21 w 184"/>
                  <a:gd name="T63" fmla="*/ 57 h 129"/>
                  <a:gd name="T64" fmla="*/ 21 w 184"/>
                  <a:gd name="T65" fmla="*/ 129 h 129"/>
                  <a:gd name="T66" fmla="*/ 0 w 184"/>
                  <a:gd name="T67" fmla="*/ 129 h 129"/>
                  <a:gd name="T68" fmla="*/ 0 w 184"/>
                  <a:gd name="T69" fmla="*/ 3 h 129"/>
                  <a:gd name="T70" fmla="*/ 21 w 184"/>
                  <a:gd name="T71" fmla="*/ 3 h 129"/>
                  <a:gd name="T72" fmla="*/ 21 w 184"/>
                  <a:gd name="T73" fmla="*/ 23 h 129"/>
                  <a:gd name="T74" fmla="*/ 28 w 184"/>
                  <a:gd name="T75" fmla="*/ 13 h 129"/>
                  <a:gd name="T76" fmla="*/ 37 w 184"/>
                  <a:gd name="T77" fmla="*/ 6 h 129"/>
                  <a:gd name="T78" fmla="*/ 49 w 184"/>
                  <a:gd name="T79" fmla="*/ 1 h 129"/>
                  <a:gd name="T80" fmla="*/ 62 w 184"/>
                  <a:gd name="T81" fmla="*/ 0 h 129"/>
                  <a:gd name="T82" fmla="*/ 75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8" y="14"/>
                    </a:lnTo>
                    <a:lnTo>
                      <a:pt x="118" y="7"/>
                    </a:lnTo>
                    <a:lnTo>
                      <a:pt x="129" y="1"/>
                    </a:lnTo>
                    <a:lnTo>
                      <a:pt x="142" y="0"/>
                    </a:lnTo>
                    <a:lnTo>
                      <a:pt x="152" y="1"/>
                    </a:lnTo>
                    <a:lnTo>
                      <a:pt x="167" y="7"/>
                    </a:lnTo>
                    <a:lnTo>
                      <a:pt x="173" y="14"/>
                    </a:lnTo>
                    <a:lnTo>
                      <a:pt x="183" y="30"/>
                    </a:lnTo>
                    <a:lnTo>
                      <a:pt x="184" y="53"/>
                    </a:lnTo>
                    <a:lnTo>
                      <a:pt x="184" y="129"/>
                    </a:lnTo>
                    <a:lnTo>
                      <a:pt x="162" y="129"/>
                    </a:lnTo>
                    <a:lnTo>
                      <a:pt x="162" y="53"/>
                    </a:lnTo>
                    <a:lnTo>
                      <a:pt x="162" y="37"/>
                    </a:lnTo>
                    <a:lnTo>
                      <a:pt x="157" y="27"/>
                    </a:lnTo>
                    <a:lnTo>
                      <a:pt x="150" y="20"/>
                    </a:lnTo>
                    <a:lnTo>
                      <a:pt x="137" y="18"/>
                    </a:lnTo>
                    <a:lnTo>
                      <a:pt x="122" y="20"/>
                    </a:lnTo>
                    <a:lnTo>
                      <a:pt x="112" y="29"/>
                    </a:lnTo>
                    <a:lnTo>
                      <a:pt x="103" y="40"/>
                    </a:lnTo>
                    <a:lnTo>
                      <a:pt x="102" y="57"/>
                    </a:lnTo>
                    <a:lnTo>
                      <a:pt x="102" y="129"/>
                    </a:lnTo>
                    <a:lnTo>
                      <a:pt x="82" y="129"/>
                    </a:lnTo>
                    <a:lnTo>
                      <a:pt x="82" y="53"/>
                    </a:lnTo>
                    <a:lnTo>
                      <a:pt x="80" y="37"/>
                    </a:lnTo>
                    <a:lnTo>
                      <a:pt x="75" y="27"/>
                    </a:lnTo>
                    <a:lnTo>
                      <a:pt x="67" y="20"/>
                    </a:lnTo>
                    <a:lnTo>
                      <a:pt x="56" y="18"/>
                    </a:lnTo>
                    <a:lnTo>
                      <a:pt x="40" y="20"/>
                    </a:lnTo>
                    <a:lnTo>
                      <a:pt x="30" y="29"/>
                    </a:lnTo>
                    <a:lnTo>
                      <a:pt x="23" y="40"/>
                    </a:lnTo>
                    <a:lnTo>
                      <a:pt x="21" y="57"/>
                    </a:lnTo>
                    <a:lnTo>
                      <a:pt x="21" y="129"/>
                    </a:lnTo>
                    <a:lnTo>
                      <a:pt x="0" y="129"/>
                    </a:lnTo>
                    <a:lnTo>
                      <a:pt x="0" y="3"/>
                    </a:lnTo>
                    <a:lnTo>
                      <a:pt x="21" y="3"/>
                    </a:lnTo>
                    <a:lnTo>
                      <a:pt x="21" y="23"/>
                    </a:lnTo>
                    <a:lnTo>
                      <a:pt x="28" y="13"/>
                    </a:lnTo>
                    <a:lnTo>
                      <a:pt x="37" y="6"/>
                    </a:lnTo>
                    <a:lnTo>
                      <a:pt x="49" y="1"/>
                    </a:lnTo>
                    <a:lnTo>
                      <a:pt x="62" y="0"/>
                    </a:lnTo>
                    <a:lnTo>
                      <a:pt x="75"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 name="Rectangle 30"/>
              <p:cNvSpPr>
                <a:spLocks noChangeArrowheads="1"/>
              </p:cNvSpPr>
              <p:nvPr/>
            </p:nvSpPr>
            <p:spPr bwMode="auto">
              <a:xfrm>
                <a:off x="2587" y="2058"/>
                <a:ext cx="19" cy="2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3" name="Rectangle 32"/>
              <p:cNvSpPr>
                <a:spLocks noChangeArrowheads="1"/>
              </p:cNvSpPr>
              <p:nvPr/>
            </p:nvSpPr>
            <p:spPr bwMode="auto">
              <a:xfrm>
                <a:off x="2477" y="2058"/>
                <a:ext cx="11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 name="Rectangle 33"/>
              <p:cNvSpPr>
                <a:spLocks noChangeArrowheads="1"/>
              </p:cNvSpPr>
              <p:nvPr/>
            </p:nvSpPr>
            <p:spPr bwMode="auto">
              <a:xfrm>
                <a:off x="2582" y="2063"/>
                <a:ext cx="18"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 name="Rectangle 35"/>
              <p:cNvSpPr>
                <a:spLocks noChangeArrowheads="1"/>
              </p:cNvSpPr>
              <p:nvPr/>
            </p:nvSpPr>
            <p:spPr bwMode="auto">
              <a:xfrm>
                <a:off x="2482" y="2063"/>
                <a:ext cx="10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7" name="Freeform 36"/>
              <p:cNvSpPr>
                <a:spLocks/>
              </p:cNvSpPr>
              <p:nvPr/>
            </p:nvSpPr>
            <p:spPr bwMode="auto">
              <a:xfrm>
                <a:off x="2470" y="1929"/>
                <a:ext cx="124" cy="146"/>
              </a:xfrm>
              <a:custGeom>
                <a:avLst/>
                <a:gdLst>
                  <a:gd name="T0" fmla="*/ 21 w 373"/>
                  <a:gd name="T1" fmla="*/ 0 h 438"/>
                  <a:gd name="T2" fmla="*/ 225 w 373"/>
                  <a:gd name="T3" fmla="*/ 0 h 438"/>
                  <a:gd name="T4" fmla="*/ 239 w 373"/>
                  <a:gd name="T5" fmla="*/ 1 h 438"/>
                  <a:gd name="T6" fmla="*/ 265 w 373"/>
                  <a:gd name="T7" fmla="*/ 10 h 438"/>
                  <a:gd name="T8" fmla="*/ 300 w 373"/>
                  <a:gd name="T9" fmla="*/ 35 h 438"/>
                  <a:gd name="T10" fmla="*/ 320 w 373"/>
                  <a:gd name="T11" fmla="*/ 53 h 438"/>
                  <a:gd name="T12" fmla="*/ 340 w 373"/>
                  <a:gd name="T13" fmla="*/ 75 h 438"/>
                  <a:gd name="T14" fmla="*/ 367 w 373"/>
                  <a:gd name="T15" fmla="*/ 121 h 438"/>
                  <a:gd name="T16" fmla="*/ 373 w 373"/>
                  <a:gd name="T17" fmla="*/ 150 h 438"/>
                  <a:gd name="T18" fmla="*/ 373 w 373"/>
                  <a:gd name="T19" fmla="*/ 416 h 438"/>
                  <a:gd name="T20" fmla="*/ 372 w 373"/>
                  <a:gd name="T21" fmla="*/ 425 h 438"/>
                  <a:gd name="T22" fmla="*/ 360 w 373"/>
                  <a:gd name="T23" fmla="*/ 436 h 438"/>
                  <a:gd name="T24" fmla="*/ 352 w 373"/>
                  <a:gd name="T25" fmla="*/ 438 h 438"/>
                  <a:gd name="T26" fmla="*/ 21 w 373"/>
                  <a:gd name="T27" fmla="*/ 438 h 438"/>
                  <a:gd name="T28" fmla="*/ 13 w 373"/>
                  <a:gd name="T29" fmla="*/ 436 h 438"/>
                  <a:gd name="T30" fmla="*/ 1 w 373"/>
                  <a:gd name="T31" fmla="*/ 425 h 438"/>
                  <a:gd name="T32" fmla="*/ 0 w 373"/>
                  <a:gd name="T33" fmla="*/ 416 h 438"/>
                  <a:gd name="T34" fmla="*/ 0 w 373"/>
                  <a:gd name="T35" fmla="*/ 22 h 438"/>
                  <a:gd name="T36" fmla="*/ 1 w 373"/>
                  <a:gd name="T37" fmla="*/ 13 h 438"/>
                  <a:gd name="T38" fmla="*/ 13 w 373"/>
                  <a:gd name="T39" fmla="*/ 1 h 438"/>
                  <a:gd name="T40" fmla="*/ 21 w 373"/>
                  <a:gd name="T4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3" h="438">
                    <a:moveTo>
                      <a:pt x="21" y="0"/>
                    </a:moveTo>
                    <a:lnTo>
                      <a:pt x="225" y="0"/>
                    </a:lnTo>
                    <a:lnTo>
                      <a:pt x="239" y="1"/>
                    </a:lnTo>
                    <a:lnTo>
                      <a:pt x="265" y="10"/>
                    </a:lnTo>
                    <a:lnTo>
                      <a:pt x="300" y="35"/>
                    </a:lnTo>
                    <a:lnTo>
                      <a:pt x="320" y="53"/>
                    </a:lnTo>
                    <a:lnTo>
                      <a:pt x="340" y="75"/>
                    </a:lnTo>
                    <a:lnTo>
                      <a:pt x="367" y="121"/>
                    </a:lnTo>
                    <a:lnTo>
                      <a:pt x="373" y="150"/>
                    </a:lnTo>
                    <a:lnTo>
                      <a:pt x="373" y="416"/>
                    </a:lnTo>
                    <a:lnTo>
                      <a:pt x="372" y="425"/>
                    </a:lnTo>
                    <a:lnTo>
                      <a:pt x="360" y="436"/>
                    </a:lnTo>
                    <a:lnTo>
                      <a:pt x="352" y="438"/>
                    </a:lnTo>
                    <a:lnTo>
                      <a:pt x="21" y="438"/>
                    </a:lnTo>
                    <a:lnTo>
                      <a:pt x="13" y="436"/>
                    </a:lnTo>
                    <a:lnTo>
                      <a:pt x="1" y="425"/>
                    </a:lnTo>
                    <a:lnTo>
                      <a:pt x="0" y="416"/>
                    </a:lnTo>
                    <a:lnTo>
                      <a:pt x="0" y="22"/>
                    </a:lnTo>
                    <a:lnTo>
                      <a:pt x="1" y="13"/>
                    </a:lnTo>
                    <a:lnTo>
                      <a:pt x="13" y="1"/>
                    </a:lnTo>
                    <a:lnTo>
                      <a:pt x="21"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37"/>
              <p:cNvSpPr>
                <a:spLocks/>
              </p:cNvSpPr>
              <p:nvPr/>
            </p:nvSpPr>
            <p:spPr bwMode="auto">
              <a:xfrm>
                <a:off x="2472" y="1931"/>
                <a:ext cx="121" cy="142"/>
              </a:xfrm>
              <a:custGeom>
                <a:avLst/>
                <a:gdLst>
                  <a:gd name="T0" fmla="*/ 15 w 363"/>
                  <a:gd name="T1" fmla="*/ 0 h 426"/>
                  <a:gd name="T2" fmla="*/ 8 w 363"/>
                  <a:gd name="T3" fmla="*/ 1 h 426"/>
                  <a:gd name="T4" fmla="*/ 0 w 363"/>
                  <a:gd name="T5" fmla="*/ 10 h 426"/>
                  <a:gd name="T6" fmla="*/ 0 w 363"/>
                  <a:gd name="T7" fmla="*/ 16 h 426"/>
                  <a:gd name="T8" fmla="*/ 0 w 363"/>
                  <a:gd name="T9" fmla="*/ 410 h 426"/>
                  <a:gd name="T10" fmla="*/ 0 w 363"/>
                  <a:gd name="T11" fmla="*/ 417 h 426"/>
                  <a:gd name="T12" fmla="*/ 8 w 363"/>
                  <a:gd name="T13" fmla="*/ 426 h 426"/>
                  <a:gd name="T14" fmla="*/ 15 w 363"/>
                  <a:gd name="T15" fmla="*/ 426 h 426"/>
                  <a:gd name="T16" fmla="*/ 346 w 363"/>
                  <a:gd name="T17" fmla="*/ 426 h 426"/>
                  <a:gd name="T18" fmla="*/ 353 w 363"/>
                  <a:gd name="T19" fmla="*/ 426 h 426"/>
                  <a:gd name="T20" fmla="*/ 361 w 363"/>
                  <a:gd name="T21" fmla="*/ 417 h 426"/>
                  <a:gd name="T22" fmla="*/ 363 w 363"/>
                  <a:gd name="T23" fmla="*/ 410 h 426"/>
                  <a:gd name="T24" fmla="*/ 363 w 363"/>
                  <a:gd name="T25" fmla="*/ 144 h 426"/>
                  <a:gd name="T26" fmla="*/ 361 w 363"/>
                  <a:gd name="T27" fmla="*/ 131 h 426"/>
                  <a:gd name="T28" fmla="*/ 350 w 363"/>
                  <a:gd name="T29" fmla="*/ 95 h 426"/>
                  <a:gd name="T30" fmla="*/ 337 w 363"/>
                  <a:gd name="T31" fmla="*/ 79 h 426"/>
                  <a:gd name="T32" fmla="*/ 284 w 363"/>
                  <a:gd name="T33" fmla="*/ 26 h 426"/>
                  <a:gd name="T34" fmla="*/ 268 w 363"/>
                  <a:gd name="T35" fmla="*/ 11 h 426"/>
                  <a:gd name="T36" fmla="*/ 232 w 363"/>
                  <a:gd name="T37" fmla="*/ 1 h 426"/>
                  <a:gd name="T38" fmla="*/ 219 w 363"/>
                  <a:gd name="T39" fmla="*/ 0 h 426"/>
                  <a:gd name="T40" fmla="*/ 15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5" y="0"/>
                    </a:moveTo>
                    <a:lnTo>
                      <a:pt x="8" y="1"/>
                    </a:lnTo>
                    <a:lnTo>
                      <a:pt x="0" y="10"/>
                    </a:lnTo>
                    <a:lnTo>
                      <a:pt x="0" y="16"/>
                    </a:lnTo>
                    <a:lnTo>
                      <a:pt x="0" y="410"/>
                    </a:lnTo>
                    <a:lnTo>
                      <a:pt x="0" y="417"/>
                    </a:lnTo>
                    <a:lnTo>
                      <a:pt x="8" y="426"/>
                    </a:lnTo>
                    <a:lnTo>
                      <a:pt x="15" y="426"/>
                    </a:lnTo>
                    <a:lnTo>
                      <a:pt x="346" y="426"/>
                    </a:lnTo>
                    <a:lnTo>
                      <a:pt x="353" y="426"/>
                    </a:lnTo>
                    <a:lnTo>
                      <a:pt x="361" y="417"/>
                    </a:lnTo>
                    <a:lnTo>
                      <a:pt x="363" y="410"/>
                    </a:lnTo>
                    <a:lnTo>
                      <a:pt x="363" y="144"/>
                    </a:lnTo>
                    <a:lnTo>
                      <a:pt x="361" y="131"/>
                    </a:lnTo>
                    <a:lnTo>
                      <a:pt x="350" y="95"/>
                    </a:lnTo>
                    <a:lnTo>
                      <a:pt x="337" y="79"/>
                    </a:lnTo>
                    <a:lnTo>
                      <a:pt x="284" y="26"/>
                    </a:lnTo>
                    <a:lnTo>
                      <a:pt x="268" y="11"/>
                    </a:lnTo>
                    <a:lnTo>
                      <a:pt x="232" y="1"/>
                    </a:lnTo>
                    <a:lnTo>
                      <a:pt x="219" y="0"/>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38"/>
              <p:cNvSpPr>
                <a:spLocks/>
              </p:cNvSpPr>
              <p:nvPr/>
            </p:nvSpPr>
            <p:spPr bwMode="auto">
              <a:xfrm>
                <a:off x="2542" y="1931"/>
                <a:ext cx="50" cy="50"/>
              </a:xfrm>
              <a:custGeom>
                <a:avLst/>
                <a:gdLst>
                  <a:gd name="T0" fmla="*/ 9 w 151"/>
                  <a:gd name="T1" fmla="*/ 0 h 150"/>
                  <a:gd name="T2" fmla="*/ 0 w 151"/>
                  <a:gd name="T3" fmla="*/ 1 h 150"/>
                  <a:gd name="T4" fmla="*/ 12 w 151"/>
                  <a:gd name="T5" fmla="*/ 7 h 150"/>
                  <a:gd name="T6" fmla="*/ 22 w 151"/>
                  <a:gd name="T7" fmla="*/ 11 h 150"/>
                  <a:gd name="T8" fmla="*/ 36 w 151"/>
                  <a:gd name="T9" fmla="*/ 20 h 150"/>
                  <a:gd name="T10" fmla="*/ 61 w 151"/>
                  <a:gd name="T11" fmla="*/ 46 h 150"/>
                  <a:gd name="T12" fmla="*/ 68 w 151"/>
                  <a:gd name="T13" fmla="*/ 70 h 150"/>
                  <a:gd name="T14" fmla="*/ 66 w 151"/>
                  <a:gd name="T15" fmla="*/ 85 h 150"/>
                  <a:gd name="T16" fmla="*/ 84 w 151"/>
                  <a:gd name="T17" fmla="*/ 85 h 150"/>
                  <a:gd name="T18" fmla="*/ 110 w 151"/>
                  <a:gd name="T19" fmla="*/ 95 h 150"/>
                  <a:gd name="T20" fmla="*/ 136 w 151"/>
                  <a:gd name="T21" fmla="*/ 118 h 150"/>
                  <a:gd name="T22" fmla="*/ 141 w 151"/>
                  <a:gd name="T23" fmla="*/ 131 h 150"/>
                  <a:gd name="T24" fmla="*/ 144 w 151"/>
                  <a:gd name="T25" fmla="*/ 141 h 150"/>
                  <a:gd name="T26" fmla="*/ 150 w 151"/>
                  <a:gd name="T27" fmla="*/ 150 h 150"/>
                  <a:gd name="T28" fmla="*/ 151 w 151"/>
                  <a:gd name="T29" fmla="*/ 148 h 150"/>
                  <a:gd name="T30" fmla="*/ 151 w 151"/>
                  <a:gd name="T31" fmla="*/ 144 h 150"/>
                  <a:gd name="T32" fmla="*/ 151 w 151"/>
                  <a:gd name="T33" fmla="*/ 129 h 150"/>
                  <a:gd name="T34" fmla="*/ 141 w 151"/>
                  <a:gd name="T35" fmla="*/ 103 h 150"/>
                  <a:gd name="T36" fmla="*/ 118 w 151"/>
                  <a:gd name="T37" fmla="*/ 70 h 150"/>
                  <a:gd name="T38" fmla="*/ 101 w 151"/>
                  <a:gd name="T39" fmla="*/ 52 h 150"/>
                  <a:gd name="T40" fmla="*/ 84 w 151"/>
                  <a:gd name="T41" fmla="*/ 34 h 150"/>
                  <a:gd name="T42" fmla="*/ 36 w 151"/>
                  <a:gd name="T43" fmla="*/ 6 h 150"/>
                  <a:gd name="T44" fmla="*/ 9 w 151"/>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0">
                    <a:moveTo>
                      <a:pt x="9" y="0"/>
                    </a:moveTo>
                    <a:lnTo>
                      <a:pt x="0" y="1"/>
                    </a:lnTo>
                    <a:lnTo>
                      <a:pt x="12" y="7"/>
                    </a:lnTo>
                    <a:lnTo>
                      <a:pt x="22" y="11"/>
                    </a:lnTo>
                    <a:lnTo>
                      <a:pt x="36" y="20"/>
                    </a:lnTo>
                    <a:lnTo>
                      <a:pt x="61" y="46"/>
                    </a:lnTo>
                    <a:lnTo>
                      <a:pt x="68" y="70"/>
                    </a:lnTo>
                    <a:lnTo>
                      <a:pt x="66" y="85"/>
                    </a:lnTo>
                    <a:lnTo>
                      <a:pt x="84" y="85"/>
                    </a:lnTo>
                    <a:lnTo>
                      <a:pt x="110" y="95"/>
                    </a:lnTo>
                    <a:lnTo>
                      <a:pt x="136" y="118"/>
                    </a:lnTo>
                    <a:lnTo>
                      <a:pt x="141" y="131"/>
                    </a:lnTo>
                    <a:lnTo>
                      <a:pt x="144" y="141"/>
                    </a:lnTo>
                    <a:lnTo>
                      <a:pt x="150" y="150"/>
                    </a:lnTo>
                    <a:lnTo>
                      <a:pt x="151" y="148"/>
                    </a:lnTo>
                    <a:lnTo>
                      <a:pt x="151" y="144"/>
                    </a:lnTo>
                    <a:lnTo>
                      <a:pt x="151" y="129"/>
                    </a:lnTo>
                    <a:lnTo>
                      <a:pt x="141" y="103"/>
                    </a:lnTo>
                    <a:lnTo>
                      <a:pt x="118" y="70"/>
                    </a:lnTo>
                    <a:lnTo>
                      <a:pt x="101" y="52"/>
                    </a:lnTo>
                    <a:lnTo>
                      <a:pt x="84" y="34"/>
                    </a:lnTo>
                    <a:lnTo>
                      <a:pt x="36" y="6"/>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0" name="Freeform 39"/>
              <p:cNvSpPr>
                <a:spLocks/>
              </p:cNvSpPr>
              <p:nvPr/>
            </p:nvSpPr>
            <p:spPr bwMode="auto">
              <a:xfrm>
                <a:off x="2549" y="1935"/>
                <a:ext cx="40" cy="40"/>
              </a:xfrm>
              <a:custGeom>
                <a:avLst/>
                <a:gdLst>
                  <a:gd name="T0" fmla="*/ 0 w 121"/>
                  <a:gd name="T1" fmla="*/ 0 h 120"/>
                  <a:gd name="T2" fmla="*/ 9 w 121"/>
                  <a:gd name="T3" fmla="*/ 7 h 120"/>
                  <a:gd name="T4" fmla="*/ 22 w 121"/>
                  <a:gd name="T5" fmla="*/ 55 h 120"/>
                  <a:gd name="T6" fmla="*/ 25 w 121"/>
                  <a:gd name="T7" fmla="*/ 92 h 120"/>
                  <a:gd name="T8" fmla="*/ 22 w 121"/>
                  <a:gd name="T9" fmla="*/ 110 h 120"/>
                  <a:gd name="T10" fmla="*/ 56 w 121"/>
                  <a:gd name="T11" fmla="*/ 108 h 120"/>
                  <a:gd name="T12" fmla="*/ 113 w 121"/>
                  <a:gd name="T13" fmla="*/ 114 h 120"/>
                  <a:gd name="T14" fmla="*/ 121 w 121"/>
                  <a:gd name="T15" fmla="*/ 120 h 120"/>
                  <a:gd name="T16" fmla="*/ 116 w 121"/>
                  <a:gd name="T17" fmla="*/ 107 h 120"/>
                  <a:gd name="T18" fmla="*/ 90 w 121"/>
                  <a:gd name="T19" fmla="*/ 84 h 120"/>
                  <a:gd name="T20" fmla="*/ 64 w 121"/>
                  <a:gd name="T21" fmla="*/ 74 h 120"/>
                  <a:gd name="T22" fmla="*/ 46 w 121"/>
                  <a:gd name="T23" fmla="*/ 74 h 120"/>
                  <a:gd name="T24" fmla="*/ 48 w 121"/>
                  <a:gd name="T25" fmla="*/ 59 h 120"/>
                  <a:gd name="T26" fmla="*/ 39 w 121"/>
                  <a:gd name="T27" fmla="*/ 33 h 120"/>
                  <a:gd name="T28" fmla="*/ 13 w 121"/>
                  <a:gd name="T29" fmla="*/ 6 h 120"/>
                  <a:gd name="T30" fmla="*/ 0 w 121"/>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20">
                    <a:moveTo>
                      <a:pt x="0" y="0"/>
                    </a:moveTo>
                    <a:lnTo>
                      <a:pt x="9" y="7"/>
                    </a:lnTo>
                    <a:lnTo>
                      <a:pt x="22" y="55"/>
                    </a:lnTo>
                    <a:lnTo>
                      <a:pt x="25" y="92"/>
                    </a:lnTo>
                    <a:lnTo>
                      <a:pt x="22" y="110"/>
                    </a:lnTo>
                    <a:lnTo>
                      <a:pt x="56" y="108"/>
                    </a:lnTo>
                    <a:lnTo>
                      <a:pt x="113" y="114"/>
                    </a:lnTo>
                    <a:lnTo>
                      <a:pt x="121" y="120"/>
                    </a:lnTo>
                    <a:lnTo>
                      <a:pt x="116" y="107"/>
                    </a:lnTo>
                    <a:lnTo>
                      <a:pt x="90" y="84"/>
                    </a:lnTo>
                    <a:lnTo>
                      <a:pt x="64" y="74"/>
                    </a:lnTo>
                    <a:lnTo>
                      <a:pt x="46" y="74"/>
                    </a:lnTo>
                    <a:lnTo>
                      <a:pt x="48" y="59"/>
                    </a:lnTo>
                    <a:lnTo>
                      <a:pt x="39" y="33"/>
                    </a:lnTo>
                    <a:lnTo>
                      <a:pt x="13" y="6"/>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1" name="Freeform 40"/>
              <p:cNvSpPr>
                <a:spLocks/>
              </p:cNvSpPr>
              <p:nvPr/>
            </p:nvSpPr>
            <p:spPr bwMode="auto">
              <a:xfrm>
                <a:off x="2473" y="1933"/>
                <a:ext cx="118" cy="139"/>
              </a:xfrm>
              <a:custGeom>
                <a:avLst/>
                <a:gdLst>
                  <a:gd name="T0" fmla="*/ 11 w 353"/>
                  <a:gd name="T1" fmla="*/ 0 h 416"/>
                  <a:gd name="T2" fmla="*/ 3 w 353"/>
                  <a:gd name="T3" fmla="*/ 2 h 416"/>
                  <a:gd name="T4" fmla="*/ 0 w 353"/>
                  <a:gd name="T5" fmla="*/ 10 h 416"/>
                  <a:gd name="T6" fmla="*/ 0 w 353"/>
                  <a:gd name="T7" fmla="*/ 404 h 416"/>
                  <a:gd name="T8" fmla="*/ 3 w 353"/>
                  <a:gd name="T9" fmla="*/ 413 h 416"/>
                  <a:gd name="T10" fmla="*/ 11 w 353"/>
                  <a:gd name="T11" fmla="*/ 416 h 416"/>
                  <a:gd name="T12" fmla="*/ 342 w 353"/>
                  <a:gd name="T13" fmla="*/ 416 h 416"/>
                  <a:gd name="T14" fmla="*/ 350 w 353"/>
                  <a:gd name="T15" fmla="*/ 413 h 416"/>
                  <a:gd name="T16" fmla="*/ 353 w 353"/>
                  <a:gd name="T17" fmla="*/ 404 h 416"/>
                  <a:gd name="T18" fmla="*/ 353 w 353"/>
                  <a:gd name="T19" fmla="*/ 138 h 416"/>
                  <a:gd name="T20" fmla="*/ 352 w 353"/>
                  <a:gd name="T21" fmla="*/ 126 h 416"/>
                  <a:gd name="T22" fmla="*/ 342 w 353"/>
                  <a:gd name="T23" fmla="*/ 92 h 416"/>
                  <a:gd name="T24" fmla="*/ 329 w 353"/>
                  <a:gd name="T25" fmla="*/ 76 h 416"/>
                  <a:gd name="T26" fmla="*/ 275 w 353"/>
                  <a:gd name="T27" fmla="*/ 23 h 416"/>
                  <a:gd name="T28" fmla="*/ 261 w 353"/>
                  <a:gd name="T29" fmla="*/ 11 h 416"/>
                  <a:gd name="T30" fmla="*/ 226 w 353"/>
                  <a:gd name="T31" fmla="*/ 0 h 416"/>
                  <a:gd name="T32" fmla="*/ 215 w 353"/>
                  <a:gd name="T33" fmla="*/ 0 h 416"/>
                  <a:gd name="T34" fmla="*/ 11 w 353"/>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416">
                    <a:moveTo>
                      <a:pt x="11" y="0"/>
                    </a:moveTo>
                    <a:lnTo>
                      <a:pt x="3" y="2"/>
                    </a:lnTo>
                    <a:lnTo>
                      <a:pt x="0" y="10"/>
                    </a:lnTo>
                    <a:lnTo>
                      <a:pt x="0" y="404"/>
                    </a:lnTo>
                    <a:lnTo>
                      <a:pt x="3" y="413"/>
                    </a:lnTo>
                    <a:lnTo>
                      <a:pt x="11" y="416"/>
                    </a:lnTo>
                    <a:lnTo>
                      <a:pt x="342" y="416"/>
                    </a:lnTo>
                    <a:lnTo>
                      <a:pt x="350" y="413"/>
                    </a:lnTo>
                    <a:lnTo>
                      <a:pt x="353" y="404"/>
                    </a:lnTo>
                    <a:lnTo>
                      <a:pt x="353" y="138"/>
                    </a:lnTo>
                    <a:lnTo>
                      <a:pt x="352" y="126"/>
                    </a:lnTo>
                    <a:lnTo>
                      <a:pt x="342" y="92"/>
                    </a:lnTo>
                    <a:lnTo>
                      <a:pt x="329" y="76"/>
                    </a:lnTo>
                    <a:lnTo>
                      <a:pt x="275" y="23"/>
                    </a:lnTo>
                    <a:lnTo>
                      <a:pt x="261" y="11"/>
                    </a:lnTo>
                    <a:lnTo>
                      <a:pt x="226" y="0"/>
                    </a:lnTo>
                    <a:lnTo>
                      <a:pt x="215" y="0"/>
                    </a:lnTo>
                    <a:lnTo>
                      <a:pt x="11"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2" name="Freeform 41"/>
              <p:cNvSpPr>
                <a:spLocks/>
              </p:cNvSpPr>
              <p:nvPr/>
            </p:nvSpPr>
            <p:spPr bwMode="auto">
              <a:xfrm>
                <a:off x="2521" y="1985"/>
                <a:ext cx="42" cy="34"/>
              </a:xfrm>
              <a:custGeom>
                <a:avLst/>
                <a:gdLst>
                  <a:gd name="T0" fmla="*/ 125 w 125"/>
                  <a:gd name="T1" fmla="*/ 38 h 102"/>
                  <a:gd name="T2" fmla="*/ 122 w 125"/>
                  <a:gd name="T3" fmla="*/ 58 h 102"/>
                  <a:gd name="T4" fmla="*/ 99 w 125"/>
                  <a:gd name="T5" fmla="*/ 89 h 102"/>
                  <a:gd name="T6" fmla="*/ 80 w 125"/>
                  <a:gd name="T7" fmla="*/ 98 h 102"/>
                  <a:gd name="T8" fmla="*/ 62 w 125"/>
                  <a:gd name="T9" fmla="*/ 102 h 102"/>
                  <a:gd name="T10" fmla="*/ 24 w 125"/>
                  <a:gd name="T11" fmla="*/ 89 h 102"/>
                  <a:gd name="T12" fmla="*/ 10 w 125"/>
                  <a:gd name="T13" fmla="*/ 75 h 102"/>
                  <a:gd name="T14" fmla="*/ 0 w 125"/>
                  <a:gd name="T15" fmla="*/ 58 h 102"/>
                  <a:gd name="T16" fmla="*/ 0 w 125"/>
                  <a:gd name="T17" fmla="*/ 19 h 102"/>
                  <a:gd name="T18" fmla="*/ 8 w 125"/>
                  <a:gd name="T19" fmla="*/ 0 h 102"/>
                  <a:gd name="T20" fmla="*/ 60 w 125"/>
                  <a:gd name="T21" fmla="*/ 38 h 102"/>
                  <a:gd name="T22" fmla="*/ 125 w 125"/>
                  <a:gd name="T23"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2">
                    <a:moveTo>
                      <a:pt x="125" y="38"/>
                    </a:moveTo>
                    <a:lnTo>
                      <a:pt x="122" y="58"/>
                    </a:lnTo>
                    <a:lnTo>
                      <a:pt x="99" y="89"/>
                    </a:lnTo>
                    <a:lnTo>
                      <a:pt x="80" y="98"/>
                    </a:lnTo>
                    <a:lnTo>
                      <a:pt x="62" y="102"/>
                    </a:lnTo>
                    <a:lnTo>
                      <a:pt x="24" y="89"/>
                    </a:lnTo>
                    <a:lnTo>
                      <a:pt x="10" y="75"/>
                    </a:lnTo>
                    <a:lnTo>
                      <a:pt x="0" y="58"/>
                    </a:lnTo>
                    <a:lnTo>
                      <a:pt x="0" y="19"/>
                    </a:lnTo>
                    <a:lnTo>
                      <a:pt x="8" y="0"/>
                    </a:lnTo>
                    <a:lnTo>
                      <a:pt x="60" y="38"/>
                    </a:lnTo>
                    <a:lnTo>
                      <a:pt x="125" y="38"/>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42"/>
              <p:cNvSpPr>
                <a:spLocks/>
              </p:cNvSpPr>
              <p:nvPr/>
            </p:nvSpPr>
            <p:spPr bwMode="auto">
              <a:xfrm>
                <a:off x="2517" y="1981"/>
                <a:ext cx="42" cy="34"/>
              </a:xfrm>
              <a:custGeom>
                <a:avLst/>
                <a:gdLst>
                  <a:gd name="T0" fmla="*/ 125 w 125"/>
                  <a:gd name="T1" fmla="*/ 39 h 104"/>
                  <a:gd name="T2" fmla="*/ 124 w 125"/>
                  <a:gd name="T3" fmla="*/ 61 h 104"/>
                  <a:gd name="T4" fmla="*/ 100 w 125"/>
                  <a:gd name="T5" fmla="*/ 92 h 104"/>
                  <a:gd name="T6" fmla="*/ 81 w 125"/>
                  <a:gd name="T7" fmla="*/ 101 h 104"/>
                  <a:gd name="T8" fmla="*/ 61 w 125"/>
                  <a:gd name="T9" fmla="*/ 104 h 104"/>
                  <a:gd name="T10" fmla="*/ 23 w 125"/>
                  <a:gd name="T11" fmla="*/ 91 h 104"/>
                  <a:gd name="T12" fmla="*/ 10 w 125"/>
                  <a:gd name="T13" fmla="*/ 76 h 104"/>
                  <a:gd name="T14" fmla="*/ 0 w 125"/>
                  <a:gd name="T15" fmla="*/ 58 h 104"/>
                  <a:gd name="T16" fmla="*/ 2 w 125"/>
                  <a:gd name="T17" fmla="*/ 19 h 104"/>
                  <a:gd name="T18" fmla="*/ 12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4" y="61"/>
                    </a:lnTo>
                    <a:lnTo>
                      <a:pt x="100" y="92"/>
                    </a:lnTo>
                    <a:lnTo>
                      <a:pt x="81" y="101"/>
                    </a:lnTo>
                    <a:lnTo>
                      <a:pt x="61" y="104"/>
                    </a:lnTo>
                    <a:lnTo>
                      <a:pt x="23" y="91"/>
                    </a:lnTo>
                    <a:lnTo>
                      <a:pt x="10" y="76"/>
                    </a:lnTo>
                    <a:lnTo>
                      <a:pt x="0" y="58"/>
                    </a:lnTo>
                    <a:lnTo>
                      <a:pt x="2" y="19"/>
                    </a:lnTo>
                    <a:lnTo>
                      <a:pt x="12"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43"/>
              <p:cNvSpPr>
                <a:spLocks/>
              </p:cNvSpPr>
              <p:nvPr/>
            </p:nvSpPr>
            <p:spPr bwMode="auto">
              <a:xfrm>
                <a:off x="2488" y="2027"/>
                <a:ext cx="22" cy="22"/>
              </a:xfrm>
              <a:custGeom>
                <a:avLst/>
                <a:gdLst>
                  <a:gd name="T0" fmla="*/ 1 w 64"/>
                  <a:gd name="T1" fmla="*/ 1 h 65"/>
                  <a:gd name="T2" fmla="*/ 14 w 64"/>
                  <a:gd name="T3" fmla="*/ 0 h 65"/>
                  <a:gd name="T4" fmla="*/ 39 w 64"/>
                  <a:gd name="T5" fmla="*/ 8 h 65"/>
                  <a:gd name="T6" fmla="*/ 56 w 64"/>
                  <a:gd name="T7" fmla="*/ 26 h 65"/>
                  <a:gd name="T8" fmla="*/ 64 w 64"/>
                  <a:gd name="T9" fmla="*/ 50 h 65"/>
                  <a:gd name="T10" fmla="*/ 63 w 64"/>
                  <a:gd name="T11" fmla="*/ 65 h 65"/>
                  <a:gd name="T12" fmla="*/ 0 w 64"/>
                  <a:gd name="T13" fmla="*/ 65 h 65"/>
                  <a:gd name="T14" fmla="*/ 1 w 64"/>
                  <a:gd name="T15" fmla="*/ 1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1" y="1"/>
                    </a:moveTo>
                    <a:lnTo>
                      <a:pt x="14" y="0"/>
                    </a:lnTo>
                    <a:lnTo>
                      <a:pt x="39" y="8"/>
                    </a:lnTo>
                    <a:lnTo>
                      <a:pt x="56" y="26"/>
                    </a:lnTo>
                    <a:lnTo>
                      <a:pt x="64" y="50"/>
                    </a:lnTo>
                    <a:lnTo>
                      <a:pt x="63" y="65"/>
                    </a:lnTo>
                    <a:lnTo>
                      <a:pt x="0" y="65"/>
                    </a:lnTo>
                    <a:lnTo>
                      <a:pt x="1" y="1"/>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44"/>
              <p:cNvSpPr>
                <a:spLocks/>
              </p:cNvSpPr>
              <p:nvPr/>
            </p:nvSpPr>
            <p:spPr bwMode="auto">
              <a:xfrm>
                <a:off x="2485" y="2024"/>
                <a:ext cx="21" cy="22"/>
              </a:xfrm>
              <a:custGeom>
                <a:avLst/>
                <a:gdLst>
                  <a:gd name="T0" fmla="*/ 0 w 63"/>
                  <a:gd name="T1" fmla="*/ 0 h 65"/>
                  <a:gd name="T2" fmla="*/ 14 w 63"/>
                  <a:gd name="T3" fmla="*/ 0 h 65"/>
                  <a:gd name="T4" fmla="*/ 37 w 63"/>
                  <a:gd name="T5" fmla="*/ 8 h 65"/>
                  <a:gd name="T6" fmla="*/ 54 w 63"/>
                  <a:gd name="T7" fmla="*/ 26 h 65"/>
                  <a:gd name="T8" fmla="*/ 63 w 63"/>
                  <a:gd name="T9" fmla="*/ 50 h 65"/>
                  <a:gd name="T10" fmla="*/ 63 w 63"/>
                  <a:gd name="T11" fmla="*/ 65 h 65"/>
                  <a:gd name="T12" fmla="*/ 0 w 63"/>
                  <a:gd name="T13" fmla="*/ 63 h 65"/>
                  <a:gd name="T14" fmla="*/ 0 w 63"/>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5">
                    <a:moveTo>
                      <a:pt x="0" y="0"/>
                    </a:moveTo>
                    <a:lnTo>
                      <a:pt x="14" y="0"/>
                    </a:lnTo>
                    <a:lnTo>
                      <a:pt x="37" y="8"/>
                    </a:lnTo>
                    <a:lnTo>
                      <a:pt x="54" y="26"/>
                    </a:lnTo>
                    <a:lnTo>
                      <a:pt x="63" y="50"/>
                    </a:lnTo>
                    <a:lnTo>
                      <a:pt x="63" y="65"/>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45"/>
              <p:cNvSpPr>
                <a:spLocks/>
              </p:cNvSpPr>
              <p:nvPr/>
            </p:nvSpPr>
            <p:spPr bwMode="auto">
              <a:xfrm>
                <a:off x="2488" y="2028"/>
                <a:ext cx="15" cy="14"/>
              </a:xfrm>
              <a:custGeom>
                <a:avLst/>
                <a:gdLst>
                  <a:gd name="T0" fmla="*/ 43 w 43"/>
                  <a:gd name="T1" fmla="*/ 42 h 42"/>
                  <a:gd name="T2" fmla="*/ 39 w 43"/>
                  <a:gd name="T3" fmla="*/ 26 h 42"/>
                  <a:gd name="T4" fmla="*/ 17 w 43"/>
                  <a:gd name="T5" fmla="*/ 3 h 42"/>
                  <a:gd name="T6" fmla="*/ 1 w 43"/>
                  <a:gd name="T7" fmla="*/ 0 h 42"/>
                  <a:gd name="T8" fmla="*/ 0 w 43"/>
                  <a:gd name="T9" fmla="*/ 42 h 42"/>
                  <a:gd name="T10" fmla="*/ 43 w 43"/>
                  <a:gd name="T11" fmla="*/ 42 h 42"/>
                </a:gdLst>
                <a:ahLst/>
                <a:cxnLst>
                  <a:cxn ang="0">
                    <a:pos x="T0" y="T1"/>
                  </a:cxn>
                  <a:cxn ang="0">
                    <a:pos x="T2" y="T3"/>
                  </a:cxn>
                  <a:cxn ang="0">
                    <a:pos x="T4" y="T5"/>
                  </a:cxn>
                  <a:cxn ang="0">
                    <a:pos x="T6" y="T7"/>
                  </a:cxn>
                  <a:cxn ang="0">
                    <a:pos x="T8" y="T9"/>
                  </a:cxn>
                  <a:cxn ang="0">
                    <a:pos x="T10" y="T11"/>
                  </a:cxn>
                </a:cxnLst>
                <a:rect l="0" t="0" r="r" b="b"/>
                <a:pathLst>
                  <a:path w="43" h="42">
                    <a:moveTo>
                      <a:pt x="43" y="42"/>
                    </a:moveTo>
                    <a:lnTo>
                      <a:pt x="39" y="26"/>
                    </a:lnTo>
                    <a:lnTo>
                      <a:pt x="17" y="3"/>
                    </a:lnTo>
                    <a:lnTo>
                      <a:pt x="1" y="0"/>
                    </a:lnTo>
                    <a:lnTo>
                      <a:pt x="0" y="42"/>
                    </a:lnTo>
                    <a:lnTo>
                      <a:pt x="43" y="42"/>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46"/>
              <p:cNvSpPr>
                <a:spLocks/>
              </p:cNvSpPr>
              <p:nvPr/>
            </p:nvSpPr>
            <p:spPr bwMode="auto">
              <a:xfrm>
                <a:off x="2489" y="1971"/>
                <a:ext cx="25" cy="3"/>
              </a:xfrm>
              <a:custGeom>
                <a:avLst/>
                <a:gdLst>
                  <a:gd name="T0" fmla="*/ 4 w 75"/>
                  <a:gd name="T1" fmla="*/ 0 h 10"/>
                  <a:gd name="T2" fmla="*/ 71 w 75"/>
                  <a:gd name="T3" fmla="*/ 0 h 10"/>
                  <a:gd name="T4" fmla="*/ 74 w 75"/>
                  <a:gd name="T5" fmla="*/ 1 h 10"/>
                  <a:gd name="T6" fmla="*/ 75 w 75"/>
                  <a:gd name="T7" fmla="*/ 4 h 10"/>
                  <a:gd name="T8" fmla="*/ 74 w 75"/>
                  <a:gd name="T9" fmla="*/ 9 h 10"/>
                  <a:gd name="T10" fmla="*/ 71 w 75"/>
                  <a:gd name="T11" fmla="*/ 10 h 10"/>
                  <a:gd name="T12" fmla="*/ 4 w 75"/>
                  <a:gd name="T13" fmla="*/ 10 h 10"/>
                  <a:gd name="T14" fmla="*/ 1 w 75"/>
                  <a:gd name="T15" fmla="*/ 9 h 10"/>
                  <a:gd name="T16" fmla="*/ 0 w 75"/>
                  <a:gd name="T17" fmla="*/ 4 h 10"/>
                  <a:gd name="T18" fmla="*/ 1 w 75"/>
                  <a:gd name="T19" fmla="*/ 1 h 10"/>
                  <a:gd name="T20" fmla="*/ 4 w 7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0">
                    <a:moveTo>
                      <a:pt x="4" y="0"/>
                    </a:moveTo>
                    <a:lnTo>
                      <a:pt x="71" y="0"/>
                    </a:lnTo>
                    <a:lnTo>
                      <a:pt x="74" y="1"/>
                    </a:lnTo>
                    <a:lnTo>
                      <a:pt x="75" y="4"/>
                    </a:lnTo>
                    <a:lnTo>
                      <a:pt x="74" y="9"/>
                    </a:lnTo>
                    <a:lnTo>
                      <a:pt x="71" y="10"/>
                    </a:lnTo>
                    <a:lnTo>
                      <a:pt x="4" y="10"/>
                    </a:lnTo>
                    <a:lnTo>
                      <a:pt x="1" y="9"/>
                    </a:lnTo>
                    <a:lnTo>
                      <a:pt x="0" y="4"/>
                    </a:lnTo>
                    <a:lnTo>
                      <a:pt x="1"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8" name="Freeform 47"/>
              <p:cNvSpPr>
                <a:spLocks/>
              </p:cNvSpPr>
              <p:nvPr/>
            </p:nvSpPr>
            <p:spPr bwMode="auto">
              <a:xfrm>
                <a:off x="2489" y="1963"/>
                <a:ext cx="32" cy="4"/>
              </a:xfrm>
              <a:custGeom>
                <a:avLst/>
                <a:gdLst>
                  <a:gd name="T0" fmla="*/ 6 w 97"/>
                  <a:gd name="T1" fmla="*/ 0 h 10"/>
                  <a:gd name="T2" fmla="*/ 91 w 97"/>
                  <a:gd name="T3" fmla="*/ 0 h 10"/>
                  <a:gd name="T4" fmla="*/ 95 w 97"/>
                  <a:gd name="T5" fmla="*/ 2 h 10"/>
                  <a:gd name="T6" fmla="*/ 97 w 97"/>
                  <a:gd name="T7" fmla="*/ 6 h 10"/>
                  <a:gd name="T8" fmla="*/ 95 w 97"/>
                  <a:gd name="T9" fmla="*/ 9 h 10"/>
                  <a:gd name="T10" fmla="*/ 91 w 97"/>
                  <a:gd name="T11" fmla="*/ 10 h 10"/>
                  <a:gd name="T12" fmla="*/ 6 w 97"/>
                  <a:gd name="T13" fmla="*/ 10 h 10"/>
                  <a:gd name="T14" fmla="*/ 1 w 97"/>
                  <a:gd name="T15" fmla="*/ 9 h 10"/>
                  <a:gd name="T16" fmla="*/ 0 w 97"/>
                  <a:gd name="T17" fmla="*/ 6 h 10"/>
                  <a:gd name="T18" fmla="*/ 1 w 97"/>
                  <a:gd name="T19" fmla="*/ 2 h 10"/>
                  <a:gd name="T20" fmla="*/ 6 w 97"/>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
                    <a:moveTo>
                      <a:pt x="6" y="0"/>
                    </a:moveTo>
                    <a:lnTo>
                      <a:pt x="91" y="0"/>
                    </a:lnTo>
                    <a:lnTo>
                      <a:pt x="95" y="2"/>
                    </a:lnTo>
                    <a:lnTo>
                      <a:pt x="97" y="6"/>
                    </a:lnTo>
                    <a:lnTo>
                      <a:pt x="95" y="9"/>
                    </a:lnTo>
                    <a:lnTo>
                      <a:pt x="91" y="10"/>
                    </a:lnTo>
                    <a:lnTo>
                      <a:pt x="6" y="10"/>
                    </a:lnTo>
                    <a:lnTo>
                      <a:pt x="1" y="9"/>
                    </a:lnTo>
                    <a:lnTo>
                      <a:pt x="0" y="6"/>
                    </a:lnTo>
                    <a:lnTo>
                      <a:pt x="1" y="2"/>
                    </a:lnTo>
                    <a:lnTo>
                      <a:pt x="6"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9" name="Freeform 48"/>
              <p:cNvSpPr>
                <a:spLocks/>
              </p:cNvSpPr>
              <p:nvPr/>
            </p:nvSpPr>
            <p:spPr bwMode="auto">
              <a:xfrm>
                <a:off x="2489" y="1956"/>
                <a:ext cx="32" cy="4"/>
              </a:xfrm>
              <a:custGeom>
                <a:avLst/>
                <a:gdLst>
                  <a:gd name="T0" fmla="*/ 6 w 97"/>
                  <a:gd name="T1" fmla="*/ 0 h 11"/>
                  <a:gd name="T2" fmla="*/ 91 w 97"/>
                  <a:gd name="T3" fmla="*/ 0 h 11"/>
                  <a:gd name="T4" fmla="*/ 95 w 97"/>
                  <a:gd name="T5" fmla="*/ 1 h 11"/>
                  <a:gd name="T6" fmla="*/ 97 w 97"/>
                  <a:gd name="T7" fmla="*/ 5 h 11"/>
                  <a:gd name="T8" fmla="*/ 95 w 97"/>
                  <a:gd name="T9" fmla="*/ 10 h 11"/>
                  <a:gd name="T10" fmla="*/ 91 w 97"/>
                  <a:gd name="T11" fmla="*/ 11 h 11"/>
                  <a:gd name="T12" fmla="*/ 6 w 97"/>
                  <a:gd name="T13" fmla="*/ 11 h 11"/>
                  <a:gd name="T14" fmla="*/ 1 w 97"/>
                  <a:gd name="T15" fmla="*/ 10 h 11"/>
                  <a:gd name="T16" fmla="*/ 0 w 97"/>
                  <a:gd name="T17" fmla="*/ 5 h 11"/>
                  <a:gd name="T18" fmla="*/ 1 w 97"/>
                  <a:gd name="T19" fmla="*/ 1 h 11"/>
                  <a:gd name="T20" fmla="*/ 6 w 97"/>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
                    <a:moveTo>
                      <a:pt x="6" y="0"/>
                    </a:moveTo>
                    <a:lnTo>
                      <a:pt x="91" y="0"/>
                    </a:lnTo>
                    <a:lnTo>
                      <a:pt x="95" y="1"/>
                    </a:lnTo>
                    <a:lnTo>
                      <a:pt x="97" y="5"/>
                    </a:lnTo>
                    <a:lnTo>
                      <a:pt x="95" y="10"/>
                    </a:lnTo>
                    <a:lnTo>
                      <a:pt x="91" y="11"/>
                    </a:lnTo>
                    <a:lnTo>
                      <a:pt x="6" y="11"/>
                    </a:lnTo>
                    <a:lnTo>
                      <a:pt x="1" y="10"/>
                    </a:lnTo>
                    <a:lnTo>
                      <a:pt x="0" y="5"/>
                    </a:lnTo>
                    <a:lnTo>
                      <a:pt x="1" y="1"/>
                    </a:lnTo>
                    <a:lnTo>
                      <a:pt x="6"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Freeform 49"/>
              <p:cNvSpPr>
                <a:spLocks/>
              </p:cNvSpPr>
              <p:nvPr/>
            </p:nvSpPr>
            <p:spPr bwMode="auto">
              <a:xfrm>
                <a:off x="2533" y="2050"/>
                <a:ext cx="28" cy="3"/>
              </a:xfrm>
              <a:custGeom>
                <a:avLst/>
                <a:gdLst>
                  <a:gd name="T0" fmla="*/ 4 w 85"/>
                  <a:gd name="T1" fmla="*/ 0 h 11"/>
                  <a:gd name="T2" fmla="*/ 80 w 85"/>
                  <a:gd name="T3" fmla="*/ 0 h 11"/>
                  <a:gd name="T4" fmla="*/ 83 w 85"/>
                  <a:gd name="T5" fmla="*/ 2 h 11"/>
                  <a:gd name="T6" fmla="*/ 85 w 85"/>
                  <a:gd name="T7" fmla="*/ 6 h 11"/>
                  <a:gd name="T8" fmla="*/ 83 w 85"/>
                  <a:gd name="T9" fmla="*/ 11 h 11"/>
                  <a:gd name="T10" fmla="*/ 80 w 85"/>
                  <a:gd name="T11" fmla="*/ 11 h 11"/>
                  <a:gd name="T12" fmla="*/ 4 w 85"/>
                  <a:gd name="T13" fmla="*/ 11 h 11"/>
                  <a:gd name="T14" fmla="*/ 1 w 85"/>
                  <a:gd name="T15" fmla="*/ 11 h 11"/>
                  <a:gd name="T16" fmla="*/ 0 w 85"/>
                  <a:gd name="T17" fmla="*/ 6 h 11"/>
                  <a:gd name="T18" fmla="*/ 1 w 85"/>
                  <a:gd name="T19" fmla="*/ 2 h 11"/>
                  <a:gd name="T20" fmla="*/ 4 w 8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1">
                    <a:moveTo>
                      <a:pt x="4" y="0"/>
                    </a:moveTo>
                    <a:lnTo>
                      <a:pt x="80" y="0"/>
                    </a:lnTo>
                    <a:lnTo>
                      <a:pt x="83" y="2"/>
                    </a:lnTo>
                    <a:lnTo>
                      <a:pt x="85" y="6"/>
                    </a:lnTo>
                    <a:lnTo>
                      <a:pt x="83" y="11"/>
                    </a:lnTo>
                    <a:lnTo>
                      <a:pt x="80" y="11"/>
                    </a:lnTo>
                    <a:lnTo>
                      <a:pt x="4" y="11"/>
                    </a:lnTo>
                    <a:lnTo>
                      <a:pt x="1" y="11"/>
                    </a:lnTo>
                    <a:lnTo>
                      <a:pt x="0" y="6"/>
                    </a:lnTo>
                    <a:lnTo>
                      <a:pt x="1" y="2"/>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1" name="Freeform 50"/>
              <p:cNvSpPr>
                <a:spLocks/>
              </p:cNvSpPr>
              <p:nvPr/>
            </p:nvSpPr>
            <p:spPr bwMode="auto">
              <a:xfrm>
                <a:off x="2533" y="2043"/>
                <a:ext cx="32" cy="3"/>
              </a:xfrm>
              <a:custGeom>
                <a:avLst/>
                <a:gdLst>
                  <a:gd name="T0" fmla="*/ 4 w 95"/>
                  <a:gd name="T1" fmla="*/ 0 h 11"/>
                  <a:gd name="T2" fmla="*/ 90 w 95"/>
                  <a:gd name="T3" fmla="*/ 0 h 11"/>
                  <a:gd name="T4" fmla="*/ 95 w 95"/>
                  <a:gd name="T5" fmla="*/ 1 h 11"/>
                  <a:gd name="T6" fmla="*/ 95 w 95"/>
                  <a:gd name="T7" fmla="*/ 6 h 11"/>
                  <a:gd name="T8" fmla="*/ 95 w 95"/>
                  <a:gd name="T9" fmla="*/ 10 h 11"/>
                  <a:gd name="T10" fmla="*/ 90 w 95"/>
                  <a:gd name="T11" fmla="*/ 11 h 11"/>
                  <a:gd name="T12" fmla="*/ 4 w 95"/>
                  <a:gd name="T13" fmla="*/ 11 h 11"/>
                  <a:gd name="T14" fmla="*/ 1 w 95"/>
                  <a:gd name="T15" fmla="*/ 10 h 11"/>
                  <a:gd name="T16" fmla="*/ 0 w 95"/>
                  <a:gd name="T17" fmla="*/ 6 h 11"/>
                  <a:gd name="T18" fmla="*/ 1 w 95"/>
                  <a:gd name="T19" fmla="*/ 1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1"/>
                    </a:lnTo>
                    <a:lnTo>
                      <a:pt x="95" y="6"/>
                    </a:lnTo>
                    <a:lnTo>
                      <a:pt x="95" y="10"/>
                    </a:lnTo>
                    <a:lnTo>
                      <a:pt x="90" y="11"/>
                    </a:lnTo>
                    <a:lnTo>
                      <a:pt x="4" y="11"/>
                    </a:lnTo>
                    <a:lnTo>
                      <a:pt x="1" y="10"/>
                    </a:lnTo>
                    <a:lnTo>
                      <a:pt x="0" y="6"/>
                    </a:lnTo>
                    <a:lnTo>
                      <a:pt x="1" y="1"/>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2" name="Freeform 51"/>
              <p:cNvSpPr>
                <a:spLocks/>
              </p:cNvSpPr>
              <p:nvPr/>
            </p:nvSpPr>
            <p:spPr bwMode="auto">
              <a:xfrm>
                <a:off x="2511" y="2021"/>
                <a:ext cx="31" cy="11"/>
              </a:xfrm>
              <a:custGeom>
                <a:avLst/>
                <a:gdLst>
                  <a:gd name="T0" fmla="*/ 0 w 92"/>
                  <a:gd name="T1" fmla="*/ 31 h 33"/>
                  <a:gd name="T2" fmla="*/ 92 w 92"/>
                  <a:gd name="T3" fmla="*/ 33 h 33"/>
                  <a:gd name="T4" fmla="*/ 91 w 92"/>
                  <a:gd name="T5" fmla="*/ 0 h 33"/>
                </a:gdLst>
                <a:ahLst/>
                <a:cxnLst>
                  <a:cxn ang="0">
                    <a:pos x="T0" y="T1"/>
                  </a:cxn>
                  <a:cxn ang="0">
                    <a:pos x="T2" y="T3"/>
                  </a:cxn>
                  <a:cxn ang="0">
                    <a:pos x="T4" y="T5"/>
                  </a:cxn>
                </a:cxnLst>
                <a:rect l="0" t="0" r="r" b="b"/>
                <a:pathLst>
                  <a:path w="92" h="33">
                    <a:moveTo>
                      <a:pt x="0" y="31"/>
                    </a:moveTo>
                    <a:lnTo>
                      <a:pt x="92" y="33"/>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3" name="Freeform 52"/>
              <p:cNvSpPr>
                <a:spLocks/>
              </p:cNvSpPr>
              <p:nvPr/>
            </p:nvSpPr>
            <p:spPr bwMode="auto">
              <a:xfrm>
                <a:off x="2542" y="1982"/>
                <a:ext cx="11" cy="7"/>
              </a:xfrm>
              <a:custGeom>
                <a:avLst/>
                <a:gdLst>
                  <a:gd name="T0" fmla="*/ 0 w 32"/>
                  <a:gd name="T1" fmla="*/ 22 h 22"/>
                  <a:gd name="T2" fmla="*/ 0 w 32"/>
                  <a:gd name="T3" fmla="*/ 0 h 22"/>
                  <a:gd name="T4" fmla="*/ 32 w 32"/>
                  <a:gd name="T5" fmla="*/ 0 h 22"/>
                </a:gdLst>
                <a:ahLst/>
                <a:cxnLst>
                  <a:cxn ang="0">
                    <a:pos x="T0" y="T1"/>
                  </a:cxn>
                  <a:cxn ang="0">
                    <a:pos x="T2" y="T3"/>
                  </a:cxn>
                  <a:cxn ang="0">
                    <a:pos x="T4" y="T5"/>
                  </a:cxn>
                </a:cxnLst>
                <a:rect l="0" t="0" r="r" b="b"/>
                <a:pathLst>
                  <a:path w="32" h="22">
                    <a:moveTo>
                      <a:pt x="0" y="22"/>
                    </a:moveTo>
                    <a:lnTo>
                      <a:pt x="0" y="0"/>
                    </a:lnTo>
                    <a:lnTo>
                      <a:pt x="32"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4" name="Freeform 53"/>
              <p:cNvSpPr>
                <a:spLocks noEditPoints="1"/>
              </p:cNvSpPr>
              <p:nvPr/>
            </p:nvSpPr>
            <p:spPr bwMode="auto">
              <a:xfrm>
                <a:off x="2537" y="1940"/>
                <a:ext cx="46" cy="45"/>
              </a:xfrm>
              <a:custGeom>
                <a:avLst/>
                <a:gdLst>
                  <a:gd name="T0" fmla="*/ 96 w 138"/>
                  <a:gd name="T1" fmla="*/ 108 h 133"/>
                  <a:gd name="T2" fmla="*/ 43 w 138"/>
                  <a:gd name="T3" fmla="*/ 108 h 133"/>
                  <a:gd name="T4" fmla="*/ 34 w 138"/>
                  <a:gd name="T5" fmla="*/ 133 h 133"/>
                  <a:gd name="T6" fmla="*/ 0 w 138"/>
                  <a:gd name="T7" fmla="*/ 133 h 133"/>
                  <a:gd name="T8" fmla="*/ 49 w 138"/>
                  <a:gd name="T9" fmla="*/ 0 h 133"/>
                  <a:gd name="T10" fmla="*/ 89 w 138"/>
                  <a:gd name="T11" fmla="*/ 0 h 133"/>
                  <a:gd name="T12" fmla="*/ 138 w 138"/>
                  <a:gd name="T13" fmla="*/ 133 h 133"/>
                  <a:gd name="T14" fmla="*/ 103 w 138"/>
                  <a:gd name="T15" fmla="*/ 133 h 133"/>
                  <a:gd name="T16" fmla="*/ 96 w 138"/>
                  <a:gd name="T17" fmla="*/ 108 h 133"/>
                  <a:gd name="T18" fmla="*/ 51 w 138"/>
                  <a:gd name="T19" fmla="*/ 84 h 133"/>
                  <a:gd name="T20" fmla="*/ 88 w 138"/>
                  <a:gd name="T21" fmla="*/ 84 h 133"/>
                  <a:gd name="T22" fmla="*/ 69 w 138"/>
                  <a:gd name="T23" fmla="*/ 32 h 133"/>
                  <a:gd name="T24" fmla="*/ 51 w 138"/>
                  <a:gd name="T25" fmla="*/ 8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 h="133">
                    <a:moveTo>
                      <a:pt x="96" y="108"/>
                    </a:moveTo>
                    <a:lnTo>
                      <a:pt x="43" y="108"/>
                    </a:lnTo>
                    <a:lnTo>
                      <a:pt x="34" y="133"/>
                    </a:lnTo>
                    <a:lnTo>
                      <a:pt x="0" y="133"/>
                    </a:lnTo>
                    <a:lnTo>
                      <a:pt x="49" y="0"/>
                    </a:lnTo>
                    <a:lnTo>
                      <a:pt x="89" y="0"/>
                    </a:lnTo>
                    <a:lnTo>
                      <a:pt x="138" y="133"/>
                    </a:lnTo>
                    <a:lnTo>
                      <a:pt x="103" y="133"/>
                    </a:lnTo>
                    <a:lnTo>
                      <a:pt x="96" y="108"/>
                    </a:lnTo>
                    <a:close/>
                    <a:moveTo>
                      <a:pt x="51" y="84"/>
                    </a:moveTo>
                    <a:lnTo>
                      <a:pt x="88" y="84"/>
                    </a:lnTo>
                    <a:lnTo>
                      <a:pt x="69" y="32"/>
                    </a:lnTo>
                    <a:lnTo>
                      <a:pt x="51"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6" name="Rectangle 55"/>
              <p:cNvSpPr>
                <a:spLocks noChangeArrowheads="1"/>
              </p:cNvSpPr>
              <p:nvPr/>
            </p:nvSpPr>
            <p:spPr bwMode="auto">
              <a:xfrm>
                <a:off x="2628" y="2149"/>
                <a:ext cx="19" cy="2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8" name="Rectangle 57"/>
              <p:cNvSpPr>
                <a:spLocks noChangeArrowheads="1"/>
              </p:cNvSpPr>
              <p:nvPr/>
            </p:nvSpPr>
            <p:spPr bwMode="auto">
              <a:xfrm>
                <a:off x="2518" y="2149"/>
                <a:ext cx="11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9" name="Rectangle 58"/>
              <p:cNvSpPr>
                <a:spLocks noChangeArrowheads="1"/>
              </p:cNvSpPr>
              <p:nvPr/>
            </p:nvSpPr>
            <p:spPr bwMode="auto">
              <a:xfrm>
                <a:off x="2623" y="2154"/>
                <a:ext cx="17"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1" name="Rectangle 60"/>
              <p:cNvSpPr>
                <a:spLocks noChangeArrowheads="1"/>
              </p:cNvSpPr>
              <p:nvPr/>
            </p:nvSpPr>
            <p:spPr bwMode="auto">
              <a:xfrm>
                <a:off x="2523" y="2154"/>
                <a:ext cx="10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2" name="Freeform 61"/>
              <p:cNvSpPr>
                <a:spLocks/>
              </p:cNvSpPr>
              <p:nvPr/>
            </p:nvSpPr>
            <p:spPr bwMode="auto">
              <a:xfrm>
                <a:off x="2511" y="2021"/>
                <a:ext cx="124" cy="146"/>
              </a:xfrm>
              <a:custGeom>
                <a:avLst/>
                <a:gdLst>
                  <a:gd name="T0" fmla="*/ 22 w 374"/>
                  <a:gd name="T1" fmla="*/ 0 h 438"/>
                  <a:gd name="T2" fmla="*/ 224 w 374"/>
                  <a:gd name="T3" fmla="*/ 0 h 438"/>
                  <a:gd name="T4" fmla="*/ 240 w 374"/>
                  <a:gd name="T5" fmla="*/ 2 h 438"/>
                  <a:gd name="T6" fmla="*/ 266 w 374"/>
                  <a:gd name="T7" fmla="*/ 10 h 438"/>
                  <a:gd name="T8" fmla="*/ 300 w 374"/>
                  <a:gd name="T9" fmla="*/ 35 h 438"/>
                  <a:gd name="T10" fmla="*/ 320 w 374"/>
                  <a:gd name="T11" fmla="*/ 53 h 438"/>
                  <a:gd name="T12" fmla="*/ 339 w 374"/>
                  <a:gd name="T13" fmla="*/ 74 h 438"/>
                  <a:gd name="T14" fmla="*/ 368 w 374"/>
                  <a:gd name="T15" fmla="*/ 121 h 438"/>
                  <a:gd name="T16" fmla="*/ 374 w 374"/>
                  <a:gd name="T17" fmla="*/ 150 h 438"/>
                  <a:gd name="T18" fmla="*/ 374 w 374"/>
                  <a:gd name="T19" fmla="*/ 416 h 438"/>
                  <a:gd name="T20" fmla="*/ 372 w 374"/>
                  <a:gd name="T21" fmla="*/ 425 h 438"/>
                  <a:gd name="T22" fmla="*/ 361 w 374"/>
                  <a:gd name="T23" fmla="*/ 436 h 438"/>
                  <a:gd name="T24" fmla="*/ 352 w 374"/>
                  <a:gd name="T25" fmla="*/ 438 h 438"/>
                  <a:gd name="T26" fmla="*/ 22 w 374"/>
                  <a:gd name="T27" fmla="*/ 438 h 438"/>
                  <a:gd name="T28" fmla="*/ 13 w 374"/>
                  <a:gd name="T29" fmla="*/ 436 h 438"/>
                  <a:gd name="T30" fmla="*/ 2 w 374"/>
                  <a:gd name="T31" fmla="*/ 425 h 438"/>
                  <a:gd name="T32" fmla="*/ 0 w 374"/>
                  <a:gd name="T33" fmla="*/ 416 h 438"/>
                  <a:gd name="T34" fmla="*/ 0 w 374"/>
                  <a:gd name="T35" fmla="*/ 22 h 438"/>
                  <a:gd name="T36" fmla="*/ 2 w 374"/>
                  <a:gd name="T37" fmla="*/ 13 h 438"/>
                  <a:gd name="T38" fmla="*/ 13 w 374"/>
                  <a:gd name="T39" fmla="*/ 2 h 438"/>
                  <a:gd name="T40" fmla="*/ 22 w 374"/>
                  <a:gd name="T4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438">
                    <a:moveTo>
                      <a:pt x="22" y="0"/>
                    </a:moveTo>
                    <a:lnTo>
                      <a:pt x="224" y="0"/>
                    </a:lnTo>
                    <a:lnTo>
                      <a:pt x="240" y="2"/>
                    </a:lnTo>
                    <a:lnTo>
                      <a:pt x="266" y="10"/>
                    </a:lnTo>
                    <a:lnTo>
                      <a:pt x="300" y="35"/>
                    </a:lnTo>
                    <a:lnTo>
                      <a:pt x="320" y="53"/>
                    </a:lnTo>
                    <a:lnTo>
                      <a:pt x="339" y="74"/>
                    </a:lnTo>
                    <a:lnTo>
                      <a:pt x="368" y="121"/>
                    </a:lnTo>
                    <a:lnTo>
                      <a:pt x="374" y="150"/>
                    </a:lnTo>
                    <a:lnTo>
                      <a:pt x="374" y="416"/>
                    </a:lnTo>
                    <a:lnTo>
                      <a:pt x="372" y="425"/>
                    </a:lnTo>
                    <a:lnTo>
                      <a:pt x="361" y="436"/>
                    </a:lnTo>
                    <a:lnTo>
                      <a:pt x="352" y="438"/>
                    </a:lnTo>
                    <a:lnTo>
                      <a:pt x="22" y="438"/>
                    </a:lnTo>
                    <a:lnTo>
                      <a:pt x="13" y="436"/>
                    </a:lnTo>
                    <a:lnTo>
                      <a:pt x="2" y="425"/>
                    </a:lnTo>
                    <a:lnTo>
                      <a:pt x="0" y="416"/>
                    </a:lnTo>
                    <a:lnTo>
                      <a:pt x="0" y="22"/>
                    </a:lnTo>
                    <a:lnTo>
                      <a:pt x="2" y="13"/>
                    </a:lnTo>
                    <a:lnTo>
                      <a:pt x="13" y="2"/>
                    </a:lnTo>
                    <a:lnTo>
                      <a:pt x="22"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3" name="Freeform 62"/>
              <p:cNvSpPr>
                <a:spLocks/>
              </p:cNvSpPr>
              <p:nvPr/>
            </p:nvSpPr>
            <p:spPr bwMode="auto">
              <a:xfrm>
                <a:off x="2512" y="2023"/>
                <a:ext cx="121" cy="142"/>
              </a:xfrm>
              <a:custGeom>
                <a:avLst/>
                <a:gdLst>
                  <a:gd name="T0" fmla="*/ 17 w 363"/>
                  <a:gd name="T1" fmla="*/ 0 h 426"/>
                  <a:gd name="T2" fmla="*/ 10 w 363"/>
                  <a:gd name="T3" fmla="*/ 1 h 426"/>
                  <a:gd name="T4" fmla="*/ 1 w 363"/>
                  <a:gd name="T5" fmla="*/ 10 h 426"/>
                  <a:gd name="T6" fmla="*/ 0 w 363"/>
                  <a:gd name="T7" fmla="*/ 16 h 426"/>
                  <a:gd name="T8" fmla="*/ 0 w 363"/>
                  <a:gd name="T9" fmla="*/ 410 h 426"/>
                  <a:gd name="T10" fmla="*/ 1 w 363"/>
                  <a:gd name="T11" fmla="*/ 416 h 426"/>
                  <a:gd name="T12" fmla="*/ 10 w 363"/>
                  <a:gd name="T13" fmla="*/ 426 h 426"/>
                  <a:gd name="T14" fmla="*/ 17 w 363"/>
                  <a:gd name="T15" fmla="*/ 426 h 426"/>
                  <a:gd name="T16" fmla="*/ 347 w 363"/>
                  <a:gd name="T17" fmla="*/ 426 h 426"/>
                  <a:gd name="T18" fmla="*/ 354 w 363"/>
                  <a:gd name="T19" fmla="*/ 426 h 426"/>
                  <a:gd name="T20" fmla="*/ 363 w 363"/>
                  <a:gd name="T21" fmla="*/ 416 h 426"/>
                  <a:gd name="T22" fmla="*/ 363 w 363"/>
                  <a:gd name="T23" fmla="*/ 410 h 426"/>
                  <a:gd name="T24" fmla="*/ 363 w 363"/>
                  <a:gd name="T25" fmla="*/ 144 h 426"/>
                  <a:gd name="T26" fmla="*/ 363 w 363"/>
                  <a:gd name="T27" fmla="*/ 131 h 426"/>
                  <a:gd name="T28" fmla="*/ 351 w 363"/>
                  <a:gd name="T29" fmla="*/ 95 h 426"/>
                  <a:gd name="T30" fmla="*/ 338 w 363"/>
                  <a:gd name="T31" fmla="*/ 78 h 426"/>
                  <a:gd name="T32" fmla="*/ 285 w 363"/>
                  <a:gd name="T33" fmla="*/ 24 h 426"/>
                  <a:gd name="T34" fmla="*/ 269 w 363"/>
                  <a:gd name="T35" fmla="*/ 11 h 426"/>
                  <a:gd name="T36" fmla="*/ 232 w 363"/>
                  <a:gd name="T37" fmla="*/ 0 h 426"/>
                  <a:gd name="T38" fmla="*/ 219 w 363"/>
                  <a:gd name="T39" fmla="*/ 0 h 426"/>
                  <a:gd name="T40" fmla="*/ 17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7" y="0"/>
                    </a:moveTo>
                    <a:lnTo>
                      <a:pt x="10" y="1"/>
                    </a:lnTo>
                    <a:lnTo>
                      <a:pt x="1" y="10"/>
                    </a:lnTo>
                    <a:lnTo>
                      <a:pt x="0" y="16"/>
                    </a:lnTo>
                    <a:lnTo>
                      <a:pt x="0" y="410"/>
                    </a:lnTo>
                    <a:lnTo>
                      <a:pt x="1" y="416"/>
                    </a:lnTo>
                    <a:lnTo>
                      <a:pt x="10" y="426"/>
                    </a:lnTo>
                    <a:lnTo>
                      <a:pt x="17" y="426"/>
                    </a:lnTo>
                    <a:lnTo>
                      <a:pt x="347" y="426"/>
                    </a:lnTo>
                    <a:lnTo>
                      <a:pt x="354" y="426"/>
                    </a:lnTo>
                    <a:lnTo>
                      <a:pt x="363" y="416"/>
                    </a:lnTo>
                    <a:lnTo>
                      <a:pt x="363" y="410"/>
                    </a:lnTo>
                    <a:lnTo>
                      <a:pt x="363" y="144"/>
                    </a:lnTo>
                    <a:lnTo>
                      <a:pt x="363" y="131"/>
                    </a:lnTo>
                    <a:lnTo>
                      <a:pt x="351" y="95"/>
                    </a:lnTo>
                    <a:lnTo>
                      <a:pt x="338" y="78"/>
                    </a:lnTo>
                    <a:lnTo>
                      <a:pt x="285" y="24"/>
                    </a:lnTo>
                    <a:lnTo>
                      <a:pt x="269" y="11"/>
                    </a:lnTo>
                    <a:lnTo>
                      <a:pt x="232" y="0"/>
                    </a:lnTo>
                    <a:lnTo>
                      <a:pt x="219"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4" name="Freeform 63"/>
              <p:cNvSpPr>
                <a:spLocks/>
              </p:cNvSpPr>
              <p:nvPr/>
            </p:nvSpPr>
            <p:spPr bwMode="auto">
              <a:xfrm>
                <a:off x="2583" y="2023"/>
                <a:ext cx="50" cy="50"/>
              </a:xfrm>
              <a:custGeom>
                <a:avLst/>
                <a:gdLst>
                  <a:gd name="T0" fmla="*/ 7 w 151"/>
                  <a:gd name="T1" fmla="*/ 0 h 150"/>
                  <a:gd name="T2" fmla="*/ 0 w 151"/>
                  <a:gd name="T3" fmla="*/ 0 h 150"/>
                  <a:gd name="T4" fmla="*/ 11 w 151"/>
                  <a:gd name="T5" fmla="*/ 7 h 150"/>
                  <a:gd name="T6" fmla="*/ 21 w 151"/>
                  <a:gd name="T7" fmla="*/ 11 h 150"/>
                  <a:gd name="T8" fmla="*/ 36 w 151"/>
                  <a:gd name="T9" fmla="*/ 20 h 150"/>
                  <a:gd name="T10" fmla="*/ 60 w 151"/>
                  <a:gd name="T11" fmla="*/ 46 h 150"/>
                  <a:gd name="T12" fmla="*/ 67 w 151"/>
                  <a:gd name="T13" fmla="*/ 70 h 150"/>
                  <a:gd name="T14" fmla="*/ 66 w 151"/>
                  <a:gd name="T15" fmla="*/ 85 h 150"/>
                  <a:gd name="T16" fmla="*/ 83 w 151"/>
                  <a:gd name="T17" fmla="*/ 85 h 150"/>
                  <a:gd name="T18" fmla="*/ 109 w 151"/>
                  <a:gd name="T19" fmla="*/ 93 h 150"/>
                  <a:gd name="T20" fmla="*/ 135 w 151"/>
                  <a:gd name="T21" fmla="*/ 118 h 150"/>
                  <a:gd name="T22" fmla="*/ 141 w 151"/>
                  <a:gd name="T23" fmla="*/ 131 h 150"/>
                  <a:gd name="T24" fmla="*/ 144 w 151"/>
                  <a:gd name="T25" fmla="*/ 141 h 150"/>
                  <a:gd name="T26" fmla="*/ 149 w 151"/>
                  <a:gd name="T27" fmla="*/ 150 h 150"/>
                  <a:gd name="T28" fmla="*/ 151 w 151"/>
                  <a:gd name="T29" fmla="*/ 148 h 150"/>
                  <a:gd name="T30" fmla="*/ 151 w 151"/>
                  <a:gd name="T31" fmla="*/ 144 h 150"/>
                  <a:gd name="T32" fmla="*/ 151 w 151"/>
                  <a:gd name="T33" fmla="*/ 129 h 150"/>
                  <a:gd name="T34" fmla="*/ 141 w 151"/>
                  <a:gd name="T35" fmla="*/ 104 h 150"/>
                  <a:gd name="T36" fmla="*/ 116 w 151"/>
                  <a:gd name="T37" fmla="*/ 70 h 150"/>
                  <a:gd name="T38" fmla="*/ 99 w 151"/>
                  <a:gd name="T39" fmla="*/ 52 h 150"/>
                  <a:gd name="T40" fmla="*/ 82 w 151"/>
                  <a:gd name="T41" fmla="*/ 34 h 150"/>
                  <a:gd name="T42" fmla="*/ 36 w 151"/>
                  <a:gd name="T43" fmla="*/ 6 h 150"/>
                  <a:gd name="T44" fmla="*/ 7 w 151"/>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0">
                    <a:moveTo>
                      <a:pt x="7" y="0"/>
                    </a:moveTo>
                    <a:lnTo>
                      <a:pt x="0" y="0"/>
                    </a:lnTo>
                    <a:lnTo>
                      <a:pt x="11" y="7"/>
                    </a:lnTo>
                    <a:lnTo>
                      <a:pt x="21" y="11"/>
                    </a:lnTo>
                    <a:lnTo>
                      <a:pt x="36" y="20"/>
                    </a:lnTo>
                    <a:lnTo>
                      <a:pt x="60" y="46"/>
                    </a:lnTo>
                    <a:lnTo>
                      <a:pt x="67" y="70"/>
                    </a:lnTo>
                    <a:lnTo>
                      <a:pt x="66" y="85"/>
                    </a:lnTo>
                    <a:lnTo>
                      <a:pt x="83" y="85"/>
                    </a:lnTo>
                    <a:lnTo>
                      <a:pt x="109" y="93"/>
                    </a:lnTo>
                    <a:lnTo>
                      <a:pt x="135" y="118"/>
                    </a:lnTo>
                    <a:lnTo>
                      <a:pt x="141" y="131"/>
                    </a:lnTo>
                    <a:lnTo>
                      <a:pt x="144" y="141"/>
                    </a:lnTo>
                    <a:lnTo>
                      <a:pt x="149" y="150"/>
                    </a:lnTo>
                    <a:lnTo>
                      <a:pt x="151" y="148"/>
                    </a:lnTo>
                    <a:lnTo>
                      <a:pt x="151" y="144"/>
                    </a:lnTo>
                    <a:lnTo>
                      <a:pt x="151" y="129"/>
                    </a:lnTo>
                    <a:lnTo>
                      <a:pt x="141" y="104"/>
                    </a:lnTo>
                    <a:lnTo>
                      <a:pt x="116" y="70"/>
                    </a:lnTo>
                    <a:lnTo>
                      <a:pt x="99" y="52"/>
                    </a:lnTo>
                    <a:lnTo>
                      <a:pt x="82" y="34"/>
                    </a:lnTo>
                    <a:lnTo>
                      <a:pt x="36" y="6"/>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5" name="Freeform 64"/>
              <p:cNvSpPr>
                <a:spLocks/>
              </p:cNvSpPr>
              <p:nvPr/>
            </p:nvSpPr>
            <p:spPr bwMode="auto">
              <a:xfrm>
                <a:off x="2589" y="2027"/>
                <a:ext cx="41" cy="40"/>
              </a:xfrm>
              <a:custGeom>
                <a:avLst/>
                <a:gdLst>
                  <a:gd name="T0" fmla="*/ 0 w 123"/>
                  <a:gd name="T1" fmla="*/ 0 h 120"/>
                  <a:gd name="T2" fmla="*/ 10 w 123"/>
                  <a:gd name="T3" fmla="*/ 8 h 120"/>
                  <a:gd name="T4" fmla="*/ 23 w 123"/>
                  <a:gd name="T5" fmla="*/ 55 h 120"/>
                  <a:gd name="T6" fmla="*/ 26 w 123"/>
                  <a:gd name="T7" fmla="*/ 93 h 120"/>
                  <a:gd name="T8" fmla="*/ 23 w 123"/>
                  <a:gd name="T9" fmla="*/ 110 h 120"/>
                  <a:gd name="T10" fmla="*/ 58 w 123"/>
                  <a:gd name="T11" fmla="*/ 108 h 120"/>
                  <a:gd name="T12" fmla="*/ 114 w 123"/>
                  <a:gd name="T13" fmla="*/ 114 h 120"/>
                  <a:gd name="T14" fmla="*/ 123 w 123"/>
                  <a:gd name="T15" fmla="*/ 120 h 120"/>
                  <a:gd name="T16" fmla="*/ 117 w 123"/>
                  <a:gd name="T17" fmla="*/ 107 h 120"/>
                  <a:gd name="T18" fmla="*/ 91 w 123"/>
                  <a:gd name="T19" fmla="*/ 82 h 120"/>
                  <a:gd name="T20" fmla="*/ 65 w 123"/>
                  <a:gd name="T21" fmla="*/ 74 h 120"/>
                  <a:gd name="T22" fmla="*/ 48 w 123"/>
                  <a:gd name="T23" fmla="*/ 74 h 120"/>
                  <a:gd name="T24" fmla="*/ 49 w 123"/>
                  <a:gd name="T25" fmla="*/ 59 h 120"/>
                  <a:gd name="T26" fmla="*/ 41 w 123"/>
                  <a:gd name="T27" fmla="*/ 33 h 120"/>
                  <a:gd name="T28" fmla="*/ 15 w 123"/>
                  <a:gd name="T29" fmla="*/ 6 h 120"/>
                  <a:gd name="T30" fmla="*/ 0 w 123"/>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0">
                    <a:moveTo>
                      <a:pt x="0" y="0"/>
                    </a:moveTo>
                    <a:lnTo>
                      <a:pt x="10" y="8"/>
                    </a:lnTo>
                    <a:lnTo>
                      <a:pt x="23" y="55"/>
                    </a:lnTo>
                    <a:lnTo>
                      <a:pt x="26" y="93"/>
                    </a:lnTo>
                    <a:lnTo>
                      <a:pt x="23" y="110"/>
                    </a:lnTo>
                    <a:lnTo>
                      <a:pt x="58" y="108"/>
                    </a:lnTo>
                    <a:lnTo>
                      <a:pt x="114" y="114"/>
                    </a:lnTo>
                    <a:lnTo>
                      <a:pt x="123" y="120"/>
                    </a:lnTo>
                    <a:lnTo>
                      <a:pt x="117" y="107"/>
                    </a:lnTo>
                    <a:lnTo>
                      <a:pt x="91" y="82"/>
                    </a:lnTo>
                    <a:lnTo>
                      <a:pt x="65" y="74"/>
                    </a:lnTo>
                    <a:lnTo>
                      <a:pt x="48" y="74"/>
                    </a:lnTo>
                    <a:lnTo>
                      <a:pt x="49" y="59"/>
                    </a:lnTo>
                    <a:lnTo>
                      <a:pt x="41" y="33"/>
                    </a:lnTo>
                    <a:lnTo>
                      <a:pt x="15" y="6"/>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6" name="Freeform 65"/>
              <p:cNvSpPr>
                <a:spLocks/>
              </p:cNvSpPr>
              <p:nvPr/>
            </p:nvSpPr>
            <p:spPr bwMode="auto">
              <a:xfrm>
                <a:off x="2514" y="2025"/>
                <a:ext cx="118" cy="139"/>
              </a:xfrm>
              <a:custGeom>
                <a:avLst/>
                <a:gdLst>
                  <a:gd name="T0" fmla="*/ 12 w 354"/>
                  <a:gd name="T1" fmla="*/ 0 h 416"/>
                  <a:gd name="T2" fmla="*/ 3 w 354"/>
                  <a:gd name="T3" fmla="*/ 1 h 416"/>
                  <a:gd name="T4" fmla="*/ 0 w 354"/>
                  <a:gd name="T5" fmla="*/ 10 h 416"/>
                  <a:gd name="T6" fmla="*/ 0 w 354"/>
                  <a:gd name="T7" fmla="*/ 404 h 416"/>
                  <a:gd name="T8" fmla="*/ 3 w 354"/>
                  <a:gd name="T9" fmla="*/ 413 h 416"/>
                  <a:gd name="T10" fmla="*/ 12 w 354"/>
                  <a:gd name="T11" fmla="*/ 416 h 416"/>
                  <a:gd name="T12" fmla="*/ 342 w 354"/>
                  <a:gd name="T13" fmla="*/ 416 h 416"/>
                  <a:gd name="T14" fmla="*/ 351 w 354"/>
                  <a:gd name="T15" fmla="*/ 413 h 416"/>
                  <a:gd name="T16" fmla="*/ 354 w 354"/>
                  <a:gd name="T17" fmla="*/ 404 h 416"/>
                  <a:gd name="T18" fmla="*/ 354 w 354"/>
                  <a:gd name="T19" fmla="*/ 138 h 416"/>
                  <a:gd name="T20" fmla="*/ 352 w 354"/>
                  <a:gd name="T21" fmla="*/ 125 h 416"/>
                  <a:gd name="T22" fmla="*/ 342 w 354"/>
                  <a:gd name="T23" fmla="*/ 92 h 416"/>
                  <a:gd name="T24" fmla="*/ 329 w 354"/>
                  <a:gd name="T25" fmla="*/ 76 h 416"/>
                  <a:gd name="T26" fmla="*/ 276 w 354"/>
                  <a:gd name="T27" fmla="*/ 23 h 416"/>
                  <a:gd name="T28" fmla="*/ 261 w 354"/>
                  <a:gd name="T29" fmla="*/ 11 h 416"/>
                  <a:gd name="T30" fmla="*/ 227 w 354"/>
                  <a:gd name="T31" fmla="*/ 0 h 416"/>
                  <a:gd name="T32" fmla="*/ 214 w 354"/>
                  <a:gd name="T33" fmla="*/ 0 h 416"/>
                  <a:gd name="T34" fmla="*/ 12 w 354"/>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416">
                    <a:moveTo>
                      <a:pt x="12" y="0"/>
                    </a:moveTo>
                    <a:lnTo>
                      <a:pt x="3" y="1"/>
                    </a:lnTo>
                    <a:lnTo>
                      <a:pt x="0" y="10"/>
                    </a:lnTo>
                    <a:lnTo>
                      <a:pt x="0" y="404"/>
                    </a:lnTo>
                    <a:lnTo>
                      <a:pt x="3" y="413"/>
                    </a:lnTo>
                    <a:lnTo>
                      <a:pt x="12" y="416"/>
                    </a:lnTo>
                    <a:lnTo>
                      <a:pt x="342" y="416"/>
                    </a:lnTo>
                    <a:lnTo>
                      <a:pt x="351" y="413"/>
                    </a:lnTo>
                    <a:lnTo>
                      <a:pt x="354" y="404"/>
                    </a:lnTo>
                    <a:lnTo>
                      <a:pt x="354" y="138"/>
                    </a:lnTo>
                    <a:lnTo>
                      <a:pt x="352" y="125"/>
                    </a:lnTo>
                    <a:lnTo>
                      <a:pt x="342" y="92"/>
                    </a:lnTo>
                    <a:lnTo>
                      <a:pt x="329" y="76"/>
                    </a:lnTo>
                    <a:lnTo>
                      <a:pt x="276" y="23"/>
                    </a:lnTo>
                    <a:lnTo>
                      <a:pt x="261" y="11"/>
                    </a:lnTo>
                    <a:lnTo>
                      <a:pt x="227" y="0"/>
                    </a:lnTo>
                    <a:lnTo>
                      <a:pt x="214" y="0"/>
                    </a:lnTo>
                    <a:lnTo>
                      <a:pt x="12"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7" name="Freeform 66"/>
              <p:cNvSpPr>
                <a:spLocks/>
              </p:cNvSpPr>
              <p:nvPr/>
            </p:nvSpPr>
            <p:spPr bwMode="auto">
              <a:xfrm>
                <a:off x="2561" y="2077"/>
                <a:ext cx="42" cy="34"/>
              </a:xfrm>
              <a:custGeom>
                <a:avLst/>
                <a:gdLst>
                  <a:gd name="T0" fmla="*/ 125 w 125"/>
                  <a:gd name="T1" fmla="*/ 38 h 102"/>
                  <a:gd name="T2" fmla="*/ 124 w 125"/>
                  <a:gd name="T3" fmla="*/ 58 h 102"/>
                  <a:gd name="T4" fmla="*/ 101 w 125"/>
                  <a:gd name="T5" fmla="*/ 89 h 102"/>
                  <a:gd name="T6" fmla="*/ 82 w 125"/>
                  <a:gd name="T7" fmla="*/ 98 h 102"/>
                  <a:gd name="T8" fmla="*/ 62 w 125"/>
                  <a:gd name="T9" fmla="*/ 102 h 102"/>
                  <a:gd name="T10" fmla="*/ 24 w 125"/>
                  <a:gd name="T11" fmla="*/ 89 h 102"/>
                  <a:gd name="T12" fmla="*/ 11 w 125"/>
                  <a:gd name="T13" fmla="*/ 75 h 102"/>
                  <a:gd name="T14" fmla="*/ 1 w 125"/>
                  <a:gd name="T15" fmla="*/ 58 h 102"/>
                  <a:gd name="T16" fmla="*/ 0 w 125"/>
                  <a:gd name="T17" fmla="*/ 17 h 102"/>
                  <a:gd name="T18" fmla="*/ 10 w 125"/>
                  <a:gd name="T19" fmla="*/ 0 h 102"/>
                  <a:gd name="T20" fmla="*/ 62 w 125"/>
                  <a:gd name="T21" fmla="*/ 38 h 102"/>
                  <a:gd name="T22" fmla="*/ 125 w 125"/>
                  <a:gd name="T23"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2">
                    <a:moveTo>
                      <a:pt x="125" y="38"/>
                    </a:moveTo>
                    <a:lnTo>
                      <a:pt x="124" y="58"/>
                    </a:lnTo>
                    <a:lnTo>
                      <a:pt x="101" y="89"/>
                    </a:lnTo>
                    <a:lnTo>
                      <a:pt x="82" y="98"/>
                    </a:lnTo>
                    <a:lnTo>
                      <a:pt x="62" y="102"/>
                    </a:lnTo>
                    <a:lnTo>
                      <a:pt x="24" y="89"/>
                    </a:lnTo>
                    <a:lnTo>
                      <a:pt x="11" y="75"/>
                    </a:lnTo>
                    <a:lnTo>
                      <a:pt x="1" y="58"/>
                    </a:lnTo>
                    <a:lnTo>
                      <a:pt x="0" y="17"/>
                    </a:lnTo>
                    <a:lnTo>
                      <a:pt x="10" y="0"/>
                    </a:lnTo>
                    <a:lnTo>
                      <a:pt x="62" y="38"/>
                    </a:lnTo>
                    <a:lnTo>
                      <a:pt x="125" y="38"/>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8" name="Freeform 67"/>
              <p:cNvSpPr>
                <a:spLocks/>
              </p:cNvSpPr>
              <p:nvPr/>
            </p:nvSpPr>
            <p:spPr bwMode="auto">
              <a:xfrm>
                <a:off x="2558" y="2072"/>
                <a:ext cx="42" cy="35"/>
              </a:xfrm>
              <a:custGeom>
                <a:avLst/>
                <a:gdLst>
                  <a:gd name="T0" fmla="*/ 125 w 125"/>
                  <a:gd name="T1" fmla="*/ 39 h 104"/>
                  <a:gd name="T2" fmla="*/ 124 w 125"/>
                  <a:gd name="T3" fmla="*/ 59 h 104"/>
                  <a:gd name="T4" fmla="*/ 99 w 125"/>
                  <a:gd name="T5" fmla="*/ 92 h 104"/>
                  <a:gd name="T6" fmla="*/ 80 w 125"/>
                  <a:gd name="T7" fmla="*/ 100 h 104"/>
                  <a:gd name="T8" fmla="*/ 60 w 125"/>
                  <a:gd name="T9" fmla="*/ 104 h 104"/>
                  <a:gd name="T10" fmla="*/ 23 w 125"/>
                  <a:gd name="T11" fmla="*/ 91 h 104"/>
                  <a:gd name="T12" fmla="*/ 10 w 125"/>
                  <a:gd name="T13" fmla="*/ 75 h 104"/>
                  <a:gd name="T14" fmla="*/ 0 w 125"/>
                  <a:gd name="T15" fmla="*/ 58 h 104"/>
                  <a:gd name="T16" fmla="*/ 0 w 125"/>
                  <a:gd name="T17" fmla="*/ 17 h 104"/>
                  <a:gd name="T18" fmla="*/ 11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4" y="59"/>
                    </a:lnTo>
                    <a:lnTo>
                      <a:pt x="99" y="92"/>
                    </a:lnTo>
                    <a:lnTo>
                      <a:pt x="80" y="100"/>
                    </a:lnTo>
                    <a:lnTo>
                      <a:pt x="60" y="104"/>
                    </a:lnTo>
                    <a:lnTo>
                      <a:pt x="23" y="91"/>
                    </a:lnTo>
                    <a:lnTo>
                      <a:pt x="10" y="75"/>
                    </a:lnTo>
                    <a:lnTo>
                      <a:pt x="0" y="58"/>
                    </a:lnTo>
                    <a:lnTo>
                      <a:pt x="0" y="17"/>
                    </a:lnTo>
                    <a:lnTo>
                      <a:pt x="11"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9" name="Freeform 68"/>
              <p:cNvSpPr>
                <a:spLocks/>
              </p:cNvSpPr>
              <p:nvPr/>
            </p:nvSpPr>
            <p:spPr bwMode="auto">
              <a:xfrm>
                <a:off x="2529" y="2119"/>
                <a:ext cx="21" cy="22"/>
              </a:xfrm>
              <a:custGeom>
                <a:avLst/>
                <a:gdLst>
                  <a:gd name="T0" fmla="*/ 0 w 64"/>
                  <a:gd name="T1" fmla="*/ 0 h 65"/>
                  <a:gd name="T2" fmla="*/ 15 w 64"/>
                  <a:gd name="T3" fmla="*/ 0 h 65"/>
                  <a:gd name="T4" fmla="*/ 39 w 64"/>
                  <a:gd name="T5" fmla="*/ 9 h 65"/>
                  <a:gd name="T6" fmla="*/ 56 w 64"/>
                  <a:gd name="T7" fmla="*/ 26 h 65"/>
                  <a:gd name="T8" fmla="*/ 64 w 64"/>
                  <a:gd name="T9" fmla="*/ 50 h 65"/>
                  <a:gd name="T10" fmla="*/ 64 w 64"/>
                  <a:gd name="T11" fmla="*/ 65 h 65"/>
                  <a:gd name="T12" fmla="*/ 0 w 64"/>
                  <a:gd name="T13" fmla="*/ 65 h 65"/>
                  <a:gd name="T14" fmla="*/ 0 w 64"/>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0" y="0"/>
                    </a:moveTo>
                    <a:lnTo>
                      <a:pt x="15" y="0"/>
                    </a:lnTo>
                    <a:lnTo>
                      <a:pt x="39" y="9"/>
                    </a:lnTo>
                    <a:lnTo>
                      <a:pt x="56" y="26"/>
                    </a:lnTo>
                    <a:lnTo>
                      <a:pt x="64" y="50"/>
                    </a:lnTo>
                    <a:lnTo>
                      <a:pt x="64" y="65"/>
                    </a:lnTo>
                    <a:lnTo>
                      <a:pt x="0" y="65"/>
                    </a:lnTo>
                    <a:lnTo>
                      <a:pt x="0" y="0"/>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0" name="Freeform 69"/>
              <p:cNvSpPr>
                <a:spLocks/>
              </p:cNvSpPr>
              <p:nvPr/>
            </p:nvSpPr>
            <p:spPr bwMode="auto">
              <a:xfrm>
                <a:off x="2526" y="2116"/>
                <a:ext cx="21" cy="21"/>
              </a:xfrm>
              <a:custGeom>
                <a:avLst/>
                <a:gdLst>
                  <a:gd name="T0" fmla="*/ 0 w 63"/>
                  <a:gd name="T1" fmla="*/ 0 h 63"/>
                  <a:gd name="T2" fmla="*/ 14 w 63"/>
                  <a:gd name="T3" fmla="*/ 0 h 63"/>
                  <a:gd name="T4" fmla="*/ 37 w 63"/>
                  <a:gd name="T5" fmla="*/ 8 h 63"/>
                  <a:gd name="T6" fmla="*/ 55 w 63"/>
                  <a:gd name="T7" fmla="*/ 26 h 63"/>
                  <a:gd name="T8" fmla="*/ 63 w 63"/>
                  <a:gd name="T9" fmla="*/ 50 h 63"/>
                  <a:gd name="T10" fmla="*/ 63 w 63"/>
                  <a:gd name="T11" fmla="*/ 63 h 63"/>
                  <a:gd name="T12" fmla="*/ 0 w 63"/>
                  <a:gd name="T13" fmla="*/ 63 h 63"/>
                  <a:gd name="T14" fmla="*/ 0 w 63"/>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0" y="0"/>
                    </a:moveTo>
                    <a:lnTo>
                      <a:pt x="14" y="0"/>
                    </a:lnTo>
                    <a:lnTo>
                      <a:pt x="37" y="8"/>
                    </a:lnTo>
                    <a:lnTo>
                      <a:pt x="55" y="26"/>
                    </a:lnTo>
                    <a:lnTo>
                      <a:pt x="63" y="50"/>
                    </a:lnTo>
                    <a:lnTo>
                      <a:pt x="63" y="63"/>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Freeform 70"/>
              <p:cNvSpPr>
                <a:spLocks/>
              </p:cNvSpPr>
              <p:nvPr/>
            </p:nvSpPr>
            <p:spPr bwMode="auto">
              <a:xfrm>
                <a:off x="2529" y="2119"/>
                <a:ext cx="14" cy="14"/>
              </a:xfrm>
              <a:custGeom>
                <a:avLst/>
                <a:gdLst>
                  <a:gd name="T0" fmla="*/ 42 w 42"/>
                  <a:gd name="T1" fmla="*/ 42 h 42"/>
                  <a:gd name="T2" fmla="*/ 39 w 42"/>
                  <a:gd name="T3" fmla="*/ 26 h 42"/>
                  <a:gd name="T4" fmla="*/ 17 w 42"/>
                  <a:gd name="T5" fmla="*/ 3 h 42"/>
                  <a:gd name="T6" fmla="*/ 2 w 42"/>
                  <a:gd name="T7" fmla="*/ 0 h 42"/>
                  <a:gd name="T8" fmla="*/ 0 w 42"/>
                  <a:gd name="T9" fmla="*/ 42 h 42"/>
                  <a:gd name="T10" fmla="*/ 42 w 42"/>
                  <a:gd name="T11" fmla="*/ 42 h 42"/>
                </a:gdLst>
                <a:ahLst/>
                <a:cxnLst>
                  <a:cxn ang="0">
                    <a:pos x="T0" y="T1"/>
                  </a:cxn>
                  <a:cxn ang="0">
                    <a:pos x="T2" y="T3"/>
                  </a:cxn>
                  <a:cxn ang="0">
                    <a:pos x="T4" y="T5"/>
                  </a:cxn>
                  <a:cxn ang="0">
                    <a:pos x="T6" y="T7"/>
                  </a:cxn>
                  <a:cxn ang="0">
                    <a:pos x="T8" y="T9"/>
                  </a:cxn>
                  <a:cxn ang="0">
                    <a:pos x="T10" y="T11"/>
                  </a:cxn>
                </a:cxnLst>
                <a:rect l="0" t="0" r="r" b="b"/>
                <a:pathLst>
                  <a:path w="42" h="42">
                    <a:moveTo>
                      <a:pt x="42" y="42"/>
                    </a:moveTo>
                    <a:lnTo>
                      <a:pt x="39" y="26"/>
                    </a:lnTo>
                    <a:lnTo>
                      <a:pt x="17" y="3"/>
                    </a:lnTo>
                    <a:lnTo>
                      <a:pt x="2" y="0"/>
                    </a:lnTo>
                    <a:lnTo>
                      <a:pt x="0" y="42"/>
                    </a:lnTo>
                    <a:lnTo>
                      <a:pt x="42" y="42"/>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2" name="Freeform 71"/>
              <p:cNvSpPr>
                <a:spLocks/>
              </p:cNvSpPr>
              <p:nvPr/>
            </p:nvSpPr>
            <p:spPr bwMode="auto">
              <a:xfrm>
                <a:off x="2530" y="2062"/>
                <a:ext cx="24" cy="4"/>
              </a:xfrm>
              <a:custGeom>
                <a:avLst/>
                <a:gdLst>
                  <a:gd name="T0" fmla="*/ 4 w 74"/>
                  <a:gd name="T1" fmla="*/ 0 h 10"/>
                  <a:gd name="T2" fmla="*/ 70 w 74"/>
                  <a:gd name="T3" fmla="*/ 0 h 10"/>
                  <a:gd name="T4" fmla="*/ 73 w 74"/>
                  <a:gd name="T5" fmla="*/ 0 h 10"/>
                  <a:gd name="T6" fmla="*/ 74 w 74"/>
                  <a:gd name="T7" fmla="*/ 4 h 10"/>
                  <a:gd name="T8" fmla="*/ 73 w 74"/>
                  <a:gd name="T9" fmla="*/ 9 h 10"/>
                  <a:gd name="T10" fmla="*/ 70 w 74"/>
                  <a:gd name="T11" fmla="*/ 10 h 10"/>
                  <a:gd name="T12" fmla="*/ 4 w 74"/>
                  <a:gd name="T13" fmla="*/ 10 h 10"/>
                  <a:gd name="T14" fmla="*/ 0 w 74"/>
                  <a:gd name="T15" fmla="*/ 9 h 10"/>
                  <a:gd name="T16" fmla="*/ 0 w 74"/>
                  <a:gd name="T17" fmla="*/ 4 h 10"/>
                  <a:gd name="T18" fmla="*/ 0 w 74"/>
                  <a:gd name="T19" fmla="*/ 0 h 10"/>
                  <a:gd name="T20" fmla="*/ 4 w 74"/>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10">
                    <a:moveTo>
                      <a:pt x="4" y="0"/>
                    </a:moveTo>
                    <a:lnTo>
                      <a:pt x="70" y="0"/>
                    </a:lnTo>
                    <a:lnTo>
                      <a:pt x="73" y="0"/>
                    </a:lnTo>
                    <a:lnTo>
                      <a:pt x="74" y="4"/>
                    </a:lnTo>
                    <a:lnTo>
                      <a:pt x="73" y="9"/>
                    </a:lnTo>
                    <a:lnTo>
                      <a:pt x="70" y="10"/>
                    </a:lnTo>
                    <a:lnTo>
                      <a:pt x="4" y="10"/>
                    </a:lnTo>
                    <a:lnTo>
                      <a:pt x="0" y="9"/>
                    </a:lnTo>
                    <a:lnTo>
                      <a:pt x="0" y="4"/>
                    </a:lnTo>
                    <a:lnTo>
                      <a:pt x="0" y="0"/>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3" name="Freeform 72"/>
              <p:cNvSpPr>
                <a:spLocks/>
              </p:cNvSpPr>
              <p:nvPr/>
            </p:nvSpPr>
            <p:spPr bwMode="auto">
              <a:xfrm>
                <a:off x="2530" y="2055"/>
                <a:ext cx="31" cy="3"/>
              </a:xfrm>
              <a:custGeom>
                <a:avLst/>
                <a:gdLst>
                  <a:gd name="T0" fmla="*/ 5 w 95"/>
                  <a:gd name="T1" fmla="*/ 0 h 10"/>
                  <a:gd name="T2" fmla="*/ 90 w 95"/>
                  <a:gd name="T3" fmla="*/ 0 h 10"/>
                  <a:gd name="T4" fmla="*/ 95 w 95"/>
                  <a:gd name="T5" fmla="*/ 2 h 10"/>
                  <a:gd name="T6" fmla="*/ 95 w 95"/>
                  <a:gd name="T7" fmla="*/ 5 h 10"/>
                  <a:gd name="T8" fmla="*/ 95 w 95"/>
                  <a:gd name="T9" fmla="*/ 9 h 10"/>
                  <a:gd name="T10" fmla="*/ 90 w 95"/>
                  <a:gd name="T11" fmla="*/ 10 h 10"/>
                  <a:gd name="T12" fmla="*/ 5 w 95"/>
                  <a:gd name="T13" fmla="*/ 10 h 10"/>
                  <a:gd name="T14" fmla="*/ 1 w 95"/>
                  <a:gd name="T15" fmla="*/ 9 h 10"/>
                  <a:gd name="T16" fmla="*/ 0 w 95"/>
                  <a:gd name="T17" fmla="*/ 5 h 10"/>
                  <a:gd name="T18" fmla="*/ 1 w 95"/>
                  <a:gd name="T19" fmla="*/ 2 h 10"/>
                  <a:gd name="T20" fmla="*/ 5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5" y="0"/>
                    </a:moveTo>
                    <a:lnTo>
                      <a:pt x="90" y="0"/>
                    </a:lnTo>
                    <a:lnTo>
                      <a:pt x="95" y="2"/>
                    </a:lnTo>
                    <a:lnTo>
                      <a:pt x="95" y="5"/>
                    </a:lnTo>
                    <a:lnTo>
                      <a:pt x="95" y="9"/>
                    </a:lnTo>
                    <a:lnTo>
                      <a:pt x="90" y="10"/>
                    </a:lnTo>
                    <a:lnTo>
                      <a:pt x="5" y="10"/>
                    </a:lnTo>
                    <a:lnTo>
                      <a:pt x="1" y="9"/>
                    </a:lnTo>
                    <a:lnTo>
                      <a:pt x="0" y="5"/>
                    </a:lnTo>
                    <a:lnTo>
                      <a:pt x="1" y="2"/>
                    </a:lnTo>
                    <a:lnTo>
                      <a:pt x="5"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4" name="Freeform 73"/>
              <p:cNvSpPr>
                <a:spLocks/>
              </p:cNvSpPr>
              <p:nvPr/>
            </p:nvSpPr>
            <p:spPr bwMode="auto">
              <a:xfrm>
                <a:off x="2530" y="2048"/>
                <a:ext cx="31" cy="3"/>
              </a:xfrm>
              <a:custGeom>
                <a:avLst/>
                <a:gdLst>
                  <a:gd name="T0" fmla="*/ 5 w 95"/>
                  <a:gd name="T1" fmla="*/ 0 h 10"/>
                  <a:gd name="T2" fmla="*/ 90 w 95"/>
                  <a:gd name="T3" fmla="*/ 0 h 10"/>
                  <a:gd name="T4" fmla="*/ 95 w 95"/>
                  <a:gd name="T5" fmla="*/ 1 h 10"/>
                  <a:gd name="T6" fmla="*/ 95 w 95"/>
                  <a:gd name="T7" fmla="*/ 5 h 10"/>
                  <a:gd name="T8" fmla="*/ 95 w 95"/>
                  <a:gd name="T9" fmla="*/ 10 h 10"/>
                  <a:gd name="T10" fmla="*/ 90 w 95"/>
                  <a:gd name="T11" fmla="*/ 10 h 10"/>
                  <a:gd name="T12" fmla="*/ 5 w 95"/>
                  <a:gd name="T13" fmla="*/ 10 h 10"/>
                  <a:gd name="T14" fmla="*/ 1 w 95"/>
                  <a:gd name="T15" fmla="*/ 10 h 10"/>
                  <a:gd name="T16" fmla="*/ 0 w 95"/>
                  <a:gd name="T17" fmla="*/ 5 h 10"/>
                  <a:gd name="T18" fmla="*/ 1 w 95"/>
                  <a:gd name="T19" fmla="*/ 1 h 10"/>
                  <a:gd name="T20" fmla="*/ 5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5" y="0"/>
                    </a:moveTo>
                    <a:lnTo>
                      <a:pt x="90" y="0"/>
                    </a:lnTo>
                    <a:lnTo>
                      <a:pt x="95" y="1"/>
                    </a:lnTo>
                    <a:lnTo>
                      <a:pt x="95" y="5"/>
                    </a:lnTo>
                    <a:lnTo>
                      <a:pt x="95" y="10"/>
                    </a:lnTo>
                    <a:lnTo>
                      <a:pt x="90" y="10"/>
                    </a:lnTo>
                    <a:lnTo>
                      <a:pt x="5" y="10"/>
                    </a:lnTo>
                    <a:lnTo>
                      <a:pt x="1" y="10"/>
                    </a:lnTo>
                    <a:lnTo>
                      <a:pt x="0" y="5"/>
                    </a:lnTo>
                    <a:lnTo>
                      <a:pt x="1" y="1"/>
                    </a:lnTo>
                    <a:lnTo>
                      <a:pt x="5"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5" name="Freeform 74"/>
              <p:cNvSpPr>
                <a:spLocks/>
              </p:cNvSpPr>
              <p:nvPr/>
            </p:nvSpPr>
            <p:spPr bwMode="auto">
              <a:xfrm>
                <a:off x="2574" y="2142"/>
                <a:ext cx="28" cy="3"/>
              </a:xfrm>
              <a:custGeom>
                <a:avLst/>
                <a:gdLst>
                  <a:gd name="T0" fmla="*/ 4 w 85"/>
                  <a:gd name="T1" fmla="*/ 0 h 10"/>
                  <a:gd name="T2" fmla="*/ 81 w 85"/>
                  <a:gd name="T3" fmla="*/ 0 h 10"/>
                  <a:gd name="T4" fmla="*/ 84 w 85"/>
                  <a:gd name="T5" fmla="*/ 1 h 10"/>
                  <a:gd name="T6" fmla="*/ 85 w 85"/>
                  <a:gd name="T7" fmla="*/ 4 h 10"/>
                  <a:gd name="T8" fmla="*/ 84 w 85"/>
                  <a:gd name="T9" fmla="*/ 8 h 10"/>
                  <a:gd name="T10" fmla="*/ 81 w 85"/>
                  <a:gd name="T11" fmla="*/ 10 h 10"/>
                  <a:gd name="T12" fmla="*/ 4 w 85"/>
                  <a:gd name="T13" fmla="*/ 10 h 10"/>
                  <a:gd name="T14" fmla="*/ 0 w 85"/>
                  <a:gd name="T15" fmla="*/ 8 h 10"/>
                  <a:gd name="T16" fmla="*/ 0 w 85"/>
                  <a:gd name="T17" fmla="*/ 4 h 10"/>
                  <a:gd name="T18" fmla="*/ 0 w 85"/>
                  <a:gd name="T19" fmla="*/ 1 h 10"/>
                  <a:gd name="T20" fmla="*/ 4 w 8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0">
                    <a:moveTo>
                      <a:pt x="4" y="0"/>
                    </a:moveTo>
                    <a:lnTo>
                      <a:pt x="81" y="0"/>
                    </a:lnTo>
                    <a:lnTo>
                      <a:pt x="84" y="1"/>
                    </a:lnTo>
                    <a:lnTo>
                      <a:pt x="85" y="4"/>
                    </a:lnTo>
                    <a:lnTo>
                      <a:pt x="84" y="8"/>
                    </a:lnTo>
                    <a:lnTo>
                      <a:pt x="81" y="10"/>
                    </a:lnTo>
                    <a:lnTo>
                      <a:pt x="4" y="10"/>
                    </a:lnTo>
                    <a:lnTo>
                      <a:pt x="0" y="8"/>
                    </a:lnTo>
                    <a:lnTo>
                      <a:pt x="0" y="4"/>
                    </a:lnTo>
                    <a:lnTo>
                      <a:pt x="0"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6" name="Freeform 75"/>
              <p:cNvSpPr>
                <a:spLocks/>
              </p:cNvSpPr>
              <p:nvPr/>
            </p:nvSpPr>
            <p:spPr bwMode="auto">
              <a:xfrm>
                <a:off x="2574" y="2134"/>
                <a:ext cx="31" cy="4"/>
              </a:xfrm>
              <a:custGeom>
                <a:avLst/>
                <a:gdLst>
                  <a:gd name="T0" fmla="*/ 4 w 95"/>
                  <a:gd name="T1" fmla="*/ 0 h 10"/>
                  <a:gd name="T2" fmla="*/ 91 w 95"/>
                  <a:gd name="T3" fmla="*/ 0 h 10"/>
                  <a:gd name="T4" fmla="*/ 94 w 95"/>
                  <a:gd name="T5" fmla="*/ 1 h 10"/>
                  <a:gd name="T6" fmla="*/ 95 w 95"/>
                  <a:gd name="T7" fmla="*/ 6 h 10"/>
                  <a:gd name="T8" fmla="*/ 94 w 95"/>
                  <a:gd name="T9" fmla="*/ 10 h 10"/>
                  <a:gd name="T10" fmla="*/ 91 w 95"/>
                  <a:gd name="T11" fmla="*/ 10 h 10"/>
                  <a:gd name="T12" fmla="*/ 4 w 95"/>
                  <a:gd name="T13" fmla="*/ 10 h 10"/>
                  <a:gd name="T14" fmla="*/ 0 w 95"/>
                  <a:gd name="T15" fmla="*/ 10 h 10"/>
                  <a:gd name="T16" fmla="*/ 0 w 95"/>
                  <a:gd name="T17" fmla="*/ 6 h 10"/>
                  <a:gd name="T18" fmla="*/ 0 w 95"/>
                  <a:gd name="T19" fmla="*/ 1 h 10"/>
                  <a:gd name="T20" fmla="*/ 4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4" y="0"/>
                    </a:moveTo>
                    <a:lnTo>
                      <a:pt x="91" y="0"/>
                    </a:lnTo>
                    <a:lnTo>
                      <a:pt x="94" y="1"/>
                    </a:lnTo>
                    <a:lnTo>
                      <a:pt x="95" y="6"/>
                    </a:lnTo>
                    <a:lnTo>
                      <a:pt x="94" y="10"/>
                    </a:lnTo>
                    <a:lnTo>
                      <a:pt x="91" y="10"/>
                    </a:lnTo>
                    <a:lnTo>
                      <a:pt x="4" y="10"/>
                    </a:lnTo>
                    <a:lnTo>
                      <a:pt x="0" y="10"/>
                    </a:lnTo>
                    <a:lnTo>
                      <a:pt x="0" y="6"/>
                    </a:lnTo>
                    <a:lnTo>
                      <a:pt x="0" y="1"/>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7" name="Freeform 76"/>
              <p:cNvSpPr>
                <a:spLocks/>
              </p:cNvSpPr>
              <p:nvPr/>
            </p:nvSpPr>
            <p:spPr bwMode="auto">
              <a:xfrm>
                <a:off x="2552" y="2112"/>
                <a:ext cx="30" cy="11"/>
              </a:xfrm>
              <a:custGeom>
                <a:avLst/>
                <a:gdLst>
                  <a:gd name="T0" fmla="*/ 0 w 91"/>
                  <a:gd name="T1" fmla="*/ 31 h 31"/>
                  <a:gd name="T2" fmla="*/ 91 w 91"/>
                  <a:gd name="T3" fmla="*/ 31 h 31"/>
                  <a:gd name="T4" fmla="*/ 91 w 91"/>
                  <a:gd name="T5" fmla="*/ 0 h 31"/>
                </a:gdLst>
                <a:ahLst/>
                <a:cxnLst>
                  <a:cxn ang="0">
                    <a:pos x="T0" y="T1"/>
                  </a:cxn>
                  <a:cxn ang="0">
                    <a:pos x="T2" y="T3"/>
                  </a:cxn>
                  <a:cxn ang="0">
                    <a:pos x="T4" y="T5"/>
                  </a:cxn>
                </a:cxnLst>
                <a:rect l="0" t="0" r="r" b="b"/>
                <a:pathLst>
                  <a:path w="91" h="31">
                    <a:moveTo>
                      <a:pt x="0" y="31"/>
                    </a:moveTo>
                    <a:lnTo>
                      <a:pt x="91" y="31"/>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8" name="Freeform 77"/>
              <p:cNvSpPr>
                <a:spLocks/>
              </p:cNvSpPr>
              <p:nvPr/>
            </p:nvSpPr>
            <p:spPr bwMode="auto">
              <a:xfrm>
                <a:off x="2583" y="2073"/>
                <a:ext cx="10" cy="8"/>
              </a:xfrm>
              <a:custGeom>
                <a:avLst/>
                <a:gdLst>
                  <a:gd name="T0" fmla="*/ 0 w 31"/>
                  <a:gd name="T1" fmla="*/ 22 h 22"/>
                  <a:gd name="T2" fmla="*/ 0 w 31"/>
                  <a:gd name="T3" fmla="*/ 0 h 22"/>
                  <a:gd name="T4" fmla="*/ 31 w 31"/>
                  <a:gd name="T5" fmla="*/ 0 h 22"/>
                </a:gdLst>
                <a:ahLst/>
                <a:cxnLst>
                  <a:cxn ang="0">
                    <a:pos x="T0" y="T1"/>
                  </a:cxn>
                  <a:cxn ang="0">
                    <a:pos x="T2" y="T3"/>
                  </a:cxn>
                  <a:cxn ang="0">
                    <a:pos x="T4" y="T5"/>
                  </a:cxn>
                </a:cxnLst>
                <a:rect l="0" t="0" r="r" b="b"/>
                <a:pathLst>
                  <a:path w="31" h="22">
                    <a:moveTo>
                      <a:pt x="0" y="22"/>
                    </a:moveTo>
                    <a:lnTo>
                      <a:pt x="0" y="0"/>
                    </a:lnTo>
                    <a:lnTo>
                      <a:pt x="3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9" name="Freeform 78"/>
              <p:cNvSpPr>
                <a:spLocks noEditPoints="1"/>
              </p:cNvSpPr>
              <p:nvPr/>
            </p:nvSpPr>
            <p:spPr bwMode="auto">
              <a:xfrm>
                <a:off x="2568" y="2032"/>
                <a:ext cx="36" cy="44"/>
              </a:xfrm>
              <a:custGeom>
                <a:avLst/>
                <a:gdLst>
                  <a:gd name="T0" fmla="*/ 54 w 108"/>
                  <a:gd name="T1" fmla="*/ 52 h 133"/>
                  <a:gd name="T2" fmla="*/ 61 w 108"/>
                  <a:gd name="T3" fmla="*/ 51 h 133"/>
                  <a:gd name="T4" fmla="*/ 65 w 108"/>
                  <a:gd name="T5" fmla="*/ 48 h 133"/>
                  <a:gd name="T6" fmla="*/ 68 w 108"/>
                  <a:gd name="T7" fmla="*/ 43 h 133"/>
                  <a:gd name="T8" fmla="*/ 69 w 108"/>
                  <a:gd name="T9" fmla="*/ 38 h 133"/>
                  <a:gd name="T10" fmla="*/ 68 w 108"/>
                  <a:gd name="T11" fmla="*/ 32 h 133"/>
                  <a:gd name="T12" fmla="*/ 65 w 108"/>
                  <a:gd name="T13" fmla="*/ 28 h 133"/>
                  <a:gd name="T14" fmla="*/ 61 w 108"/>
                  <a:gd name="T15" fmla="*/ 25 h 133"/>
                  <a:gd name="T16" fmla="*/ 54 w 108"/>
                  <a:gd name="T17" fmla="*/ 23 h 133"/>
                  <a:gd name="T18" fmla="*/ 33 w 108"/>
                  <a:gd name="T19" fmla="*/ 23 h 133"/>
                  <a:gd name="T20" fmla="*/ 33 w 108"/>
                  <a:gd name="T21" fmla="*/ 52 h 133"/>
                  <a:gd name="T22" fmla="*/ 54 w 108"/>
                  <a:gd name="T23" fmla="*/ 52 h 133"/>
                  <a:gd name="T24" fmla="*/ 54 w 108"/>
                  <a:gd name="T25" fmla="*/ 110 h 133"/>
                  <a:gd name="T26" fmla="*/ 64 w 108"/>
                  <a:gd name="T27" fmla="*/ 108 h 133"/>
                  <a:gd name="T28" fmla="*/ 69 w 108"/>
                  <a:gd name="T29" fmla="*/ 105 h 133"/>
                  <a:gd name="T30" fmla="*/ 74 w 108"/>
                  <a:gd name="T31" fmla="*/ 100 h 133"/>
                  <a:gd name="T32" fmla="*/ 75 w 108"/>
                  <a:gd name="T33" fmla="*/ 92 h 133"/>
                  <a:gd name="T34" fmla="*/ 74 w 108"/>
                  <a:gd name="T35" fmla="*/ 84 h 133"/>
                  <a:gd name="T36" fmla="*/ 69 w 108"/>
                  <a:gd name="T37" fmla="*/ 79 h 133"/>
                  <a:gd name="T38" fmla="*/ 64 w 108"/>
                  <a:gd name="T39" fmla="*/ 75 h 133"/>
                  <a:gd name="T40" fmla="*/ 54 w 108"/>
                  <a:gd name="T41" fmla="*/ 75 h 133"/>
                  <a:gd name="T42" fmla="*/ 33 w 108"/>
                  <a:gd name="T43" fmla="*/ 75 h 133"/>
                  <a:gd name="T44" fmla="*/ 33 w 108"/>
                  <a:gd name="T45" fmla="*/ 110 h 133"/>
                  <a:gd name="T46" fmla="*/ 54 w 108"/>
                  <a:gd name="T47" fmla="*/ 110 h 133"/>
                  <a:gd name="T48" fmla="*/ 85 w 108"/>
                  <a:gd name="T49" fmla="*/ 62 h 133"/>
                  <a:gd name="T50" fmla="*/ 95 w 108"/>
                  <a:gd name="T51" fmla="*/ 66 h 133"/>
                  <a:gd name="T52" fmla="*/ 103 w 108"/>
                  <a:gd name="T53" fmla="*/ 74 h 133"/>
                  <a:gd name="T54" fmla="*/ 108 w 108"/>
                  <a:gd name="T55" fmla="*/ 82 h 133"/>
                  <a:gd name="T56" fmla="*/ 108 w 108"/>
                  <a:gd name="T57" fmla="*/ 95 h 133"/>
                  <a:gd name="T58" fmla="*/ 108 w 108"/>
                  <a:gd name="T59" fmla="*/ 104 h 133"/>
                  <a:gd name="T60" fmla="*/ 101 w 108"/>
                  <a:gd name="T61" fmla="*/ 118 h 133"/>
                  <a:gd name="T62" fmla="*/ 95 w 108"/>
                  <a:gd name="T63" fmla="*/ 123 h 133"/>
                  <a:gd name="T64" fmla="*/ 81 w 108"/>
                  <a:gd name="T65" fmla="*/ 131 h 133"/>
                  <a:gd name="T66" fmla="*/ 57 w 108"/>
                  <a:gd name="T67" fmla="*/ 133 h 133"/>
                  <a:gd name="T68" fmla="*/ 0 w 108"/>
                  <a:gd name="T69" fmla="*/ 133 h 133"/>
                  <a:gd name="T70" fmla="*/ 0 w 108"/>
                  <a:gd name="T71" fmla="*/ 0 h 133"/>
                  <a:gd name="T72" fmla="*/ 51 w 108"/>
                  <a:gd name="T73" fmla="*/ 0 h 133"/>
                  <a:gd name="T74" fmla="*/ 77 w 108"/>
                  <a:gd name="T75" fmla="*/ 2 h 133"/>
                  <a:gd name="T76" fmla="*/ 91 w 108"/>
                  <a:gd name="T77" fmla="*/ 9 h 133"/>
                  <a:gd name="T78" fmla="*/ 97 w 108"/>
                  <a:gd name="T79" fmla="*/ 13 h 133"/>
                  <a:gd name="T80" fmla="*/ 103 w 108"/>
                  <a:gd name="T81" fmla="*/ 26 h 133"/>
                  <a:gd name="T82" fmla="*/ 104 w 108"/>
                  <a:gd name="T83" fmla="*/ 35 h 133"/>
                  <a:gd name="T84" fmla="*/ 103 w 108"/>
                  <a:gd name="T85" fmla="*/ 45 h 133"/>
                  <a:gd name="T86" fmla="*/ 98 w 108"/>
                  <a:gd name="T87" fmla="*/ 52 h 133"/>
                  <a:gd name="T88" fmla="*/ 94 w 108"/>
                  <a:gd name="T89" fmla="*/ 58 h 133"/>
                  <a:gd name="T90" fmla="*/ 85 w 108"/>
                  <a:gd name="T91" fmla="*/ 6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33">
                    <a:moveTo>
                      <a:pt x="54" y="52"/>
                    </a:moveTo>
                    <a:lnTo>
                      <a:pt x="61" y="51"/>
                    </a:lnTo>
                    <a:lnTo>
                      <a:pt x="65" y="48"/>
                    </a:lnTo>
                    <a:lnTo>
                      <a:pt x="68" y="43"/>
                    </a:lnTo>
                    <a:lnTo>
                      <a:pt x="69" y="38"/>
                    </a:lnTo>
                    <a:lnTo>
                      <a:pt x="68" y="32"/>
                    </a:lnTo>
                    <a:lnTo>
                      <a:pt x="65" y="28"/>
                    </a:lnTo>
                    <a:lnTo>
                      <a:pt x="61" y="25"/>
                    </a:lnTo>
                    <a:lnTo>
                      <a:pt x="54" y="23"/>
                    </a:lnTo>
                    <a:lnTo>
                      <a:pt x="33" y="23"/>
                    </a:lnTo>
                    <a:lnTo>
                      <a:pt x="33" y="52"/>
                    </a:lnTo>
                    <a:lnTo>
                      <a:pt x="54" y="52"/>
                    </a:lnTo>
                    <a:close/>
                    <a:moveTo>
                      <a:pt x="54" y="110"/>
                    </a:moveTo>
                    <a:lnTo>
                      <a:pt x="64" y="108"/>
                    </a:lnTo>
                    <a:lnTo>
                      <a:pt x="69" y="105"/>
                    </a:lnTo>
                    <a:lnTo>
                      <a:pt x="74" y="100"/>
                    </a:lnTo>
                    <a:lnTo>
                      <a:pt x="75" y="92"/>
                    </a:lnTo>
                    <a:lnTo>
                      <a:pt x="74" y="84"/>
                    </a:lnTo>
                    <a:lnTo>
                      <a:pt x="69" y="79"/>
                    </a:lnTo>
                    <a:lnTo>
                      <a:pt x="64" y="75"/>
                    </a:lnTo>
                    <a:lnTo>
                      <a:pt x="54" y="75"/>
                    </a:lnTo>
                    <a:lnTo>
                      <a:pt x="33" y="75"/>
                    </a:lnTo>
                    <a:lnTo>
                      <a:pt x="33" y="110"/>
                    </a:lnTo>
                    <a:lnTo>
                      <a:pt x="54" y="110"/>
                    </a:lnTo>
                    <a:close/>
                    <a:moveTo>
                      <a:pt x="85" y="62"/>
                    </a:moveTo>
                    <a:lnTo>
                      <a:pt x="95" y="66"/>
                    </a:lnTo>
                    <a:lnTo>
                      <a:pt x="103" y="74"/>
                    </a:lnTo>
                    <a:lnTo>
                      <a:pt x="108" y="82"/>
                    </a:lnTo>
                    <a:lnTo>
                      <a:pt x="108" y="95"/>
                    </a:lnTo>
                    <a:lnTo>
                      <a:pt x="108" y="104"/>
                    </a:lnTo>
                    <a:lnTo>
                      <a:pt x="101" y="118"/>
                    </a:lnTo>
                    <a:lnTo>
                      <a:pt x="95" y="123"/>
                    </a:lnTo>
                    <a:lnTo>
                      <a:pt x="81" y="131"/>
                    </a:lnTo>
                    <a:lnTo>
                      <a:pt x="57" y="133"/>
                    </a:lnTo>
                    <a:lnTo>
                      <a:pt x="0" y="133"/>
                    </a:lnTo>
                    <a:lnTo>
                      <a:pt x="0" y="0"/>
                    </a:lnTo>
                    <a:lnTo>
                      <a:pt x="51" y="0"/>
                    </a:lnTo>
                    <a:lnTo>
                      <a:pt x="77" y="2"/>
                    </a:lnTo>
                    <a:lnTo>
                      <a:pt x="91" y="9"/>
                    </a:lnTo>
                    <a:lnTo>
                      <a:pt x="97" y="13"/>
                    </a:lnTo>
                    <a:lnTo>
                      <a:pt x="103" y="26"/>
                    </a:lnTo>
                    <a:lnTo>
                      <a:pt x="104" y="35"/>
                    </a:lnTo>
                    <a:lnTo>
                      <a:pt x="103" y="45"/>
                    </a:lnTo>
                    <a:lnTo>
                      <a:pt x="98" y="52"/>
                    </a:lnTo>
                    <a:lnTo>
                      <a:pt x="94" y="58"/>
                    </a:lnTo>
                    <a:lnTo>
                      <a:pt x="85"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3" name="Rectangle 82"/>
              <p:cNvSpPr>
                <a:spLocks noChangeArrowheads="1"/>
              </p:cNvSpPr>
              <p:nvPr/>
            </p:nvSpPr>
            <p:spPr bwMode="auto">
              <a:xfrm>
                <a:off x="2570" y="2239"/>
                <a:ext cx="11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4" name="Rectangle 83"/>
              <p:cNvSpPr>
                <a:spLocks noChangeArrowheads="1"/>
              </p:cNvSpPr>
              <p:nvPr/>
            </p:nvSpPr>
            <p:spPr bwMode="auto">
              <a:xfrm>
                <a:off x="2675" y="2245"/>
                <a:ext cx="18" cy="1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5" name="Rectangle 84"/>
              <p:cNvSpPr>
                <a:spLocks noChangeArrowheads="1"/>
              </p:cNvSpPr>
              <p:nvPr/>
            </p:nvSpPr>
            <p:spPr bwMode="auto">
              <a:xfrm>
                <a:off x="2557" y="2245"/>
                <a:ext cx="18" cy="1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6" name="Rectangle 85"/>
              <p:cNvSpPr>
                <a:spLocks noChangeArrowheads="1"/>
              </p:cNvSpPr>
              <p:nvPr/>
            </p:nvSpPr>
            <p:spPr bwMode="auto">
              <a:xfrm>
                <a:off x="2575" y="2245"/>
                <a:ext cx="100"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7" name="Freeform 86"/>
              <p:cNvSpPr>
                <a:spLocks/>
              </p:cNvSpPr>
              <p:nvPr/>
            </p:nvSpPr>
            <p:spPr bwMode="auto">
              <a:xfrm>
                <a:off x="2563" y="2111"/>
                <a:ext cx="125" cy="146"/>
              </a:xfrm>
              <a:custGeom>
                <a:avLst/>
                <a:gdLst>
                  <a:gd name="T0" fmla="*/ 22 w 374"/>
                  <a:gd name="T1" fmla="*/ 0 h 436"/>
                  <a:gd name="T2" fmla="*/ 224 w 374"/>
                  <a:gd name="T3" fmla="*/ 0 h 436"/>
                  <a:gd name="T4" fmla="*/ 240 w 374"/>
                  <a:gd name="T5" fmla="*/ 1 h 436"/>
                  <a:gd name="T6" fmla="*/ 266 w 374"/>
                  <a:gd name="T7" fmla="*/ 10 h 436"/>
                  <a:gd name="T8" fmla="*/ 300 w 374"/>
                  <a:gd name="T9" fmla="*/ 33 h 436"/>
                  <a:gd name="T10" fmla="*/ 320 w 374"/>
                  <a:gd name="T11" fmla="*/ 53 h 436"/>
                  <a:gd name="T12" fmla="*/ 339 w 374"/>
                  <a:gd name="T13" fmla="*/ 73 h 436"/>
                  <a:gd name="T14" fmla="*/ 368 w 374"/>
                  <a:gd name="T15" fmla="*/ 121 h 436"/>
                  <a:gd name="T16" fmla="*/ 374 w 374"/>
                  <a:gd name="T17" fmla="*/ 150 h 436"/>
                  <a:gd name="T18" fmla="*/ 374 w 374"/>
                  <a:gd name="T19" fmla="*/ 416 h 436"/>
                  <a:gd name="T20" fmla="*/ 372 w 374"/>
                  <a:gd name="T21" fmla="*/ 425 h 436"/>
                  <a:gd name="T22" fmla="*/ 361 w 374"/>
                  <a:gd name="T23" fmla="*/ 436 h 436"/>
                  <a:gd name="T24" fmla="*/ 352 w 374"/>
                  <a:gd name="T25" fmla="*/ 436 h 436"/>
                  <a:gd name="T26" fmla="*/ 22 w 374"/>
                  <a:gd name="T27" fmla="*/ 436 h 436"/>
                  <a:gd name="T28" fmla="*/ 13 w 374"/>
                  <a:gd name="T29" fmla="*/ 436 h 436"/>
                  <a:gd name="T30" fmla="*/ 2 w 374"/>
                  <a:gd name="T31" fmla="*/ 425 h 436"/>
                  <a:gd name="T32" fmla="*/ 0 w 374"/>
                  <a:gd name="T33" fmla="*/ 416 h 436"/>
                  <a:gd name="T34" fmla="*/ 0 w 374"/>
                  <a:gd name="T35" fmla="*/ 21 h 436"/>
                  <a:gd name="T36" fmla="*/ 2 w 374"/>
                  <a:gd name="T37" fmla="*/ 13 h 436"/>
                  <a:gd name="T38" fmla="*/ 13 w 374"/>
                  <a:gd name="T39" fmla="*/ 1 h 436"/>
                  <a:gd name="T40" fmla="*/ 22 w 374"/>
                  <a:gd name="T41"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436">
                    <a:moveTo>
                      <a:pt x="22" y="0"/>
                    </a:moveTo>
                    <a:lnTo>
                      <a:pt x="224" y="0"/>
                    </a:lnTo>
                    <a:lnTo>
                      <a:pt x="240" y="1"/>
                    </a:lnTo>
                    <a:lnTo>
                      <a:pt x="266" y="10"/>
                    </a:lnTo>
                    <a:lnTo>
                      <a:pt x="300" y="33"/>
                    </a:lnTo>
                    <a:lnTo>
                      <a:pt x="320" y="53"/>
                    </a:lnTo>
                    <a:lnTo>
                      <a:pt x="339" y="73"/>
                    </a:lnTo>
                    <a:lnTo>
                      <a:pt x="368" y="121"/>
                    </a:lnTo>
                    <a:lnTo>
                      <a:pt x="374" y="150"/>
                    </a:lnTo>
                    <a:lnTo>
                      <a:pt x="374" y="416"/>
                    </a:lnTo>
                    <a:lnTo>
                      <a:pt x="372" y="425"/>
                    </a:lnTo>
                    <a:lnTo>
                      <a:pt x="361" y="436"/>
                    </a:lnTo>
                    <a:lnTo>
                      <a:pt x="352" y="436"/>
                    </a:lnTo>
                    <a:lnTo>
                      <a:pt x="22" y="436"/>
                    </a:lnTo>
                    <a:lnTo>
                      <a:pt x="13" y="436"/>
                    </a:lnTo>
                    <a:lnTo>
                      <a:pt x="2" y="425"/>
                    </a:lnTo>
                    <a:lnTo>
                      <a:pt x="0" y="416"/>
                    </a:lnTo>
                    <a:lnTo>
                      <a:pt x="0" y="21"/>
                    </a:lnTo>
                    <a:lnTo>
                      <a:pt x="2" y="13"/>
                    </a:lnTo>
                    <a:lnTo>
                      <a:pt x="13" y="1"/>
                    </a:lnTo>
                    <a:lnTo>
                      <a:pt x="22"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8" name="Freeform 87"/>
              <p:cNvSpPr>
                <a:spLocks/>
              </p:cNvSpPr>
              <p:nvPr/>
            </p:nvSpPr>
            <p:spPr bwMode="auto">
              <a:xfrm>
                <a:off x="2565" y="2113"/>
                <a:ext cx="121" cy="142"/>
              </a:xfrm>
              <a:custGeom>
                <a:avLst/>
                <a:gdLst>
                  <a:gd name="T0" fmla="*/ 17 w 363"/>
                  <a:gd name="T1" fmla="*/ 0 h 426"/>
                  <a:gd name="T2" fmla="*/ 10 w 363"/>
                  <a:gd name="T3" fmla="*/ 0 h 426"/>
                  <a:gd name="T4" fmla="*/ 1 w 363"/>
                  <a:gd name="T5" fmla="*/ 8 h 426"/>
                  <a:gd name="T6" fmla="*/ 0 w 363"/>
                  <a:gd name="T7" fmla="*/ 15 h 426"/>
                  <a:gd name="T8" fmla="*/ 0 w 363"/>
                  <a:gd name="T9" fmla="*/ 409 h 426"/>
                  <a:gd name="T10" fmla="*/ 1 w 363"/>
                  <a:gd name="T11" fmla="*/ 416 h 426"/>
                  <a:gd name="T12" fmla="*/ 10 w 363"/>
                  <a:gd name="T13" fmla="*/ 424 h 426"/>
                  <a:gd name="T14" fmla="*/ 17 w 363"/>
                  <a:gd name="T15" fmla="*/ 426 h 426"/>
                  <a:gd name="T16" fmla="*/ 347 w 363"/>
                  <a:gd name="T17" fmla="*/ 426 h 426"/>
                  <a:gd name="T18" fmla="*/ 353 w 363"/>
                  <a:gd name="T19" fmla="*/ 424 h 426"/>
                  <a:gd name="T20" fmla="*/ 363 w 363"/>
                  <a:gd name="T21" fmla="*/ 416 h 426"/>
                  <a:gd name="T22" fmla="*/ 363 w 363"/>
                  <a:gd name="T23" fmla="*/ 409 h 426"/>
                  <a:gd name="T24" fmla="*/ 363 w 363"/>
                  <a:gd name="T25" fmla="*/ 144 h 426"/>
                  <a:gd name="T26" fmla="*/ 363 w 363"/>
                  <a:gd name="T27" fmla="*/ 129 h 426"/>
                  <a:gd name="T28" fmla="*/ 351 w 363"/>
                  <a:gd name="T29" fmla="*/ 93 h 426"/>
                  <a:gd name="T30" fmla="*/ 338 w 363"/>
                  <a:gd name="T31" fmla="*/ 77 h 426"/>
                  <a:gd name="T32" fmla="*/ 285 w 363"/>
                  <a:gd name="T33" fmla="*/ 24 h 426"/>
                  <a:gd name="T34" fmla="*/ 269 w 363"/>
                  <a:gd name="T35" fmla="*/ 11 h 426"/>
                  <a:gd name="T36" fmla="*/ 232 w 363"/>
                  <a:gd name="T37" fmla="*/ 0 h 426"/>
                  <a:gd name="T38" fmla="*/ 219 w 363"/>
                  <a:gd name="T39" fmla="*/ 0 h 426"/>
                  <a:gd name="T40" fmla="*/ 17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7" y="0"/>
                    </a:moveTo>
                    <a:lnTo>
                      <a:pt x="10" y="0"/>
                    </a:lnTo>
                    <a:lnTo>
                      <a:pt x="1" y="8"/>
                    </a:lnTo>
                    <a:lnTo>
                      <a:pt x="0" y="15"/>
                    </a:lnTo>
                    <a:lnTo>
                      <a:pt x="0" y="409"/>
                    </a:lnTo>
                    <a:lnTo>
                      <a:pt x="1" y="416"/>
                    </a:lnTo>
                    <a:lnTo>
                      <a:pt x="10" y="424"/>
                    </a:lnTo>
                    <a:lnTo>
                      <a:pt x="17" y="426"/>
                    </a:lnTo>
                    <a:lnTo>
                      <a:pt x="347" y="426"/>
                    </a:lnTo>
                    <a:lnTo>
                      <a:pt x="353" y="424"/>
                    </a:lnTo>
                    <a:lnTo>
                      <a:pt x="363" y="416"/>
                    </a:lnTo>
                    <a:lnTo>
                      <a:pt x="363" y="409"/>
                    </a:lnTo>
                    <a:lnTo>
                      <a:pt x="363" y="144"/>
                    </a:lnTo>
                    <a:lnTo>
                      <a:pt x="363" y="129"/>
                    </a:lnTo>
                    <a:lnTo>
                      <a:pt x="351" y="93"/>
                    </a:lnTo>
                    <a:lnTo>
                      <a:pt x="338" y="77"/>
                    </a:lnTo>
                    <a:lnTo>
                      <a:pt x="285" y="24"/>
                    </a:lnTo>
                    <a:lnTo>
                      <a:pt x="269" y="11"/>
                    </a:lnTo>
                    <a:lnTo>
                      <a:pt x="232" y="0"/>
                    </a:lnTo>
                    <a:lnTo>
                      <a:pt x="219"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9" name="Freeform 88"/>
              <p:cNvSpPr>
                <a:spLocks/>
              </p:cNvSpPr>
              <p:nvPr/>
            </p:nvSpPr>
            <p:spPr bwMode="auto">
              <a:xfrm>
                <a:off x="2635" y="2113"/>
                <a:ext cx="51" cy="50"/>
              </a:xfrm>
              <a:custGeom>
                <a:avLst/>
                <a:gdLst>
                  <a:gd name="T0" fmla="*/ 7 w 151"/>
                  <a:gd name="T1" fmla="*/ 0 h 149"/>
                  <a:gd name="T2" fmla="*/ 0 w 151"/>
                  <a:gd name="T3" fmla="*/ 0 h 149"/>
                  <a:gd name="T4" fmla="*/ 11 w 151"/>
                  <a:gd name="T5" fmla="*/ 7 h 149"/>
                  <a:gd name="T6" fmla="*/ 21 w 151"/>
                  <a:gd name="T7" fmla="*/ 11 h 149"/>
                  <a:gd name="T8" fmla="*/ 36 w 151"/>
                  <a:gd name="T9" fmla="*/ 18 h 149"/>
                  <a:gd name="T10" fmla="*/ 60 w 151"/>
                  <a:gd name="T11" fmla="*/ 46 h 149"/>
                  <a:gd name="T12" fmla="*/ 67 w 151"/>
                  <a:gd name="T13" fmla="*/ 70 h 149"/>
                  <a:gd name="T14" fmla="*/ 66 w 151"/>
                  <a:gd name="T15" fmla="*/ 85 h 149"/>
                  <a:gd name="T16" fmla="*/ 82 w 151"/>
                  <a:gd name="T17" fmla="*/ 85 h 149"/>
                  <a:gd name="T18" fmla="*/ 109 w 151"/>
                  <a:gd name="T19" fmla="*/ 93 h 149"/>
                  <a:gd name="T20" fmla="*/ 135 w 151"/>
                  <a:gd name="T21" fmla="*/ 118 h 149"/>
                  <a:gd name="T22" fmla="*/ 141 w 151"/>
                  <a:gd name="T23" fmla="*/ 131 h 149"/>
                  <a:gd name="T24" fmla="*/ 144 w 151"/>
                  <a:gd name="T25" fmla="*/ 139 h 149"/>
                  <a:gd name="T26" fmla="*/ 148 w 151"/>
                  <a:gd name="T27" fmla="*/ 149 h 149"/>
                  <a:gd name="T28" fmla="*/ 151 w 151"/>
                  <a:gd name="T29" fmla="*/ 148 h 149"/>
                  <a:gd name="T30" fmla="*/ 151 w 151"/>
                  <a:gd name="T31" fmla="*/ 144 h 149"/>
                  <a:gd name="T32" fmla="*/ 151 w 151"/>
                  <a:gd name="T33" fmla="*/ 128 h 149"/>
                  <a:gd name="T34" fmla="*/ 141 w 151"/>
                  <a:gd name="T35" fmla="*/ 102 h 149"/>
                  <a:gd name="T36" fmla="*/ 116 w 151"/>
                  <a:gd name="T37" fmla="*/ 69 h 149"/>
                  <a:gd name="T38" fmla="*/ 99 w 151"/>
                  <a:gd name="T39" fmla="*/ 50 h 149"/>
                  <a:gd name="T40" fmla="*/ 82 w 151"/>
                  <a:gd name="T41" fmla="*/ 33 h 149"/>
                  <a:gd name="T42" fmla="*/ 36 w 151"/>
                  <a:gd name="T43" fmla="*/ 5 h 149"/>
                  <a:gd name="T44" fmla="*/ 7 w 151"/>
                  <a:gd name="T4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49">
                    <a:moveTo>
                      <a:pt x="7" y="0"/>
                    </a:moveTo>
                    <a:lnTo>
                      <a:pt x="0" y="0"/>
                    </a:lnTo>
                    <a:lnTo>
                      <a:pt x="11" y="7"/>
                    </a:lnTo>
                    <a:lnTo>
                      <a:pt x="21" y="11"/>
                    </a:lnTo>
                    <a:lnTo>
                      <a:pt x="36" y="18"/>
                    </a:lnTo>
                    <a:lnTo>
                      <a:pt x="60" y="46"/>
                    </a:lnTo>
                    <a:lnTo>
                      <a:pt x="67" y="70"/>
                    </a:lnTo>
                    <a:lnTo>
                      <a:pt x="66" y="85"/>
                    </a:lnTo>
                    <a:lnTo>
                      <a:pt x="82" y="85"/>
                    </a:lnTo>
                    <a:lnTo>
                      <a:pt x="109" y="93"/>
                    </a:lnTo>
                    <a:lnTo>
                      <a:pt x="135" y="118"/>
                    </a:lnTo>
                    <a:lnTo>
                      <a:pt x="141" y="131"/>
                    </a:lnTo>
                    <a:lnTo>
                      <a:pt x="144" y="139"/>
                    </a:lnTo>
                    <a:lnTo>
                      <a:pt x="148" y="149"/>
                    </a:lnTo>
                    <a:lnTo>
                      <a:pt x="151" y="148"/>
                    </a:lnTo>
                    <a:lnTo>
                      <a:pt x="151" y="144"/>
                    </a:lnTo>
                    <a:lnTo>
                      <a:pt x="151" y="128"/>
                    </a:lnTo>
                    <a:lnTo>
                      <a:pt x="141" y="102"/>
                    </a:lnTo>
                    <a:lnTo>
                      <a:pt x="116" y="69"/>
                    </a:lnTo>
                    <a:lnTo>
                      <a:pt x="99" y="50"/>
                    </a:lnTo>
                    <a:lnTo>
                      <a:pt x="82" y="33"/>
                    </a:lnTo>
                    <a:lnTo>
                      <a:pt x="36" y="5"/>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0" name="Freeform 89"/>
              <p:cNvSpPr>
                <a:spLocks/>
              </p:cNvSpPr>
              <p:nvPr/>
            </p:nvSpPr>
            <p:spPr bwMode="auto">
              <a:xfrm>
                <a:off x="2641" y="2117"/>
                <a:ext cx="41" cy="40"/>
              </a:xfrm>
              <a:custGeom>
                <a:avLst/>
                <a:gdLst>
                  <a:gd name="T0" fmla="*/ 0 w 123"/>
                  <a:gd name="T1" fmla="*/ 0 h 121"/>
                  <a:gd name="T2" fmla="*/ 10 w 123"/>
                  <a:gd name="T3" fmla="*/ 8 h 121"/>
                  <a:gd name="T4" fmla="*/ 23 w 123"/>
                  <a:gd name="T5" fmla="*/ 56 h 121"/>
                  <a:gd name="T6" fmla="*/ 26 w 123"/>
                  <a:gd name="T7" fmla="*/ 93 h 121"/>
                  <a:gd name="T8" fmla="*/ 23 w 123"/>
                  <a:gd name="T9" fmla="*/ 111 h 121"/>
                  <a:gd name="T10" fmla="*/ 58 w 123"/>
                  <a:gd name="T11" fmla="*/ 108 h 121"/>
                  <a:gd name="T12" fmla="*/ 113 w 123"/>
                  <a:gd name="T13" fmla="*/ 113 h 121"/>
                  <a:gd name="T14" fmla="*/ 123 w 123"/>
                  <a:gd name="T15" fmla="*/ 121 h 121"/>
                  <a:gd name="T16" fmla="*/ 117 w 123"/>
                  <a:gd name="T17" fmla="*/ 108 h 121"/>
                  <a:gd name="T18" fmla="*/ 91 w 123"/>
                  <a:gd name="T19" fmla="*/ 83 h 121"/>
                  <a:gd name="T20" fmla="*/ 64 w 123"/>
                  <a:gd name="T21" fmla="*/ 75 h 121"/>
                  <a:gd name="T22" fmla="*/ 48 w 123"/>
                  <a:gd name="T23" fmla="*/ 75 h 121"/>
                  <a:gd name="T24" fmla="*/ 49 w 123"/>
                  <a:gd name="T25" fmla="*/ 59 h 121"/>
                  <a:gd name="T26" fmla="*/ 41 w 123"/>
                  <a:gd name="T27" fmla="*/ 33 h 121"/>
                  <a:gd name="T28" fmla="*/ 15 w 123"/>
                  <a:gd name="T29" fmla="*/ 5 h 121"/>
                  <a:gd name="T30" fmla="*/ 0 w 123"/>
                  <a:gd name="T3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1">
                    <a:moveTo>
                      <a:pt x="0" y="0"/>
                    </a:moveTo>
                    <a:lnTo>
                      <a:pt x="10" y="8"/>
                    </a:lnTo>
                    <a:lnTo>
                      <a:pt x="23" y="56"/>
                    </a:lnTo>
                    <a:lnTo>
                      <a:pt x="26" y="93"/>
                    </a:lnTo>
                    <a:lnTo>
                      <a:pt x="23" y="111"/>
                    </a:lnTo>
                    <a:lnTo>
                      <a:pt x="58" y="108"/>
                    </a:lnTo>
                    <a:lnTo>
                      <a:pt x="113" y="113"/>
                    </a:lnTo>
                    <a:lnTo>
                      <a:pt x="123" y="121"/>
                    </a:lnTo>
                    <a:lnTo>
                      <a:pt x="117" y="108"/>
                    </a:lnTo>
                    <a:lnTo>
                      <a:pt x="91" y="83"/>
                    </a:lnTo>
                    <a:lnTo>
                      <a:pt x="64" y="75"/>
                    </a:lnTo>
                    <a:lnTo>
                      <a:pt x="48" y="75"/>
                    </a:lnTo>
                    <a:lnTo>
                      <a:pt x="49" y="59"/>
                    </a:lnTo>
                    <a:lnTo>
                      <a:pt x="41" y="33"/>
                    </a:lnTo>
                    <a:lnTo>
                      <a:pt x="15" y="5"/>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1" name="Freeform 90"/>
              <p:cNvSpPr>
                <a:spLocks/>
              </p:cNvSpPr>
              <p:nvPr/>
            </p:nvSpPr>
            <p:spPr bwMode="auto">
              <a:xfrm>
                <a:off x="2567" y="2115"/>
                <a:ext cx="117" cy="138"/>
              </a:xfrm>
              <a:custGeom>
                <a:avLst/>
                <a:gdLst>
                  <a:gd name="T0" fmla="*/ 11 w 353"/>
                  <a:gd name="T1" fmla="*/ 0 h 416"/>
                  <a:gd name="T2" fmla="*/ 2 w 353"/>
                  <a:gd name="T3" fmla="*/ 3 h 416"/>
                  <a:gd name="T4" fmla="*/ 0 w 353"/>
                  <a:gd name="T5" fmla="*/ 11 h 416"/>
                  <a:gd name="T6" fmla="*/ 0 w 353"/>
                  <a:gd name="T7" fmla="*/ 405 h 416"/>
                  <a:gd name="T8" fmla="*/ 2 w 353"/>
                  <a:gd name="T9" fmla="*/ 413 h 416"/>
                  <a:gd name="T10" fmla="*/ 11 w 353"/>
                  <a:gd name="T11" fmla="*/ 416 h 416"/>
                  <a:gd name="T12" fmla="*/ 341 w 353"/>
                  <a:gd name="T13" fmla="*/ 416 h 416"/>
                  <a:gd name="T14" fmla="*/ 350 w 353"/>
                  <a:gd name="T15" fmla="*/ 413 h 416"/>
                  <a:gd name="T16" fmla="*/ 353 w 353"/>
                  <a:gd name="T17" fmla="*/ 405 h 416"/>
                  <a:gd name="T18" fmla="*/ 353 w 353"/>
                  <a:gd name="T19" fmla="*/ 140 h 416"/>
                  <a:gd name="T20" fmla="*/ 351 w 353"/>
                  <a:gd name="T21" fmla="*/ 127 h 416"/>
                  <a:gd name="T22" fmla="*/ 341 w 353"/>
                  <a:gd name="T23" fmla="*/ 92 h 416"/>
                  <a:gd name="T24" fmla="*/ 328 w 353"/>
                  <a:gd name="T25" fmla="*/ 78 h 416"/>
                  <a:gd name="T26" fmla="*/ 275 w 353"/>
                  <a:gd name="T27" fmla="*/ 24 h 416"/>
                  <a:gd name="T28" fmla="*/ 260 w 353"/>
                  <a:gd name="T29" fmla="*/ 11 h 416"/>
                  <a:gd name="T30" fmla="*/ 226 w 353"/>
                  <a:gd name="T31" fmla="*/ 1 h 416"/>
                  <a:gd name="T32" fmla="*/ 213 w 353"/>
                  <a:gd name="T33" fmla="*/ 0 h 416"/>
                  <a:gd name="T34" fmla="*/ 11 w 353"/>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416">
                    <a:moveTo>
                      <a:pt x="11" y="0"/>
                    </a:moveTo>
                    <a:lnTo>
                      <a:pt x="2" y="3"/>
                    </a:lnTo>
                    <a:lnTo>
                      <a:pt x="0" y="11"/>
                    </a:lnTo>
                    <a:lnTo>
                      <a:pt x="0" y="405"/>
                    </a:lnTo>
                    <a:lnTo>
                      <a:pt x="2" y="413"/>
                    </a:lnTo>
                    <a:lnTo>
                      <a:pt x="11" y="416"/>
                    </a:lnTo>
                    <a:lnTo>
                      <a:pt x="341" y="416"/>
                    </a:lnTo>
                    <a:lnTo>
                      <a:pt x="350" y="413"/>
                    </a:lnTo>
                    <a:lnTo>
                      <a:pt x="353" y="405"/>
                    </a:lnTo>
                    <a:lnTo>
                      <a:pt x="353" y="140"/>
                    </a:lnTo>
                    <a:lnTo>
                      <a:pt x="351" y="127"/>
                    </a:lnTo>
                    <a:lnTo>
                      <a:pt x="341" y="92"/>
                    </a:lnTo>
                    <a:lnTo>
                      <a:pt x="328" y="78"/>
                    </a:lnTo>
                    <a:lnTo>
                      <a:pt x="275" y="24"/>
                    </a:lnTo>
                    <a:lnTo>
                      <a:pt x="260" y="11"/>
                    </a:lnTo>
                    <a:lnTo>
                      <a:pt x="226" y="1"/>
                    </a:lnTo>
                    <a:lnTo>
                      <a:pt x="213" y="0"/>
                    </a:lnTo>
                    <a:lnTo>
                      <a:pt x="11"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2" name="Freeform 91"/>
              <p:cNvSpPr>
                <a:spLocks/>
              </p:cNvSpPr>
              <p:nvPr/>
            </p:nvSpPr>
            <p:spPr bwMode="auto">
              <a:xfrm>
                <a:off x="2614" y="2167"/>
                <a:ext cx="41" cy="34"/>
              </a:xfrm>
              <a:custGeom>
                <a:avLst/>
                <a:gdLst>
                  <a:gd name="T0" fmla="*/ 125 w 125"/>
                  <a:gd name="T1" fmla="*/ 36 h 101"/>
                  <a:gd name="T2" fmla="*/ 124 w 125"/>
                  <a:gd name="T3" fmla="*/ 56 h 101"/>
                  <a:gd name="T4" fmla="*/ 101 w 125"/>
                  <a:gd name="T5" fmla="*/ 88 h 101"/>
                  <a:gd name="T6" fmla="*/ 82 w 125"/>
                  <a:gd name="T7" fmla="*/ 96 h 101"/>
                  <a:gd name="T8" fmla="*/ 62 w 125"/>
                  <a:gd name="T9" fmla="*/ 101 h 101"/>
                  <a:gd name="T10" fmla="*/ 24 w 125"/>
                  <a:gd name="T11" fmla="*/ 89 h 101"/>
                  <a:gd name="T12" fmla="*/ 11 w 125"/>
                  <a:gd name="T13" fmla="*/ 75 h 101"/>
                  <a:gd name="T14" fmla="*/ 1 w 125"/>
                  <a:gd name="T15" fmla="*/ 56 h 101"/>
                  <a:gd name="T16" fmla="*/ 0 w 125"/>
                  <a:gd name="T17" fmla="*/ 17 h 101"/>
                  <a:gd name="T18" fmla="*/ 10 w 125"/>
                  <a:gd name="T19" fmla="*/ 0 h 101"/>
                  <a:gd name="T20" fmla="*/ 62 w 125"/>
                  <a:gd name="T21" fmla="*/ 36 h 101"/>
                  <a:gd name="T22" fmla="*/ 125 w 125"/>
                  <a:gd name="T23" fmla="*/ 3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1">
                    <a:moveTo>
                      <a:pt x="125" y="36"/>
                    </a:moveTo>
                    <a:lnTo>
                      <a:pt x="124" y="56"/>
                    </a:lnTo>
                    <a:lnTo>
                      <a:pt x="101" y="88"/>
                    </a:lnTo>
                    <a:lnTo>
                      <a:pt x="82" y="96"/>
                    </a:lnTo>
                    <a:lnTo>
                      <a:pt x="62" y="101"/>
                    </a:lnTo>
                    <a:lnTo>
                      <a:pt x="24" y="89"/>
                    </a:lnTo>
                    <a:lnTo>
                      <a:pt x="11" y="75"/>
                    </a:lnTo>
                    <a:lnTo>
                      <a:pt x="1" y="56"/>
                    </a:lnTo>
                    <a:lnTo>
                      <a:pt x="0" y="17"/>
                    </a:lnTo>
                    <a:lnTo>
                      <a:pt x="10" y="0"/>
                    </a:lnTo>
                    <a:lnTo>
                      <a:pt x="62" y="36"/>
                    </a:lnTo>
                    <a:lnTo>
                      <a:pt x="125" y="36"/>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3" name="Freeform 92"/>
              <p:cNvSpPr>
                <a:spLocks/>
              </p:cNvSpPr>
              <p:nvPr/>
            </p:nvSpPr>
            <p:spPr bwMode="auto">
              <a:xfrm>
                <a:off x="2610" y="2163"/>
                <a:ext cx="42" cy="34"/>
              </a:xfrm>
              <a:custGeom>
                <a:avLst/>
                <a:gdLst>
                  <a:gd name="T0" fmla="*/ 125 w 125"/>
                  <a:gd name="T1" fmla="*/ 39 h 104"/>
                  <a:gd name="T2" fmla="*/ 122 w 125"/>
                  <a:gd name="T3" fmla="*/ 59 h 104"/>
                  <a:gd name="T4" fmla="*/ 99 w 125"/>
                  <a:gd name="T5" fmla="*/ 91 h 104"/>
                  <a:gd name="T6" fmla="*/ 80 w 125"/>
                  <a:gd name="T7" fmla="*/ 99 h 104"/>
                  <a:gd name="T8" fmla="*/ 60 w 125"/>
                  <a:gd name="T9" fmla="*/ 104 h 104"/>
                  <a:gd name="T10" fmla="*/ 23 w 125"/>
                  <a:gd name="T11" fmla="*/ 91 h 104"/>
                  <a:gd name="T12" fmla="*/ 10 w 125"/>
                  <a:gd name="T13" fmla="*/ 75 h 104"/>
                  <a:gd name="T14" fmla="*/ 0 w 125"/>
                  <a:gd name="T15" fmla="*/ 58 h 104"/>
                  <a:gd name="T16" fmla="*/ 0 w 125"/>
                  <a:gd name="T17" fmla="*/ 17 h 104"/>
                  <a:gd name="T18" fmla="*/ 11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2" y="59"/>
                    </a:lnTo>
                    <a:lnTo>
                      <a:pt x="99" y="91"/>
                    </a:lnTo>
                    <a:lnTo>
                      <a:pt x="80" y="99"/>
                    </a:lnTo>
                    <a:lnTo>
                      <a:pt x="60" y="104"/>
                    </a:lnTo>
                    <a:lnTo>
                      <a:pt x="23" y="91"/>
                    </a:lnTo>
                    <a:lnTo>
                      <a:pt x="10" y="75"/>
                    </a:lnTo>
                    <a:lnTo>
                      <a:pt x="0" y="58"/>
                    </a:lnTo>
                    <a:lnTo>
                      <a:pt x="0" y="17"/>
                    </a:lnTo>
                    <a:lnTo>
                      <a:pt x="11"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4" name="Freeform 93"/>
              <p:cNvSpPr>
                <a:spLocks/>
              </p:cNvSpPr>
              <p:nvPr/>
            </p:nvSpPr>
            <p:spPr bwMode="auto">
              <a:xfrm>
                <a:off x="2581" y="2209"/>
                <a:ext cx="22" cy="21"/>
              </a:xfrm>
              <a:custGeom>
                <a:avLst/>
                <a:gdLst>
                  <a:gd name="T0" fmla="*/ 0 w 64"/>
                  <a:gd name="T1" fmla="*/ 0 h 63"/>
                  <a:gd name="T2" fmla="*/ 15 w 64"/>
                  <a:gd name="T3" fmla="*/ 0 h 63"/>
                  <a:gd name="T4" fmla="*/ 38 w 64"/>
                  <a:gd name="T5" fmla="*/ 8 h 63"/>
                  <a:gd name="T6" fmla="*/ 55 w 64"/>
                  <a:gd name="T7" fmla="*/ 26 h 63"/>
                  <a:gd name="T8" fmla="*/ 64 w 64"/>
                  <a:gd name="T9" fmla="*/ 50 h 63"/>
                  <a:gd name="T10" fmla="*/ 64 w 64"/>
                  <a:gd name="T11" fmla="*/ 63 h 63"/>
                  <a:gd name="T12" fmla="*/ 0 w 64"/>
                  <a:gd name="T13" fmla="*/ 63 h 63"/>
                  <a:gd name="T14" fmla="*/ 0 w 64"/>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3">
                    <a:moveTo>
                      <a:pt x="0" y="0"/>
                    </a:moveTo>
                    <a:lnTo>
                      <a:pt x="15" y="0"/>
                    </a:lnTo>
                    <a:lnTo>
                      <a:pt x="38" y="8"/>
                    </a:lnTo>
                    <a:lnTo>
                      <a:pt x="55" y="26"/>
                    </a:lnTo>
                    <a:lnTo>
                      <a:pt x="64" y="50"/>
                    </a:lnTo>
                    <a:lnTo>
                      <a:pt x="64" y="63"/>
                    </a:lnTo>
                    <a:lnTo>
                      <a:pt x="0" y="63"/>
                    </a:lnTo>
                    <a:lnTo>
                      <a:pt x="0" y="0"/>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5" name="Freeform 94"/>
              <p:cNvSpPr>
                <a:spLocks/>
              </p:cNvSpPr>
              <p:nvPr/>
            </p:nvSpPr>
            <p:spPr bwMode="auto">
              <a:xfrm>
                <a:off x="2578" y="2206"/>
                <a:ext cx="21" cy="21"/>
              </a:xfrm>
              <a:custGeom>
                <a:avLst/>
                <a:gdLst>
                  <a:gd name="T0" fmla="*/ 0 w 64"/>
                  <a:gd name="T1" fmla="*/ 0 h 63"/>
                  <a:gd name="T2" fmla="*/ 13 w 64"/>
                  <a:gd name="T3" fmla="*/ 0 h 63"/>
                  <a:gd name="T4" fmla="*/ 38 w 64"/>
                  <a:gd name="T5" fmla="*/ 7 h 63"/>
                  <a:gd name="T6" fmla="*/ 55 w 64"/>
                  <a:gd name="T7" fmla="*/ 24 h 63"/>
                  <a:gd name="T8" fmla="*/ 64 w 64"/>
                  <a:gd name="T9" fmla="*/ 48 h 63"/>
                  <a:gd name="T10" fmla="*/ 64 w 64"/>
                  <a:gd name="T11" fmla="*/ 63 h 63"/>
                  <a:gd name="T12" fmla="*/ 0 w 64"/>
                  <a:gd name="T13" fmla="*/ 63 h 63"/>
                  <a:gd name="T14" fmla="*/ 0 w 64"/>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3">
                    <a:moveTo>
                      <a:pt x="0" y="0"/>
                    </a:moveTo>
                    <a:lnTo>
                      <a:pt x="13" y="0"/>
                    </a:lnTo>
                    <a:lnTo>
                      <a:pt x="38" y="7"/>
                    </a:lnTo>
                    <a:lnTo>
                      <a:pt x="55" y="24"/>
                    </a:lnTo>
                    <a:lnTo>
                      <a:pt x="64" y="48"/>
                    </a:lnTo>
                    <a:lnTo>
                      <a:pt x="64" y="63"/>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6" name="Freeform 95"/>
              <p:cNvSpPr>
                <a:spLocks/>
              </p:cNvSpPr>
              <p:nvPr/>
            </p:nvSpPr>
            <p:spPr bwMode="auto">
              <a:xfrm>
                <a:off x="2581" y="2209"/>
                <a:ext cx="14" cy="14"/>
              </a:xfrm>
              <a:custGeom>
                <a:avLst/>
                <a:gdLst>
                  <a:gd name="T0" fmla="*/ 42 w 42"/>
                  <a:gd name="T1" fmla="*/ 41 h 41"/>
                  <a:gd name="T2" fmla="*/ 39 w 42"/>
                  <a:gd name="T3" fmla="*/ 27 h 41"/>
                  <a:gd name="T4" fmla="*/ 18 w 42"/>
                  <a:gd name="T5" fmla="*/ 4 h 41"/>
                  <a:gd name="T6" fmla="*/ 0 w 42"/>
                  <a:gd name="T7" fmla="*/ 0 h 41"/>
                  <a:gd name="T8" fmla="*/ 0 w 42"/>
                  <a:gd name="T9" fmla="*/ 41 h 41"/>
                  <a:gd name="T10" fmla="*/ 42 w 42"/>
                  <a:gd name="T11" fmla="*/ 41 h 41"/>
                </a:gdLst>
                <a:ahLst/>
                <a:cxnLst>
                  <a:cxn ang="0">
                    <a:pos x="T0" y="T1"/>
                  </a:cxn>
                  <a:cxn ang="0">
                    <a:pos x="T2" y="T3"/>
                  </a:cxn>
                  <a:cxn ang="0">
                    <a:pos x="T4" y="T5"/>
                  </a:cxn>
                  <a:cxn ang="0">
                    <a:pos x="T6" y="T7"/>
                  </a:cxn>
                  <a:cxn ang="0">
                    <a:pos x="T8" y="T9"/>
                  </a:cxn>
                  <a:cxn ang="0">
                    <a:pos x="T10" y="T11"/>
                  </a:cxn>
                </a:cxnLst>
                <a:rect l="0" t="0" r="r" b="b"/>
                <a:pathLst>
                  <a:path w="42" h="41">
                    <a:moveTo>
                      <a:pt x="42" y="41"/>
                    </a:moveTo>
                    <a:lnTo>
                      <a:pt x="39" y="27"/>
                    </a:lnTo>
                    <a:lnTo>
                      <a:pt x="18" y="4"/>
                    </a:lnTo>
                    <a:lnTo>
                      <a:pt x="0" y="0"/>
                    </a:lnTo>
                    <a:lnTo>
                      <a:pt x="0" y="41"/>
                    </a:lnTo>
                    <a:lnTo>
                      <a:pt x="42" y="41"/>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7" name="Freeform 96"/>
              <p:cNvSpPr>
                <a:spLocks/>
              </p:cNvSpPr>
              <p:nvPr/>
            </p:nvSpPr>
            <p:spPr bwMode="auto">
              <a:xfrm>
                <a:off x="2582" y="2152"/>
                <a:ext cx="25" cy="4"/>
              </a:xfrm>
              <a:custGeom>
                <a:avLst/>
                <a:gdLst>
                  <a:gd name="T0" fmla="*/ 4 w 75"/>
                  <a:gd name="T1" fmla="*/ 0 h 12"/>
                  <a:gd name="T2" fmla="*/ 70 w 75"/>
                  <a:gd name="T3" fmla="*/ 0 h 12"/>
                  <a:gd name="T4" fmla="*/ 73 w 75"/>
                  <a:gd name="T5" fmla="*/ 2 h 12"/>
                  <a:gd name="T6" fmla="*/ 75 w 75"/>
                  <a:gd name="T7" fmla="*/ 6 h 12"/>
                  <a:gd name="T8" fmla="*/ 73 w 75"/>
                  <a:gd name="T9" fmla="*/ 10 h 12"/>
                  <a:gd name="T10" fmla="*/ 70 w 75"/>
                  <a:gd name="T11" fmla="*/ 12 h 12"/>
                  <a:gd name="T12" fmla="*/ 4 w 75"/>
                  <a:gd name="T13" fmla="*/ 12 h 12"/>
                  <a:gd name="T14" fmla="*/ 0 w 75"/>
                  <a:gd name="T15" fmla="*/ 10 h 12"/>
                  <a:gd name="T16" fmla="*/ 0 w 75"/>
                  <a:gd name="T17" fmla="*/ 6 h 12"/>
                  <a:gd name="T18" fmla="*/ 0 w 75"/>
                  <a:gd name="T19" fmla="*/ 2 h 12"/>
                  <a:gd name="T20" fmla="*/ 4 w 7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2">
                    <a:moveTo>
                      <a:pt x="4" y="0"/>
                    </a:moveTo>
                    <a:lnTo>
                      <a:pt x="70" y="0"/>
                    </a:lnTo>
                    <a:lnTo>
                      <a:pt x="73" y="2"/>
                    </a:lnTo>
                    <a:lnTo>
                      <a:pt x="75" y="6"/>
                    </a:lnTo>
                    <a:lnTo>
                      <a:pt x="73" y="10"/>
                    </a:lnTo>
                    <a:lnTo>
                      <a:pt x="70" y="12"/>
                    </a:lnTo>
                    <a:lnTo>
                      <a:pt x="4" y="12"/>
                    </a:lnTo>
                    <a:lnTo>
                      <a:pt x="0" y="10"/>
                    </a:lnTo>
                    <a:lnTo>
                      <a:pt x="0" y="6"/>
                    </a:lnTo>
                    <a:lnTo>
                      <a:pt x="0" y="2"/>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8" name="Freeform 97"/>
              <p:cNvSpPr>
                <a:spLocks/>
              </p:cNvSpPr>
              <p:nvPr/>
            </p:nvSpPr>
            <p:spPr bwMode="auto">
              <a:xfrm>
                <a:off x="2582" y="2145"/>
                <a:ext cx="32" cy="4"/>
              </a:xfrm>
              <a:custGeom>
                <a:avLst/>
                <a:gdLst>
                  <a:gd name="T0" fmla="*/ 4 w 95"/>
                  <a:gd name="T1" fmla="*/ 0 h 11"/>
                  <a:gd name="T2" fmla="*/ 90 w 95"/>
                  <a:gd name="T3" fmla="*/ 0 h 11"/>
                  <a:gd name="T4" fmla="*/ 95 w 95"/>
                  <a:gd name="T5" fmla="*/ 1 h 11"/>
                  <a:gd name="T6" fmla="*/ 95 w 95"/>
                  <a:gd name="T7" fmla="*/ 5 h 11"/>
                  <a:gd name="T8" fmla="*/ 95 w 95"/>
                  <a:gd name="T9" fmla="*/ 10 h 11"/>
                  <a:gd name="T10" fmla="*/ 90 w 95"/>
                  <a:gd name="T11" fmla="*/ 11 h 11"/>
                  <a:gd name="T12" fmla="*/ 4 w 95"/>
                  <a:gd name="T13" fmla="*/ 11 h 11"/>
                  <a:gd name="T14" fmla="*/ 1 w 95"/>
                  <a:gd name="T15" fmla="*/ 10 h 11"/>
                  <a:gd name="T16" fmla="*/ 0 w 95"/>
                  <a:gd name="T17" fmla="*/ 5 h 11"/>
                  <a:gd name="T18" fmla="*/ 1 w 95"/>
                  <a:gd name="T19" fmla="*/ 1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1"/>
                    </a:lnTo>
                    <a:lnTo>
                      <a:pt x="95" y="5"/>
                    </a:lnTo>
                    <a:lnTo>
                      <a:pt x="95" y="10"/>
                    </a:lnTo>
                    <a:lnTo>
                      <a:pt x="90" y="11"/>
                    </a:lnTo>
                    <a:lnTo>
                      <a:pt x="4" y="11"/>
                    </a:lnTo>
                    <a:lnTo>
                      <a:pt x="1" y="10"/>
                    </a:lnTo>
                    <a:lnTo>
                      <a:pt x="0" y="5"/>
                    </a:lnTo>
                    <a:lnTo>
                      <a:pt x="1"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9" name="Freeform 98"/>
              <p:cNvSpPr>
                <a:spLocks/>
              </p:cNvSpPr>
              <p:nvPr/>
            </p:nvSpPr>
            <p:spPr bwMode="auto">
              <a:xfrm>
                <a:off x="2582" y="2138"/>
                <a:ext cx="32" cy="4"/>
              </a:xfrm>
              <a:custGeom>
                <a:avLst/>
                <a:gdLst>
                  <a:gd name="T0" fmla="*/ 4 w 95"/>
                  <a:gd name="T1" fmla="*/ 0 h 11"/>
                  <a:gd name="T2" fmla="*/ 90 w 95"/>
                  <a:gd name="T3" fmla="*/ 0 h 11"/>
                  <a:gd name="T4" fmla="*/ 95 w 95"/>
                  <a:gd name="T5" fmla="*/ 0 h 11"/>
                  <a:gd name="T6" fmla="*/ 95 w 95"/>
                  <a:gd name="T7" fmla="*/ 5 h 11"/>
                  <a:gd name="T8" fmla="*/ 95 w 95"/>
                  <a:gd name="T9" fmla="*/ 9 h 11"/>
                  <a:gd name="T10" fmla="*/ 90 w 95"/>
                  <a:gd name="T11" fmla="*/ 11 h 11"/>
                  <a:gd name="T12" fmla="*/ 4 w 95"/>
                  <a:gd name="T13" fmla="*/ 11 h 11"/>
                  <a:gd name="T14" fmla="*/ 1 w 95"/>
                  <a:gd name="T15" fmla="*/ 9 h 11"/>
                  <a:gd name="T16" fmla="*/ 0 w 95"/>
                  <a:gd name="T17" fmla="*/ 5 h 11"/>
                  <a:gd name="T18" fmla="*/ 1 w 95"/>
                  <a:gd name="T19" fmla="*/ 0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0"/>
                    </a:lnTo>
                    <a:lnTo>
                      <a:pt x="95" y="5"/>
                    </a:lnTo>
                    <a:lnTo>
                      <a:pt x="95" y="9"/>
                    </a:lnTo>
                    <a:lnTo>
                      <a:pt x="90" y="11"/>
                    </a:lnTo>
                    <a:lnTo>
                      <a:pt x="4" y="11"/>
                    </a:lnTo>
                    <a:lnTo>
                      <a:pt x="1" y="9"/>
                    </a:lnTo>
                    <a:lnTo>
                      <a:pt x="0" y="5"/>
                    </a:lnTo>
                    <a:lnTo>
                      <a:pt x="1" y="0"/>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0" name="Freeform 99"/>
              <p:cNvSpPr>
                <a:spLocks/>
              </p:cNvSpPr>
              <p:nvPr/>
            </p:nvSpPr>
            <p:spPr bwMode="auto">
              <a:xfrm>
                <a:off x="2626" y="2231"/>
                <a:ext cx="28" cy="4"/>
              </a:xfrm>
              <a:custGeom>
                <a:avLst/>
                <a:gdLst>
                  <a:gd name="T0" fmla="*/ 6 w 86"/>
                  <a:gd name="T1" fmla="*/ 0 h 11"/>
                  <a:gd name="T2" fmla="*/ 81 w 86"/>
                  <a:gd name="T3" fmla="*/ 0 h 11"/>
                  <a:gd name="T4" fmla="*/ 85 w 86"/>
                  <a:gd name="T5" fmla="*/ 1 h 11"/>
                  <a:gd name="T6" fmla="*/ 86 w 86"/>
                  <a:gd name="T7" fmla="*/ 6 h 11"/>
                  <a:gd name="T8" fmla="*/ 85 w 86"/>
                  <a:gd name="T9" fmla="*/ 10 h 11"/>
                  <a:gd name="T10" fmla="*/ 81 w 86"/>
                  <a:gd name="T11" fmla="*/ 11 h 11"/>
                  <a:gd name="T12" fmla="*/ 6 w 86"/>
                  <a:gd name="T13" fmla="*/ 11 h 11"/>
                  <a:gd name="T14" fmla="*/ 1 w 86"/>
                  <a:gd name="T15" fmla="*/ 10 h 11"/>
                  <a:gd name="T16" fmla="*/ 0 w 86"/>
                  <a:gd name="T17" fmla="*/ 6 h 11"/>
                  <a:gd name="T18" fmla="*/ 1 w 86"/>
                  <a:gd name="T19" fmla="*/ 1 h 11"/>
                  <a:gd name="T20" fmla="*/ 6 w 86"/>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1">
                    <a:moveTo>
                      <a:pt x="6" y="0"/>
                    </a:moveTo>
                    <a:lnTo>
                      <a:pt x="81" y="0"/>
                    </a:lnTo>
                    <a:lnTo>
                      <a:pt x="85" y="1"/>
                    </a:lnTo>
                    <a:lnTo>
                      <a:pt x="86" y="6"/>
                    </a:lnTo>
                    <a:lnTo>
                      <a:pt x="85" y="10"/>
                    </a:lnTo>
                    <a:lnTo>
                      <a:pt x="81" y="11"/>
                    </a:lnTo>
                    <a:lnTo>
                      <a:pt x="6" y="11"/>
                    </a:lnTo>
                    <a:lnTo>
                      <a:pt x="1" y="10"/>
                    </a:lnTo>
                    <a:lnTo>
                      <a:pt x="0" y="6"/>
                    </a:lnTo>
                    <a:lnTo>
                      <a:pt x="1" y="1"/>
                    </a:lnTo>
                    <a:lnTo>
                      <a:pt x="6"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1" name="Freeform 100"/>
              <p:cNvSpPr>
                <a:spLocks/>
              </p:cNvSpPr>
              <p:nvPr/>
            </p:nvSpPr>
            <p:spPr bwMode="auto">
              <a:xfrm>
                <a:off x="2626" y="2225"/>
                <a:ext cx="32" cy="3"/>
              </a:xfrm>
              <a:custGeom>
                <a:avLst/>
                <a:gdLst>
                  <a:gd name="T0" fmla="*/ 6 w 96"/>
                  <a:gd name="T1" fmla="*/ 0 h 10"/>
                  <a:gd name="T2" fmla="*/ 91 w 96"/>
                  <a:gd name="T3" fmla="*/ 0 h 10"/>
                  <a:gd name="T4" fmla="*/ 95 w 96"/>
                  <a:gd name="T5" fmla="*/ 0 h 10"/>
                  <a:gd name="T6" fmla="*/ 96 w 96"/>
                  <a:gd name="T7" fmla="*/ 4 h 10"/>
                  <a:gd name="T8" fmla="*/ 95 w 96"/>
                  <a:gd name="T9" fmla="*/ 8 h 10"/>
                  <a:gd name="T10" fmla="*/ 91 w 96"/>
                  <a:gd name="T11" fmla="*/ 10 h 10"/>
                  <a:gd name="T12" fmla="*/ 6 w 96"/>
                  <a:gd name="T13" fmla="*/ 10 h 10"/>
                  <a:gd name="T14" fmla="*/ 1 w 96"/>
                  <a:gd name="T15" fmla="*/ 8 h 10"/>
                  <a:gd name="T16" fmla="*/ 0 w 96"/>
                  <a:gd name="T17" fmla="*/ 4 h 10"/>
                  <a:gd name="T18" fmla="*/ 1 w 96"/>
                  <a:gd name="T19" fmla="*/ 0 h 10"/>
                  <a:gd name="T20" fmla="*/ 6 w 96"/>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0">
                    <a:moveTo>
                      <a:pt x="6" y="0"/>
                    </a:moveTo>
                    <a:lnTo>
                      <a:pt x="91" y="0"/>
                    </a:lnTo>
                    <a:lnTo>
                      <a:pt x="95" y="0"/>
                    </a:lnTo>
                    <a:lnTo>
                      <a:pt x="96" y="4"/>
                    </a:lnTo>
                    <a:lnTo>
                      <a:pt x="95" y="8"/>
                    </a:lnTo>
                    <a:lnTo>
                      <a:pt x="91" y="10"/>
                    </a:lnTo>
                    <a:lnTo>
                      <a:pt x="6" y="10"/>
                    </a:lnTo>
                    <a:lnTo>
                      <a:pt x="1" y="8"/>
                    </a:lnTo>
                    <a:lnTo>
                      <a:pt x="0" y="4"/>
                    </a:lnTo>
                    <a:lnTo>
                      <a:pt x="1" y="0"/>
                    </a:lnTo>
                    <a:lnTo>
                      <a:pt x="6"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2" name="Freeform 101"/>
              <p:cNvSpPr>
                <a:spLocks/>
              </p:cNvSpPr>
              <p:nvPr/>
            </p:nvSpPr>
            <p:spPr bwMode="auto">
              <a:xfrm>
                <a:off x="2604" y="2202"/>
                <a:ext cx="31" cy="11"/>
              </a:xfrm>
              <a:custGeom>
                <a:avLst/>
                <a:gdLst>
                  <a:gd name="T0" fmla="*/ 0 w 91"/>
                  <a:gd name="T1" fmla="*/ 32 h 32"/>
                  <a:gd name="T2" fmla="*/ 91 w 91"/>
                  <a:gd name="T3" fmla="*/ 32 h 32"/>
                  <a:gd name="T4" fmla="*/ 91 w 91"/>
                  <a:gd name="T5" fmla="*/ 0 h 32"/>
                </a:gdLst>
                <a:ahLst/>
                <a:cxnLst>
                  <a:cxn ang="0">
                    <a:pos x="T0" y="T1"/>
                  </a:cxn>
                  <a:cxn ang="0">
                    <a:pos x="T2" y="T3"/>
                  </a:cxn>
                  <a:cxn ang="0">
                    <a:pos x="T4" y="T5"/>
                  </a:cxn>
                </a:cxnLst>
                <a:rect l="0" t="0" r="r" b="b"/>
                <a:pathLst>
                  <a:path w="91" h="32">
                    <a:moveTo>
                      <a:pt x="0" y="32"/>
                    </a:moveTo>
                    <a:lnTo>
                      <a:pt x="91" y="32"/>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3" name="Freeform 102"/>
              <p:cNvSpPr>
                <a:spLocks/>
              </p:cNvSpPr>
              <p:nvPr/>
            </p:nvSpPr>
            <p:spPr bwMode="auto">
              <a:xfrm>
                <a:off x="2635" y="2163"/>
                <a:ext cx="11" cy="7"/>
              </a:xfrm>
              <a:custGeom>
                <a:avLst/>
                <a:gdLst>
                  <a:gd name="T0" fmla="*/ 0 w 31"/>
                  <a:gd name="T1" fmla="*/ 22 h 22"/>
                  <a:gd name="T2" fmla="*/ 0 w 31"/>
                  <a:gd name="T3" fmla="*/ 0 h 22"/>
                  <a:gd name="T4" fmla="*/ 31 w 31"/>
                  <a:gd name="T5" fmla="*/ 0 h 22"/>
                </a:gdLst>
                <a:ahLst/>
                <a:cxnLst>
                  <a:cxn ang="0">
                    <a:pos x="T0" y="T1"/>
                  </a:cxn>
                  <a:cxn ang="0">
                    <a:pos x="T2" y="T3"/>
                  </a:cxn>
                  <a:cxn ang="0">
                    <a:pos x="T4" y="T5"/>
                  </a:cxn>
                </a:cxnLst>
                <a:rect l="0" t="0" r="r" b="b"/>
                <a:pathLst>
                  <a:path w="31" h="22">
                    <a:moveTo>
                      <a:pt x="0" y="22"/>
                    </a:moveTo>
                    <a:lnTo>
                      <a:pt x="0" y="0"/>
                    </a:lnTo>
                    <a:lnTo>
                      <a:pt x="3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4" name="Freeform 103"/>
              <p:cNvSpPr>
                <a:spLocks/>
              </p:cNvSpPr>
              <p:nvPr/>
            </p:nvSpPr>
            <p:spPr bwMode="auto">
              <a:xfrm>
                <a:off x="2624" y="2117"/>
                <a:ext cx="38" cy="45"/>
              </a:xfrm>
              <a:custGeom>
                <a:avLst/>
                <a:gdLst>
                  <a:gd name="T0" fmla="*/ 113 w 113"/>
                  <a:gd name="T1" fmla="*/ 126 h 136"/>
                  <a:gd name="T2" fmla="*/ 103 w 113"/>
                  <a:gd name="T3" fmla="*/ 131 h 136"/>
                  <a:gd name="T4" fmla="*/ 93 w 113"/>
                  <a:gd name="T5" fmla="*/ 134 h 136"/>
                  <a:gd name="T6" fmla="*/ 83 w 113"/>
                  <a:gd name="T7" fmla="*/ 135 h 136"/>
                  <a:gd name="T8" fmla="*/ 71 w 113"/>
                  <a:gd name="T9" fmla="*/ 136 h 136"/>
                  <a:gd name="T10" fmla="*/ 55 w 113"/>
                  <a:gd name="T11" fmla="*/ 135 h 136"/>
                  <a:gd name="T12" fmla="*/ 29 w 113"/>
                  <a:gd name="T13" fmla="*/ 126 h 136"/>
                  <a:gd name="T14" fmla="*/ 19 w 113"/>
                  <a:gd name="T15" fmla="*/ 118 h 136"/>
                  <a:gd name="T16" fmla="*/ 11 w 113"/>
                  <a:gd name="T17" fmla="*/ 108 h 136"/>
                  <a:gd name="T18" fmla="*/ 0 w 113"/>
                  <a:gd name="T19" fmla="*/ 83 h 136"/>
                  <a:gd name="T20" fmla="*/ 0 w 113"/>
                  <a:gd name="T21" fmla="*/ 67 h 136"/>
                  <a:gd name="T22" fmla="*/ 0 w 113"/>
                  <a:gd name="T23" fmla="*/ 53 h 136"/>
                  <a:gd name="T24" fmla="*/ 11 w 113"/>
                  <a:gd name="T25" fmla="*/ 27 h 136"/>
                  <a:gd name="T26" fmla="*/ 19 w 113"/>
                  <a:gd name="T27" fmla="*/ 17 h 136"/>
                  <a:gd name="T28" fmla="*/ 29 w 113"/>
                  <a:gd name="T29" fmla="*/ 8 h 136"/>
                  <a:gd name="T30" fmla="*/ 55 w 113"/>
                  <a:gd name="T31" fmla="*/ 0 h 136"/>
                  <a:gd name="T32" fmla="*/ 71 w 113"/>
                  <a:gd name="T33" fmla="*/ 0 h 136"/>
                  <a:gd name="T34" fmla="*/ 83 w 113"/>
                  <a:gd name="T35" fmla="*/ 0 h 136"/>
                  <a:gd name="T36" fmla="*/ 93 w 113"/>
                  <a:gd name="T37" fmla="*/ 1 h 136"/>
                  <a:gd name="T38" fmla="*/ 103 w 113"/>
                  <a:gd name="T39" fmla="*/ 4 h 136"/>
                  <a:gd name="T40" fmla="*/ 113 w 113"/>
                  <a:gd name="T41" fmla="*/ 8 h 136"/>
                  <a:gd name="T42" fmla="*/ 113 w 113"/>
                  <a:gd name="T43" fmla="*/ 36 h 136"/>
                  <a:gd name="T44" fmla="*/ 103 w 113"/>
                  <a:gd name="T45" fmla="*/ 30 h 136"/>
                  <a:gd name="T46" fmla="*/ 94 w 113"/>
                  <a:gd name="T47" fmla="*/ 27 h 136"/>
                  <a:gd name="T48" fmla="*/ 84 w 113"/>
                  <a:gd name="T49" fmla="*/ 24 h 136"/>
                  <a:gd name="T50" fmla="*/ 74 w 113"/>
                  <a:gd name="T51" fmla="*/ 24 h 136"/>
                  <a:gd name="T52" fmla="*/ 58 w 113"/>
                  <a:gd name="T53" fmla="*/ 26 h 136"/>
                  <a:gd name="T54" fmla="*/ 45 w 113"/>
                  <a:gd name="T55" fmla="*/ 36 h 136"/>
                  <a:gd name="T56" fmla="*/ 37 w 113"/>
                  <a:gd name="T57" fmla="*/ 49 h 136"/>
                  <a:gd name="T58" fmla="*/ 35 w 113"/>
                  <a:gd name="T59" fmla="*/ 67 h 136"/>
                  <a:gd name="T60" fmla="*/ 37 w 113"/>
                  <a:gd name="T61" fmla="*/ 86 h 136"/>
                  <a:gd name="T62" fmla="*/ 45 w 113"/>
                  <a:gd name="T63" fmla="*/ 100 h 136"/>
                  <a:gd name="T64" fmla="*/ 58 w 113"/>
                  <a:gd name="T65" fmla="*/ 109 h 136"/>
                  <a:gd name="T66" fmla="*/ 74 w 113"/>
                  <a:gd name="T67" fmla="*/ 112 h 136"/>
                  <a:gd name="T68" fmla="*/ 84 w 113"/>
                  <a:gd name="T69" fmla="*/ 111 h 136"/>
                  <a:gd name="T70" fmla="*/ 94 w 113"/>
                  <a:gd name="T71" fmla="*/ 109 h 136"/>
                  <a:gd name="T72" fmla="*/ 103 w 113"/>
                  <a:gd name="T73" fmla="*/ 105 h 136"/>
                  <a:gd name="T74" fmla="*/ 113 w 113"/>
                  <a:gd name="T75" fmla="*/ 99 h 136"/>
                  <a:gd name="T76" fmla="*/ 113 w 113"/>
                  <a:gd name="T7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36">
                    <a:moveTo>
                      <a:pt x="113" y="126"/>
                    </a:moveTo>
                    <a:lnTo>
                      <a:pt x="103" y="131"/>
                    </a:lnTo>
                    <a:lnTo>
                      <a:pt x="93" y="134"/>
                    </a:lnTo>
                    <a:lnTo>
                      <a:pt x="83" y="135"/>
                    </a:lnTo>
                    <a:lnTo>
                      <a:pt x="71" y="136"/>
                    </a:lnTo>
                    <a:lnTo>
                      <a:pt x="55" y="135"/>
                    </a:lnTo>
                    <a:lnTo>
                      <a:pt x="29" y="126"/>
                    </a:lnTo>
                    <a:lnTo>
                      <a:pt x="19" y="118"/>
                    </a:lnTo>
                    <a:lnTo>
                      <a:pt x="11" y="108"/>
                    </a:lnTo>
                    <a:lnTo>
                      <a:pt x="0" y="83"/>
                    </a:lnTo>
                    <a:lnTo>
                      <a:pt x="0" y="67"/>
                    </a:lnTo>
                    <a:lnTo>
                      <a:pt x="0" y="53"/>
                    </a:lnTo>
                    <a:lnTo>
                      <a:pt x="11" y="27"/>
                    </a:lnTo>
                    <a:lnTo>
                      <a:pt x="19" y="17"/>
                    </a:lnTo>
                    <a:lnTo>
                      <a:pt x="29" y="8"/>
                    </a:lnTo>
                    <a:lnTo>
                      <a:pt x="55" y="0"/>
                    </a:lnTo>
                    <a:lnTo>
                      <a:pt x="71" y="0"/>
                    </a:lnTo>
                    <a:lnTo>
                      <a:pt x="83" y="0"/>
                    </a:lnTo>
                    <a:lnTo>
                      <a:pt x="93" y="1"/>
                    </a:lnTo>
                    <a:lnTo>
                      <a:pt x="103" y="4"/>
                    </a:lnTo>
                    <a:lnTo>
                      <a:pt x="113" y="8"/>
                    </a:lnTo>
                    <a:lnTo>
                      <a:pt x="113" y="36"/>
                    </a:lnTo>
                    <a:lnTo>
                      <a:pt x="103" y="30"/>
                    </a:lnTo>
                    <a:lnTo>
                      <a:pt x="94" y="27"/>
                    </a:lnTo>
                    <a:lnTo>
                      <a:pt x="84" y="24"/>
                    </a:lnTo>
                    <a:lnTo>
                      <a:pt x="74" y="24"/>
                    </a:lnTo>
                    <a:lnTo>
                      <a:pt x="58" y="26"/>
                    </a:lnTo>
                    <a:lnTo>
                      <a:pt x="45" y="36"/>
                    </a:lnTo>
                    <a:lnTo>
                      <a:pt x="37" y="49"/>
                    </a:lnTo>
                    <a:lnTo>
                      <a:pt x="35" y="67"/>
                    </a:lnTo>
                    <a:lnTo>
                      <a:pt x="37" y="86"/>
                    </a:lnTo>
                    <a:lnTo>
                      <a:pt x="45" y="100"/>
                    </a:lnTo>
                    <a:lnTo>
                      <a:pt x="58" y="109"/>
                    </a:lnTo>
                    <a:lnTo>
                      <a:pt x="74" y="112"/>
                    </a:lnTo>
                    <a:lnTo>
                      <a:pt x="84" y="111"/>
                    </a:lnTo>
                    <a:lnTo>
                      <a:pt x="94" y="109"/>
                    </a:lnTo>
                    <a:lnTo>
                      <a:pt x="103" y="105"/>
                    </a:lnTo>
                    <a:lnTo>
                      <a:pt x="113" y="99"/>
                    </a:lnTo>
                    <a:lnTo>
                      <a:pt x="113"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5" name="Freeform 104"/>
              <p:cNvSpPr>
                <a:spLocks/>
              </p:cNvSpPr>
              <p:nvPr/>
            </p:nvSpPr>
            <p:spPr bwMode="auto">
              <a:xfrm>
                <a:off x="1968" y="1397"/>
                <a:ext cx="55" cy="36"/>
              </a:xfrm>
              <a:custGeom>
                <a:avLst/>
                <a:gdLst>
                  <a:gd name="T0" fmla="*/ 164 w 165"/>
                  <a:gd name="T1" fmla="*/ 45 h 109"/>
                  <a:gd name="T2" fmla="*/ 151 w 165"/>
                  <a:gd name="T3" fmla="*/ 109 h 109"/>
                  <a:gd name="T4" fmla="*/ 134 w 165"/>
                  <a:gd name="T5" fmla="*/ 109 h 109"/>
                  <a:gd name="T6" fmla="*/ 147 w 165"/>
                  <a:gd name="T7" fmla="*/ 46 h 109"/>
                  <a:gd name="T8" fmla="*/ 147 w 165"/>
                  <a:gd name="T9" fmla="*/ 42 h 109"/>
                  <a:gd name="T10" fmla="*/ 147 w 165"/>
                  <a:gd name="T11" fmla="*/ 39 h 109"/>
                  <a:gd name="T12" fmla="*/ 148 w 165"/>
                  <a:gd name="T13" fmla="*/ 36 h 109"/>
                  <a:gd name="T14" fmla="*/ 148 w 165"/>
                  <a:gd name="T15" fmla="*/ 33 h 109"/>
                  <a:gd name="T16" fmla="*/ 147 w 165"/>
                  <a:gd name="T17" fmla="*/ 26 h 109"/>
                  <a:gd name="T18" fmla="*/ 142 w 165"/>
                  <a:gd name="T19" fmla="*/ 20 h 109"/>
                  <a:gd name="T20" fmla="*/ 138 w 165"/>
                  <a:gd name="T21" fmla="*/ 16 h 109"/>
                  <a:gd name="T22" fmla="*/ 129 w 165"/>
                  <a:gd name="T23" fmla="*/ 16 h 109"/>
                  <a:gd name="T24" fmla="*/ 118 w 165"/>
                  <a:gd name="T25" fmla="*/ 17 h 109"/>
                  <a:gd name="T26" fmla="*/ 108 w 165"/>
                  <a:gd name="T27" fmla="*/ 24 h 109"/>
                  <a:gd name="T28" fmla="*/ 99 w 165"/>
                  <a:gd name="T29" fmla="*/ 36 h 109"/>
                  <a:gd name="T30" fmla="*/ 95 w 165"/>
                  <a:gd name="T31" fmla="*/ 50 h 109"/>
                  <a:gd name="T32" fmla="*/ 83 w 165"/>
                  <a:gd name="T33" fmla="*/ 109 h 109"/>
                  <a:gd name="T34" fmla="*/ 66 w 165"/>
                  <a:gd name="T35" fmla="*/ 109 h 109"/>
                  <a:gd name="T36" fmla="*/ 79 w 165"/>
                  <a:gd name="T37" fmla="*/ 46 h 109"/>
                  <a:gd name="T38" fmla="*/ 79 w 165"/>
                  <a:gd name="T39" fmla="*/ 42 h 109"/>
                  <a:gd name="T40" fmla="*/ 80 w 165"/>
                  <a:gd name="T41" fmla="*/ 39 h 109"/>
                  <a:gd name="T42" fmla="*/ 80 w 165"/>
                  <a:gd name="T43" fmla="*/ 36 h 109"/>
                  <a:gd name="T44" fmla="*/ 80 w 165"/>
                  <a:gd name="T45" fmla="*/ 33 h 109"/>
                  <a:gd name="T46" fmla="*/ 79 w 165"/>
                  <a:gd name="T47" fmla="*/ 26 h 109"/>
                  <a:gd name="T48" fmla="*/ 76 w 165"/>
                  <a:gd name="T49" fmla="*/ 20 h 109"/>
                  <a:gd name="T50" fmla="*/ 70 w 165"/>
                  <a:gd name="T51" fmla="*/ 16 h 109"/>
                  <a:gd name="T52" fmla="*/ 63 w 165"/>
                  <a:gd name="T53" fmla="*/ 16 h 109"/>
                  <a:gd name="T54" fmla="*/ 50 w 165"/>
                  <a:gd name="T55" fmla="*/ 17 h 109"/>
                  <a:gd name="T56" fmla="*/ 40 w 165"/>
                  <a:gd name="T57" fmla="*/ 24 h 109"/>
                  <a:gd name="T58" fmla="*/ 31 w 165"/>
                  <a:gd name="T59" fmla="*/ 36 h 109"/>
                  <a:gd name="T60" fmla="*/ 27 w 165"/>
                  <a:gd name="T61" fmla="*/ 50 h 109"/>
                  <a:gd name="T62" fmla="*/ 15 w 165"/>
                  <a:gd name="T63" fmla="*/ 109 h 109"/>
                  <a:gd name="T64" fmla="*/ 0 w 165"/>
                  <a:gd name="T65" fmla="*/ 109 h 109"/>
                  <a:gd name="T66" fmla="*/ 20 w 165"/>
                  <a:gd name="T67" fmla="*/ 3 h 109"/>
                  <a:gd name="T68" fmla="*/ 37 w 165"/>
                  <a:gd name="T69" fmla="*/ 3 h 109"/>
                  <a:gd name="T70" fmla="*/ 33 w 165"/>
                  <a:gd name="T71" fmla="*/ 19 h 109"/>
                  <a:gd name="T72" fmla="*/ 40 w 165"/>
                  <a:gd name="T73" fmla="*/ 10 h 109"/>
                  <a:gd name="T74" fmla="*/ 50 w 165"/>
                  <a:gd name="T75" fmla="*/ 6 h 109"/>
                  <a:gd name="T76" fmla="*/ 59 w 165"/>
                  <a:gd name="T77" fmla="*/ 1 h 109"/>
                  <a:gd name="T78" fmla="*/ 70 w 165"/>
                  <a:gd name="T79" fmla="*/ 0 h 109"/>
                  <a:gd name="T80" fmla="*/ 80 w 165"/>
                  <a:gd name="T81" fmla="*/ 1 h 109"/>
                  <a:gd name="T82" fmla="*/ 88 w 165"/>
                  <a:gd name="T83" fmla="*/ 6 h 109"/>
                  <a:gd name="T84" fmla="*/ 95 w 165"/>
                  <a:gd name="T85" fmla="*/ 13 h 109"/>
                  <a:gd name="T86" fmla="*/ 98 w 165"/>
                  <a:gd name="T87" fmla="*/ 23 h 109"/>
                  <a:gd name="T88" fmla="*/ 105 w 165"/>
                  <a:gd name="T89" fmla="*/ 13 h 109"/>
                  <a:gd name="T90" fmla="*/ 115 w 165"/>
                  <a:gd name="T91" fmla="*/ 6 h 109"/>
                  <a:gd name="T92" fmla="*/ 125 w 165"/>
                  <a:gd name="T93" fmla="*/ 1 h 109"/>
                  <a:gd name="T94" fmla="*/ 137 w 165"/>
                  <a:gd name="T95" fmla="*/ 0 h 109"/>
                  <a:gd name="T96" fmla="*/ 150 w 165"/>
                  <a:gd name="T97" fmla="*/ 1 h 109"/>
                  <a:gd name="T98" fmla="*/ 157 w 165"/>
                  <a:gd name="T99" fmla="*/ 9 h 109"/>
                  <a:gd name="T100" fmla="*/ 164 w 165"/>
                  <a:gd name="T101" fmla="*/ 17 h 109"/>
                  <a:gd name="T102" fmla="*/ 165 w 165"/>
                  <a:gd name="T103" fmla="*/ 30 h 109"/>
                  <a:gd name="T104" fmla="*/ 165 w 165"/>
                  <a:gd name="T105" fmla="*/ 33 h 109"/>
                  <a:gd name="T106" fmla="*/ 164 w 165"/>
                  <a:gd name="T107" fmla="*/ 37 h 109"/>
                  <a:gd name="T108" fmla="*/ 164 w 165"/>
                  <a:gd name="T109" fmla="*/ 40 h 109"/>
                  <a:gd name="T110" fmla="*/ 164 w 165"/>
                  <a:gd name="T111" fmla="*/ 4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9">
                    <a:moveTo>
                      <a:pt x="164" y="45"/>
                    </a:moveTo>
                    <a:lnTo>
                      <a:pt x="151" y="109"/>
                    </a:lnTo>
                    <a:lnTo>
                      <a:pt x="134" y="109"/>
                    </a:lnTo>
                    <a:lnTo>
                      <a:pt x="147" y="46"/>
                    </a:lnTo>
                    <a:lnTo>
                      <a:pt x="147" y="42"/>
                    </a:lnTo>
                    <a:lnTo>
                      <a:pt x="147" y="39"/>
                    </a:lnTo>
                    <a:lnTo>
                      <a:pt x="148" y="36"/>
                    </a:lnTo>
                    <a:lnTo>
                      <a:pt x="148" y="33"/>
                    </a:lnTo>
                    <a:lnTo>
                      <a:pt x="147" y="26"/>
                    </a:lnTo>
                    <a:lnTo>
                      <a:pt x="142" y="20"/>
                    </a:lnTo>
                    <a:lnTo>
                      <a:pt x="138" y="16"/>
                    </a:lnTo>
                    <a:lnTo>
                      <a:pt x="129" y="16"/>
                    </a:lnTo>
                    <a:lnTo>
                      <a:pt x="118" y="17"/>
                    </a:lnTo>
                    <a:lnTo>
                      <a:pt x="108" y="24"/>
                    </a:lnTo>
                    <a:lnTo>
                      <a:pt x="99" y="36"/>
                    </a:lnTo>
                    <a:lnTo>
                      <a:pt x="95" y="50"/>
                    </a:lnTo>
                    <a:lnTo>
                      <a:pt x="83" y="109"/>
                    </a:lnTo>
                    <a:lnTo>
                      <a:pt x="66" y="109"/>
                    </a:lnTo>
                    <a:lnTo>
                      <a:pt x="79" y="46"/>
                    </a:lnTo>
                    <a:lnTo>
                      <a:pt x="79" y="42"/>
                    </a:lnTo>
                    <a:lnTo>
                      <a:pt x="80" y="39"/>
                    </a:lnTo>
                    <a:lnTo>
                      <a:pt x="80" y="36"/>
                    </a:lnTo>
                    <a:lnTo>
                      <a:pt x="80" y="33"/>
                    </a:lnTo>
                    <a:lnTo>
                      <a:pt x="79" y="26"/>
                    </a:lnTo>
                    <a:lnTo>
                      <a:pt x="76" y="20"/>
                    </a:lnTo>
                    <a:lnTo>
                      <a:pt x="70" y="16"/>
                    </a:lnTo>
                    <a:lnTo>
                      <a:pt x="63" y="16"/>
                    </a:lnTo>
                    <a:lnTo>
                      <a:pt x="50" y="17"/>
                    </a:lnTo>
                    <a:lnTo>
                      <a:pt x="40" y="24"/>
                    </a:lnTo>
                    <a:lnTo>
                      <a:pt x="31" y="36"/>
                    </a:lnTo>
                    <a:lnTo>
                      <a:pt x="27" y="50"/>
                    </a:lnTo>
                    <a:lnTo>
                      <a:pt x="15" y="109"/>
                    </a:lnTo>
                    <a:lnTo>
                      <a:pt x="0" y="109"/>
                    </a:lnTo>
                    <a:lnTo>
                      <a:pt x="20" y="3"/>
                    </a:lnTo>
                    <a:lnTo>
                      <a:pt x="37" y="3"/>
                    </a:lnTo>
                    <a:lnTo>
                      <a:pt x="33" y="19"/>
                    </a:lnTo>
                    <a:lnTo>
                      <a:pt x="40" y="10"/>
                    </a:lnTo>
                    <a:lnTo>
                      <a:pt x="50" y="6"/>
                    </a:lnTo>
                    <a:lnTo>
                      <a:pt x="59" y="1"/>
                    </a:lnTo>
                    <a:lnTo>
                      <a:pt x="70" y="0"/>
                    </a:lnTo>
                    <a:lnTo>
                      <a:pt x="80" y="1"/>
                    </a:lnTo>
                    <a:lnTo>
                      <a:pt x="88" y="6"/>
                    </a:lnTo>
                    <a:lnTo>
                      <a:pt x="95" y="13"/>
                    </a:lnTo>
                    <a:lnTo>
                      <a:pt x="98" y="23"/>
                    </a:lnTo>
                    <a:lnTo>
                      <a:pt x="105" y="13"/>
                    </a:lnTo>
                    <a:lnTo>
                      <a:pt x="115" y="6"/>
                    </a:lnTo>
                    <a:lnTo>
                      <a:pt x="125" y="1"/>
                    </a:lnTo>
                    <a:lnTo>
                      <a:pt x="137" y="0"/>
                    </a:lnTo>
                    <a:lnTo>
                      <a:pt x="150" y="1"/>
                    </a:lnTo>
                    <a:lnTo>
                      <a:pt x="157" y="9"/>
                    </a:lnTo>
                    <a:lnTo>
                      <a:pt x="164" y="17"/>
                    </a:lnTo>
                    <a:lnTo>
                      <a:pt x="165" y="30"/>
                    </a:lnTo>
                    <a:lnTo>
                      <a:pt x="165" y="33"/>
                    </a:lnTo>
                    <a:lnTo>
                      <a:pt x="164" y="37"/>
                    </a:lnTo>
                    <a:lnTo>
                      <a:pt x="164" y="40"/>
                    </a:lnTo>
                    <a:lnTo>
                      <a:pt x="16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6" name="Freeform 105"/>
              <p:cNvSpPr>
                <a:spLocks noEditPoints="1"/>
              </p:cNvSpPr>
              <p:nvPr/>
            </p:nvSpPr>
            <p:spPr bwMode="auto">
              <a:xfrm>
                <a:off x="2030" y="1397"/>
                <a:ext cx="33" cy="37"/>
              </a:xfrm>
              <a:custGeom>
                <a:avLst/>
                <a:gdLst>
                  <a:gd name="T0" fmla="*/ 82 w 99"/>
                  <a:gd name="T1" fmla="*/ 46 h 111"/>
                  <a:gd name="T2" fmla="*/ 82 w 99"/>
                  <a:gd name="T3" fmla="*/ 45 h 111"/>
                  <a:gd name="T4" fmla="*/ 82 w 99"/>
                  <a:gd name="T5" fmla="*/ 43 h 111"/>
                  <a:gd name="T6" fmla="*/ 84 w 99"/>
                  <a:gd name="T7" fmla="*/ 42 h 111"/>
                  <a:gd name="T8" fmla="*/ 84 w 99"/>
                  <a:gd name="T9" fmla="*/ 40 h 111"/>
                  <a:gd name="T10" fmla="*/ 82 w 99"/>
                  <a:gd name="T11" fmla="*/ 29 h 111"/>
                  <a:gd name="T12" fmla="*/ 76 w 99"/>
                  <a:gd name="T13" fmla="*/ 21 h 111"/>
                  <a:gd name="T14" fmla="*/ 69 w 99"/>
                  <a:gd name="T15" fmla="*/ 16 h 111"/>
                  <a:gd name="T16" fmla="*/ 58 w 99"/>
                  <a:gd name="T17" fmla="*/ 14 h 111"/>
                  <a:gd name="T18" fmla="*/ 46 w 99"/>
                  <a:gd name="T19" fmla="*/ 16 h 111"/>
                  <a:gd name="T20" fmla="*/ 36 w 99"/>
                  <a:gd name="T21" fmla="*/ 23 h 111"/>
                  <a:gd name="T22" fmla="*/ 27 w 99"/>
                  <a:gd name="T23" fmla="*/ 33 h 111"/>
                  <a:gd name="T24" fmla="*/ 22 w 99"/>
                  <a:gd name="T25" fmla="*/ 46 h 111"/>
                  <a:gd name="T26" fmla="*/ 82 w 99"/>
                  <a:gd name="T27" fmla="*/ 46 h 111"/>
                  <a:gd name="T28" fmla="*/ 97 w 99"/>
                  <a:gd name="T29" fmla="*/ 60 h 111"/>
                  <a:gd name="T30" fmla="*/ 17 w 99"/>
                  <a:gd name="T31" fmla="*/ 60 h 111"/>
                  <a:gd name="T32" fmla="*/ 17 w 99"/>
                  <a:gd name="T33" fmla="*/ 63 h 111"/>
                  <a:gd name="T34" fmla="*/ 17 w 99"/>
                  <a:gd name="T35" fmla="*/ 66 h 111"/>
                  <a:gd name="T36" fmla="*/ 17 w 99"/>
                  <a:gd name="T37" fmla="*/ 68 h 111"/>
                  <a:gd name="T38" fmla="*/ 17 w 99"/>
                  <a:gd name="T39" fmla="*/ 69 h 111"/>
                  <a:gd name="T40" fmla="*/ 19 w 99"/>
                  <a:gd name="T41" fmla="*/ 82 h 111"/>
                  <a:gd name="T42" fmla="*/ 25 w 99"/>
                  <a:gd name="T43" fmla="*/ 89 h 111"/>
                  <a:gd name="T44" fmla="*/ 33 w 99"/>
                  <a:gd name="T45" fmla="*/ 95 h 111"/>
                  <a:gd name="T46" fmla="*/ 48 w 99"/>
                  <a:gd name="T47" fmla="*/ 96 h 111"/>
                  <a:gd name="T48" fmla="*/ 58 w 99"/>
                  <a:gd name="T49" fmla="*/ 96 h 111"/>
                  <a:gd name="T50" fmla="*/ 68 w 99"/>
                  <a:gd name="T51" fmla="*/ 94 h 111"/>
                  <a:gd name="T52" fmla="*/ 78 w 99"/>
                  <a:gd name="T53" fmla="*/ 91 h 111"/>
                  <a:gd name="T54" fmla="*/ 86 w 99"/>
                  <a:gd name="T55" fmla="*/ 86 h 111"/>
                  <a:gd name="T56" fmla="*/ 84 w 99"/>
                  <a:gd name="T57" fmla="*/ 104 h 111"/>
                  <a:gd name="T58" fmla="*/ 74 w 99"/>
                  <a:gd name="T59" fmla="*/ 108 h 111"/>
                  <a:gd name="T60" fmla="*/ 65 w 99"/>
                  <a:gd name="T61" fmla="*/ 109 h 111"/>
                  <a:gd name="T62" fmla="*/ 55 w 99"/>
                  <a:gd name="T63" fmla="*/ 111 h 111"/>
                  <a:gd name="T64" fmla="*/ 45 w 99"/>
                  <a:gd name="T65" fmla="*/ 111 h 111"/>
                  <a:gd name="T66" fmla="*/ 25 w 99"/>
                  <a:gd name="T67" fmla="*/ 109 h 111"/>
                  <a:gd name="T68" fmla="*/ 12 w 99"/>
                  <a:gd name="T69" fmla="*/ 101 h 111"/>
                  <a:gd name="T70" fmla="*/ 1 w 99"/>
                  <a:gd name="T71" fmla="*/ 89 h 111"/>
                  <a:gd name="T72" fmla="*/ 0 w 99"/>
                  <a:gd name="T73" fmla="*/ 70 h 111"/>
                  <a:gd name="T74" fmla="*/ 0 w 99"/>
                  <a:gd name="T75" fmla="*/ 55 h 111"/>
                  <a:gd name="T76" fmla="*/ 6 w 99"/>
                  <a:gd name="T77" fmla="*/ 40 h 111"/>
                  <a:gd name="T78" fmla="*/ 12 w 99"/>
                  <a:gd name="T79" fmla="*/ 26 h 111"/>
                  <a:gd name="T80" fmla="*/ 23 w 99"/>
                  <a:gd name="T81" fmla="*/ 14 h 111"/>
                  <a:gd name="T82" fmla="*/ 30 w 99"/>
                  <a:gd name="T83" fmla="*/ 9 h 111"/>
                  <a:gd name="T84" fmla="*/ 39 w 99"/>
                  <a:gd name="T85" fmla="*/ 4 h 111"/>
                  <a:gd name="T86" fmla="*/ 50 w 99"/>
                  <a:gd name="T87" fmla="*/ 1 h 111"/>
                  <a:gd name="T88" fmla="*/ 61 w 99"/>
                  <a:gd name="T89" fmla="*/ 0 h 111"/>
                  <a:gd name="T90" fmla="*/ 78 w 99"/>
                  <a:gd name="T91" fmla="*/ 1 h 111"/>
                  <a:gd name="T92" fmla="*/ 89 w 99"/>
                  <a:gd name="T93" fmla="*/ 11 h 111"/>
                  <a:gd name="T94" fmla="*/ 98 w 99"/>
                  <a:gd name="T95" fmla="*/ 23 h 111"/>
                  <a:gd name="T96" fmla="*/ 99 w 99"/>
                  <a:gd name="T97" fmla="*/ 40 h 111"/>
                  <a:gd name="T98" fmla="*/ 99 w 99"/>
                  <a:gd name="T99" fmla="*/ 45 h 111"/>
                  <a:gd name="T100" fmla="*/ 99 w 99"/>
                  <a:gd name="T101" fmla="*/ 49 h 111"/>
                  <a:gd name="T102" fmla="*/ 98 w 99"/>
                  <a:gd name="T103" fmla="*/ 55 h 111"/>
                  <a:gd name="T104" fmla="*/ 97 w 99"/>
                  <a:gd name="T105" fmla="*/ 6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11">
                    <a:moveTo>
                      <a:pt x="82" y="46"/>
                    </a:moveTo>
                    <a:lnTo>
                      <a:pt x="82" y="45"/>
                    </a:lnTo>
                    <a:lnTo>
                      <a:pt x="82" y="43"/>
                    </a:lnTo>
                    <a:lnTo>
                      <a:pt x="84" y="42"/>
                    </a:lnTo>
                    <a:lnTo>
                      <a:pt x="84" y="40"/>
                    </a:lnTo>
                    <a:lnTo>
                      <a:pt x="82" y="29"/>
                    </a:lnTo>
                    <a:lnTo>
                      <a:pt x="76" y="21"/>
                    </a:lnTo>
                    <a:lnTo>
                      <a:pt x="69" y="16"/>
                    </a:lnTo>
                    <a:lnTo>
                      <a:pt x="58" y="14"/>
                    </a:lnTo>
                    <a:lnTo>
                      <a:pt x="46" y="16"/>
                    </a:lnTo>
                    <a:lnTo>
                      <a:pt x="36" y="23"/>
                    </a:lnTo>
                    <a:lnTo>
                      <a:pt x="27" y="33"/>
                    </a:lnTo>
                    <a:lnTo>
                      <a:pt x="22" y="46"/>
                    </a:lnTo>
                    <a:lnTo>
                      <a:pt x="82" y="46"/>
                    </a:lnTo>
                    <a:close/>
                    <a:moveTo>
                      <a:pt x="97" y="60"/>
                    </a:moveTo>
                    <a:lnTo>
                      <a:pt x="17" y="60"/>
                    </a:lnTo>
                    <a:lnTo>
                      <a:pt x="17" y="63"/>
                    </a:lnTo>
                    <a:lnTo>
                      <a:pt x="17" y="66"/>
                    </a:lnTo>
                    <a:lnTo>
                      <a:pt x="17" y="68"/>
                    </a:lnTo>
                    <a:lnTo>
                      <a:pt x="17" y="69"/>
                    </a:lnTo>
                    <a:lnTo>
                      <a:pt x="19" y="82"/>
                    </a:lnTo>
                    <a:lnTo>
                      <a:pt x="25" y="89"/>
                    </a:lnTo>
                    <a:lnTo>
                      <a:pt x="33" y="95"/>
                    </a:lnTo>
                    <a:lnTo>
                      <a:pt x="48" y="96"/>
                    </a:lnTo>
                    <a:lnTo>
                      <a:pt x="58" y="96"/>
                    </a:lnTo>
                    <a:lnTo>
                      <a:pt x="68" y="94"/>
                    </a:lnTo>
                    <a:lnTo>
                      <a:pt x="78" y="91"/>
                    </a:lnTo>
                    <a:lnTo>
                      <a:pt x="86" y="86"/>
                    </a:lnTo>
                    <a:lnTo>
                      <a:pt x="84" y="104"/>
                    </a:lnTo>
                    <a:lnTo>
                      <a:pt x="74" y="108"/>
                    </a:lnTo>
                    <a:lnTo>
                      <a:pt x="65" y="109"/>
                    </a:lnTo>
                    <a:lnTo>
                      <a:pt x="55" y="111"/>
                    </a:lnTo>
                    <a:lnTo>
                      <a:pt x="45" y="111"/>
                    </a:lnTo>
                    <a:lnTo>
                      <a:pt x="25" y="109"/>
                    </a:lnTo>
                    <a:lnTo>
                      <a:pt x="12" y="101"/>
                    </a:lnTo>
                    <a:lnTo>
                      <a:pt x="1" y="89"/>
                    </a:lnTo>
                    <a:lnTo>
                      <a:pt x="0" y="70"/>
                    </a:lnTo>
                    <a:lnTo>
                      <a:pt x="0" y="55"/>
                    </a:lnTo>
                    <a:lnTo>
                      <a:pt x="6" y="40"/>
                    </a:lnTo>
                    <a:lnTo>
                      <a:pt x="12" y="26"/>
                    </a:lnTo>
                    <a:lnTo>
                      <a:pt x="23" y="14"/>
                    </a:lnTo>
                    <a:lnTo>
                      <a:pt x="30" y="9"/>
                    </a:lnTo>
                    <a:lnTo>
                      <a:pt x="39" y="4"/>
                    </a:lnTo>
                    <a:lnTo>
                      <a:pt x="50" y="1"/>
                    </a:lnTo>
                    <a:lnTo>
                      <a:pt x="61" y="0"/>
                    </a:lnTo>
                    <a:lnTo>
                      <a:pt x="78" y="1"/>
                    </a:lnTo>
                    <a:lnTo>
                      <a:pt x="89" y="11"/>
                    </a:lnTo>
                    <a:lnTo>
                      <a:pt x="98" y="23"/>
                    </a:lnTo>
                    <a:lnTo>
                      <a:pt x="99" y="40"/>
                    </a:lnTo>
                    <a:lnTo>
                      <a:pt x="99" y="45"/>
                    </a:lnTo>
                    <a:lnTo>
                      <a:pt x="99" y="49"/>
                    </a:lnTo>
                    <a:lnTo>
                      <a:pt x="98" y="55"/>
                    </a:lnTo>
                    <a:lnTo>
                      <a:pt x="97"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7" name="Freeform 106"/>
              <p:cNvSpPr>
                <a:spLocks/>
              </p:cNvSpPr>
              <p:nvPr/>
            </p:nvSpPr>
            <p:spPr bwMode="auto">
              <a:xfrm>
                <a:off x="2070" y="1388"/>
                <a:ext cx="23" cy="45"/>
              </a:xfrm>
              <a:custGeom>
                <a:avLst/>
                <a:gdLst>
                  <a:gd name="T0" fmla="*/ 69 w 69"/>
                  <a:gd name="T1" fmla="*/ 30 h 136"/>
                  <a:gd name="T2" fmla="*/ 66 w 69"/>
                  <a:gd name="T3" fmla="*/ 43 h 136"/>
                  <a:gd name="T4" fmla="*/ 31 w 69"/>
                  <a:gd name="T5" fmla="*/ 43 h 136"/>
                  <a:gd name="T6" fmla="*/ 21 w 69"/>
                  <a:gd name="T7" fmla="*/ 100 h 136"/>
                  <a:gd name="T8" fmla="*/ 20 w 69"/>
                  <a:gd name="T9" fmla="*/ 103 h 136"/>
                  <a:gd name="T10" fmla="*/ 20 w 69"/>
                  <a:gd name="T11" fmla="*/ 106 h 136"/>
                  <a:gd name="T12" fmla="*/ 20 w 69"/>
                  <a:gd name="T13" fmla="*/ 108 h 136"/>
                  <a:gd name="T14" fmla="*/ 20 w 69"/>
                  <a:gd name="T15" fmla="*/ 109 h 136"/>
                  <a:gd name="T16" fmla="*/ 20 w 69"/>
                  <a:gd name="T17" fmla="*/ 115 h 136"/>
                  <a:gd name="T18" fmla="*/ 23 w 69"/>
                  <a:gd name="T19" fmla="*/ 119 h 136"/>
                  <a:gd name="T20" fmla="*/ 27 w 69"/>
                  <a:gd name="T21" fmla="*/ 121 h 136"/>
                  <a:gd name="T22" fmla="*/ 34 w 69"/>
                  <a:gd name="T23" fmla="*/ 121 h 136"/>
                  <a:gd name="T24" fmla="*/ 52 w 69"/>
                  <a:gd name="T25" fmla="*/ 121 h 136"/>
                  <a:gd name="T26" fmla="*/ 49 w 69"/>
                  <a:gd name="T27" fmla="*/ 136 h 136"/>
                  <a:gd name="T28" fmla="*/ 33 w 69"/>
                  <a:gd name="T29" fmla="*/ 136 h 136"/>
                  <a:gd name="T30" fmla="*/ 18 w 69"/>
                  <a:gd name="T31" fmla="*/ 135 h 136"/>
                  <a:gd name="T32" fmla="*/ 10 w 69"/>
                  <a:gd name="T33" fmla="*/ 129 h 136"/>
                  <a:gd name="T34" fmla="*/ 4 w 69"/>
                  <a:gd name="T35" fmla="*/ 122 h 136"/>
                  <a:gd name="T36" fmla="*/ 3 w 69"/>
                  <a:gd name="T37" fmla="*/ 112 h 136"/>
                  <a:gd name="T38" fmla="*/ 3 w 69"/>
                  <a:gd name="T39" fmla="*/ 109 h 136"/>
                  <a:gd name="T40" fmla="*/ 3 w 69"/>
                  <a:gd name="T41" fmla="*/ 106 h 136"/>
                  <a:gd name="T42" fmla="*/ 3 w 69"/>
                  <a:gd name="T43" fmla="*/ 103 h 136"/>
                  <a:gd name="T44" fmla="*/ 4 w 69"/>
                  <a:gd name="T45" fmla="*/ 100 h 136"/>
                  <a:gd name="T46" fmla="*/ 14 w 69"/>
                  <a:gd name="T47" fmla="*/ 43 h 136"/>
                  <a:gd name="T48" fmla="*/ 0 w 69"/>
                  <a:gd name="T49" fmla="*/ 43 h 136"/>
                  <a:gd name="T50" fmla="*/ 3 w 69"/>
                  <a:gd name="T51" fmla="*/ 30 h 136"/>
                  <a:gd name="T52" fmla="*/ 17 w 69"/>
                  <a:gd name="T53" fmla="*/ 30 h 136"/>
                  <a:gd name="T54" fmla="*/ 23 w 69"/>
                  <a:gd name="T55" fmla="*/ 0 h 136"/>
                  <a:gd name="T56" fmla="*/ 40 w 69"/>
                  <a:gd name="T57" fmla="*/ 0 h 136"/>
                  <a:gd name="T58" fmla="*/ 34 w 69"/>
                  <a:gd name="T59" fmla="*/ 30 h 136"/>
                  <a:gd name="T60" fmla="*/ 69 w 69"/>
                  <a:gd name="T61" fmla="*/ 3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 h="136">
                    <a:moveTo>
                      <a:pt x="69" y="30"/>
                    </a:moveTo>
                    <a:lnTo>
                      <a:pt x="66" y="43"/>
                    </a:lnTo>
                    <a:lnTo>
                      <a:pt x="31" y="43"/>
                    </a:lnTo>
                    <a:lnTo>
                      <a:pt x="21" y="100"/>
                    </a:lnTo>
                    <a:lnTo>
                      <a:pt x="20" y="103"/>
                    </a:lnTo>
                    <a:lnTo>
                      <a:pt x="20" y="106"/>
                    </a:lnTo>
                    <a:lnTo>
                      <a:pt x="20" y="108"/>
                    </a:lnTo>
                    <a:lnTo>
                      <a:pt x="20" y="109"/>
                    </a:lnTo>
                    <a:lnTo>
                      <a:pt x="20" y="115"/>
                    </a:lnTo>
                    <a:lnTo>
                      <a:pt x="23" y="119"/>
                    </a:lnTo>
                    <a:lnTo>
                      <a:pt x="27" y="121"/>
                    </a:lnTo>
                    <a:lnTo>
                      <a:pt x="34" y="121"/>
                    </a:lnTo>
                    <a:lnTo>
                      <a:pt x="52" y="121"/>
                    </a:lnTo>
                    <a:lnTo>
                      <a:pt x="49" y="136"/>
                    </a:lnTo>
                    <a:lnTo>
                      <a:pt x="33" y="136"/>
                    </a:lnTo>
                    <a:lnTo>
                      <a:pt x="18" y="135"/>
                    </a:lnTo>
                    <a:lnTo>
                      <a:pt x="10" y="129"/>
                    </a:lnTo>
                    <a:lnTo>
                      <a:pt x="4" y="122"/>
                    </a:lnTo>
                    <a:lnTo>
                      <a:pt x="3" y="112"/>
                    </a:lnTo>
                    <a:lnTo>
                      <a:pt x="3" y="109"/>
                    </a:lnTo>
                    <a:lnTo>
                      <a:pt x="3" y="106"/>
                    </a:lnTo>
                    <a:lnTo>
                      <a:pt x="3" y="103"/>
                    </a:lnTo>
                    <a:lnTo>
                      <a:pt x="4" y="100"/>
                    </a:lnTo>
                    <a:lnTo>
                      <a:pt x="14" y="43"/>
                    </a:lnTo>
                    <a:lnTo>
                      <a:pt x="0" y="43"/>
                    </a:lnTo>
                    <a:lnTo>
                      <a:pt x="3" y="30"/>
                    </a:lnTo>
                    <a:lnTo>
                      <a:pt x="17" y="30"/>
                    </a:lnTo>
                    <a:lnTo>
                      <a:pt x="23" y="0"/>
                    </a:lnTo>
                    <a:lnTo>
                      <a:pt x="40" y="0"/>
                    </a:lnTo>
                    <a:lnTo>
                      <a:pt x="34" y="30"/>
                    </a:lnTo>
                    <a:lnTo>
                      <a:pt x="69"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8" name="Freeform 107"/>
              <p:cNvSpPr>
                <a:spLocks noEditPoints="1"/>
              </p:cNvSpPr>
              <p:nvPr/>
            </p:nvSpPr>
            <p:spPr bwMode="auto">
              <a:xfrm>
                <a:off x="2094" y="1397"/>
                <a:ext cx="32" cy="37"/>
              </a:xfrm>
              <a:custGeom>
                <a:avLst/>
                <a:gdLst>
                  <a:gd name="T0" fmla="*/ 95 w 97"/>
                  <a:gd name="T1" fmla="*/ 49 h 111"/>
                  <a:gd name="T2" fmla="*/ 84 w 97"/>
                  <a:gd name="T3" fmla="*/ 109 h 111"/>
                  <a:gd name="T4" fmla="*/ 67 w 97"/>
                  <a:gd name="T5" fmla="*/ 109 h 111"/>
                  <a:gd name="T6" fmla="*/ 69 w 97"/>
                  <a:gd name="T7" fmla="*/ 92 h 111"/>
                  <a:gd name="T8" fmla="*/ 61 w 97"/>
                  <a:gd name="T9" fmla="*/ 101 h 111"/>
                  <a:gd name="T10" fmla="*/ 52 w 97"/>
                  <a:gd name="T11" fmla="*/ 106 h 111"/>
                  <a:gd name="T12" fmla="*/ 42 w 97"/>
                  <a:gd name="T13" fmla="*/ 111 h 111"/>
                  <a:gd name="T14" fmla="*/ 31 w 97"/>
                  <a:gd name="T15" fmla="*/ 111 h 111"/>
                  <a:gd name="T16" fmla="*/ 19 w 97"/>
                  <a:gd name="T17" fmla="*/ 111 h 111"/>
                  <a:gd name="T18" fmla="*/ 9 w 97"/>
                  <a:gd name="T19" fmla="*/ 104 h 111"/>
                  <a:gd name="T20" fmla="*/ 2 w 97"/>
                  <a:gd name="T21" fmla="*/ 94 h 111"/>
                  <a:gd name="T22" fmla="*/ 0 w 97"/>
                  <a:gd name="T23" fmla="*/ 82 h 111"/>
                  <a:gd name="T24" fmla="*/ 2 w 97"/>
                  <a:gd name="T25" fmla="*/ 73 h 111"/>
                  <a:gd name="T26" fmla="*/ 9 w 97"/>
                  <a:gd name="T27" fmla="*/ 59 h 111"/>
                  <a:gd name="T28" fmla="*/ 15 w 97"/>
                  <a:gd name="T29" fmla="*/ 53 h 111"/>
                  <a:gd name="T30" fmla="*/ 32 w 97"/>
                  <a:gd name="T31" fmla="*/ 43 h 111"/>
                  <a:gd name="T32" fmla="*/ 55 w 97"/>
                  <a:gd name="T33" fmla="*/ 42 h 111"/>
                  <a:gd name="T34" fmla="*/ 80 w 97"/>
                  <a:gd name="T35" fmla="*/ 42 h 111"/>
                  <a:gd name="T36" fmla="*/ 80 w 97"/>
                  <a:gd name="T37" fmla="*/ 37 h 111"/>
                  <a:gd name="T38" fmla="*/ 80 w 97"/>
                  <a:gd name="T39" fmla="*/ 36 h 111"/>
                  <a:gd name="T40" fmla="*/ 80 w 97"/>
                  <a:gd name="T41" fmla="*/ 36 h 111"/>
                  <a:gd name="T42" fmla="*/ 80 w 97"/>
                  <a:gd name="T43" fmla="*/ 34 h 111"/>
                  <a:gd name="T44" fmla="*/ 80 w 97"/>
                  <a:gd name="T45" fmla="*/ 33 h 111"/>
                  <a:gd name="T46" fmla="*/ 80 w 97"/>
                  <a:gd name="T47" fmla="*/ 24 h 111"/>
                  <a:gd name="T48" fmla="*/ 74 w 97"/>
                  <a:gd name="T49" fmla="*/ 20 h 111"/>
                  <a:gd name="T50" fmla="*/ 65 w 97"/>
                  <a:gd name="T51" fmla="*/ 16 h 111"/>
                  <a:gd name="T52" fmla="*/ 55 w 97"/>
                  <a:gd name="T53" fmla="*/ 14 h 111"/>
                  <a:gd name="T54" fmla="*/ 46 w 97"/>
                  <a:gd name="T55" fmla="*/ 16 h 111"/>
                  <a:gd name="T56" fmla="*/ 38 w 97"/>
                  <a:gd name="T57" fmla="*/ 17 h 111"/>
                  <a:gd name="T58" fmla="*/ 29 w 97"/>
                  <a:gd name="T59" fmla="*/ 20 h 111"/>
                  <a:gd name="T60" fmla="*/ 19 w 97"/>
                  <a:gd name="T61" fmla="*/ 23 h 111"/>
                  <a:gd name="T62" fmla="*/ 22 w 97"/>
                  <a:gd name="T63" fmla="*/ 7 h 111"/>
                  <a:gd name="T64" fmla="*/ 32 w 97"/>
                  <a:gd name="T65" fmla="*/ 4 h 111"/>
                  <a:gd name="T66" fmla="*/ 41 w 97"/>
                  <a:gd name="T67" fmla="*/ 3 h 111"/>
                  <a:gd name="T68" fmla="*/ 51 w 97"/>
                  <a:gd name="T69" fmla="*/ 0 h 111"/>
                  <a:gd name="T70" fmla="*/ 59 w 97"/>
                  <a:gd name="T71" fmla="*/ 0 h 111"/>
                  <a:gd name="T72" fmla="*/ 77 w 97"/>
                  <a:gd name="T73" fmla="*/ 1 h 111"/>
                  <a:gd name="T74" fmla="*/ 87 w 97"/>
                  <a:gd name="T75" fmla="*/ 9 h 111"/>
                  <a:gd name="T76" fmla="*/ 95 w 97"/>
                  <a:gd name="T77" fmla="*/ 17 h 111"/>
                  <a:gd name="T78" fmla="*/ 97 w 97"/>
                  <a:gd name="T79" fmla="*/ 32 h 111"/>
                  <a:gd name="T80" fmla="*/ 97 w 97"/>
                  <a:gd name="T81" fmla="*/ 36 h 111"/>
                  <a:gd name="T82" fmla="*/ 97 w 97"/>
                  <a:gd name="T83" fmla="*/ 39 h 111"/>
                  <a:gd name="T84" fmla="*/ 95 w 97"/>
                  <a:gd name="T85" fmla="*/ 43 h 111"/>
                  <a:gd name="T86" fmla="*/ 95 w 97"/>
                  <a:gd name="T87" fmla="*/ 49 h 111"/>
                  <a:gd name="T88" fmla="*/ 77 w 97"/>
                  <a:gd name="T89" fmla="*/ 56 h 111"/>
                  <a:gd name="T90" fmla="*/ 59 w 97"/>
                  <a:gd name="T91" fmla="*/ 56 h 111"/>
                  <a:gd name="T92" fmla="*/ 41 w 97"/>
                  <a:gd name="T93" fmla="*/ 56 h 111"/>
                  <a:gd name="T94" fmla="*/ 28 w 97"/>
                  <a:gd name="T95" fmla="*/ 62 h 111"/>
                  <a:gd name="T96" fmla="*/ 20 w 97"/>
                  <a:gd name="T97" fmla="*/ 68 h 111"/>
                  <a:gd name="T98" fmla="*/ 18 w 97"/>
                  <a:gd name="T99" fmla="*/ 79 h 111"/>
                  <a:gd name="T100" fmla="*/ 19 w 97"/>
                  <a:gd name="T101" fmla="*/ 86 h 111"/>
                  <a:gd name="T102" fmla="*/ 23 w 97"/>
                  <a:gd name="T103" fmla="*/ 92 h 111"/>
                  <a:gd name="T104" fmla="*/ 29 w 97"/>
                  <a:gd name="T105" fmla="*/ 96 h 111"/>
                  <a:gd name="T106" fmla="*/ 38 w 97"/>
                  <a:gd name="T107" fmla="*/ 96 h 111"/>
                  <a:gd name="T108" fmla="*/ 51 w 97"/>
                  <a:gd name="T109" fmla="*/ 95 h 111"/>
                  <a:gd name="T110" fmla="*/ 62 w 97"/>
                  <a:gd name="T111" fmla="*/ 86 h 111"/>
                  <a:gd name="T112" fmla="*/ 71 w 97"/>
                  <a:gd name="T113" fmla="*/ 75 h 111"/>
                  <a:gd name="T114" fmla="*/ 75 w 97"/>
                  <a:gd name="T115" fmla="*/ 59 h 111"/>
                  <a:gd name="T116" fmla="*/ 77 w 97"/>
                  <a:gd name="T117"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11">
                    <a:moveTo>
                      <a:pt x="95" y="49"/>
                    </a:moveTo>
                    <a:lnTo>
                      <a:pt x="84" y="109"/>
                    </a:lnTo>
                    <a:lnTo>
                      <a:pt x="67" y="109"/>
                    </a:lnTo>
                    <a:lnTo>
                      <a:pt x="69" y="92"/>
                    </a:lnTo>
                    <a:lnTo>
                      <a:pt x="61" y="101"/>
                    </a:lnTo>
                    <a:lnTo>
                      <a:pt x="52" y="106"/>
                    </a:lnTo>
                    <a:lnTo>
                      <a:pt x="42" y="111"/>
                    </a:lnTo>
                    <a:lnTo>
                      <a:pt x="31" y="111"/>
                    </a:lnTo>
                    <a:lnTo>
                      <a:pt x="19" y="111"/>
                    </a:lnTo>
                    <a:lnTo>
                      <a:pt x="9" y="104"/>
                    </a:lnTo>
                    <a:lnTo>
                      <a:pt x="2" y="94"/>
                    </a:lnTo>
                    <a:lnTo>
                      <a:pt x="0" y="82"/>
                    </a:lnTo>
                    <a:lnTo>
                      <a:pt x="2" y="73"/>
                    </a:lnTo>
                    <a:lnTo>
                      <a:pt x="9" y="59"/>
                    </a:lnTo>
                    <a:lnTo>
                      <a:pt x="15" y="53"/>
                    </a:lnTo>
                    <a:lnTo>
                      <a:pt x="32" y="43"/>
                    </a:lnTo>
                    <a:lnTo>
                      <a:pt x="55" y="42"/>
                    </a:lnTo>
                    <a:lnTo>
                      <a:pt x="80" y="42"/>
                    </a:lnTo>
                    <a:lnTo>
                      <a:pt x="80" y="37"/>
                    </a:lnTo>
                    <a:lnTo>
                      <a:pt x="80" y="36"/>
                    </a:lnTo>
                    <a:lnTo>
                      <a:pt x="80" y="36"/>
                    </a:lnTo>
                    <a:lnTo>
                      <a:pt x="80" y="34"/>
                    </a:lnTo>
                    <a:lnTo>
                      <a:pt x="80" y="33"/>
                    </a:lnTo>
                    <a:lnTo>
                      <a:pt x="80" y="24"/>
                    </a:lnTo>
                    <a:lnTo>
                      <a:pt x="74" y="20"/>
                    </a:lnTo>
                    <a:lnTo>
                      <a:pt x="65" y="16"/>
                    </a:lnTo>
                    <a:lnTo>
                      <a:pt x="55" y="14"/>
                    </a:lnTo>
                    <a:lnTo>
                      <a:pt x="46" y="16"/>
                    </a:lnTo>
                    <a:lnTo>
                      <a:pt x="38" y="17"/>
                    </a:lnTo>
                    <a:lnTo>
                      <a:pt x="29" y="20"/>
                    </a:lnTo>
                    <a:lnTo>
                      <a:pt x="19" y="23"/>
                    </a:lnTo>
                    <a:lnTo>
                      <a:pt x="22" y="7"/>
                    </a:lnTo>
                    <a:lnTo>
                      <a:pt x="32" y="4"/>
                    </a:lnTo>
                    <a:lnTo>
                      <a:pt x="41" y="3"/>
                    </a:lnTo>
                    <a:lnTo>
                      <a:pt x="51" y="0"/>
                    </a:lnTo>
                    <a:lnTo>
                      <a:pt x="59" y="0"/>
                    </a:lnTo>
                    <a:lnTo>
                      <a:pt x="77" y="1"/>
                    </a:lnTo>
                    <a:lnTo>
                      <a:pt x="87" y="9"/>
                    </a:lnTo>
                    <a:lnTo>
                      <a:pt x="95" y="17"/>
                    </a:lnTo>
                    <a:lnTo>
                      <a:pt x="97" y="32"/>
                    </a:lnTo>
                    <a:lnTo>
                      <a:pt x="97" y="36"/>
                    </a:lnTo>
                    <a:lnTo>
                      <a:pt x="97" y="39"/>
                    </a:lnTo>
                    <a:lnTo>
                      <a:pt x="95" y="43"/>
                    </a:lnTo>
                    <a:lnTo>
                      <a:pt x="95" y="49"/>
                    </a:lnTo>
                    <a:close/>
                    <a:moveTo>
                      <a:pt x="77" y="56"/>
                    </a:moveTo>
                    <a:lnTo>
                      <a:pt x="59" y="56"/>
                    </a:lnTo>
                    <a:lnTo>
                      <a:pt x="41" y="56"/>
                    </a:lnTo>
                    <a:lnTo>
                      <a:pt x="28" y="62"/>
                    </a:lnTo>
                    <a:lnTo>
                      <a:pt x="20" y="68"/>
                    </a:lnTo>
                    <a:lnTo>
                      <a:pt x="18" y="79"/>
                    </a:lnTo>
                    <a:lnTo>
                      <a:pt x="19" y="86"/>
                    </a:lnTo>
                    <a:lnTo>
                      <a:pt x="23" y="92"/>
                    </a:lnTo>
                    <a:lnTo>
                      <a:pt x="29" y="96"/>
                    </a:lnTo>
                    <a:lnTo>
                      <a:pt x="38" y="96"/>
                    </a:lnTo>
                    <a:lnTo>
                      <a:pt x="51" y="95"/>
                    </a:lnTo>
                    <a:lnTo>
                      <a:pt x="62" y="86"/>
                    </a:lnTo>
                    <a:lnTo>
                      <a:pt x="71" y="75"/>
                    </a:lnTo>
                    <a:lnTo>
                      <a:pt x="75" y="59"/>
                    </a:lnTo>
                    <a:lnTo>
                      <a:pt x="77"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9" name="Freeform 108"/>
              <p:cNvSpPr>
                <a:spLocks/>
              </p:cNvSpPr>
              <p:nvPr/>
            </p:nvSpPr>
            <p:spPr bwMode="auto">
              <a:xfrm>
                <a:off x="1902" y="1478"/>
                <a:ext cx="55" cy="36"/>
              </a:xfrm>
              <a:custGeom>
                <a:avLst/>
                <a:gdLst>
                  <a:gd name="T0" fmla="*/ 164 w 166"/>
                  <a:gd name="T1" fmla="*/ 44 h 109"/>
                  <a:gd name="T2" fmla="*/ 153 w 166"/>
                  <a:gd name="T3" fmla="*/ 109 h 109"/>
                  <a:gd name="T4" fmla="*/ 136 w 166"/>
                  <a:gd name="T5" fmla="*/ 109 h 109"/>
                  <a:gd name="T6" fmla="*/ 147 w 166"/>
                  <a:gd name="T7" fmla="*/ 46 h 109"/>
                  <a:gd name="T8" fmla="*/ 149 w 166"/>
                  <a:gd name="T9" fmla="*/ 42 h 109"/>
                  <a:gd name="T10" fmla="*/ 149 w 166"/>
                  <a:gd name="T11" fmla="*/ 39 h 109"/>
                  <a:gd name="T12" fmla="*/ 149 w 166"/>
                  <a:gd name="T13" fmla="*/ 36 h 109"/>
                  <a:gd name="T14" fmla="*/ 149 w 166"/>
                  <a:gd name="T15" fmla="*/ 33 h 109"/>
                  <a:gd name="T16" fmla="*/ 149 w 166"/>
                  <a:gd name="T17" fmla="*/ 26 h 109"/>
                  <a:gd name="T18" fmla="*/ 144 w 166"/>
                  <a:gd name="T19" fmla="*/ 20 h 109"/>
                  <a:gd name="T20" fmla="*/ 139 w 166"/>
                  <a:gd name="T21" fmla="*/ 17 h 109"/>
                  <a:gd name="T22" fmla="*/ 131 w 166"/>
                  <a:gd name="T23" fmla="*/ 16 h 109"/>
                  <a:gd name="T24" fmla="*/ 120 w 166"/>
                  <a:gd name="T25" fmla="*/ 17 h 109"/>
                  <a:gd name="T26" fmla="*/ 110 w 166"/>
                  <a:gd name="T27" fmla="*/ 26 h 109"/>
                  <a:gd name="T28" fmla="*/ 101 w 166"/>
                  <a:gd name="T29" fmla="*/ 36 h 109"/>
                  <a:gd name="T30" fmla="*/ 97 w 166"/>
                  <a:gd name="T31" fmla="*/ 50 h 109"/>
                  <a:gd name="T32" fmla="*/ 85 w 166"/>
                  <a:gd name="T33" fmla="*/ 109 h 109"/>
                  <a:gd name="T34" fmla="*/ 68 w 166"/>
                  <a:gd name="T35" fmla="*/ 109 h 109"/>
                  <a:gd name="T36" fmla="*/ 79 w 166"/>
                  <a:gd name="T37" fmla="*/ 46 h 109"/>
                  <a:gd name="T38" fmla="*/ 81 w 166"/>
                  <a:gd name="T39" fmla="*/ 42 h 109"/>
                  <a:gd name="T40" fmla="*/ 81 w 166"/>
                  <a:gd name="T41" fmla="*/ 39 h 109"/>
                  <a:gd name="T42" fmla="*/ 81 w 166"/>
                  <a:gd name="T43" fmla="*/ 36 h 109"/>
                  <a:gd name="T44" fmla="*/ 81 w 166"/>
                  <a:gd name="T45" fmla="*/ 34 h 109"/>
                  <a:gd name="T46" fmla="*/ 81 w 166"/>
                  <a:gd name="T47" fmla="*/ 26 h 109"/>
                  <a:gd name="T48" fmla="*/ 77 w 166"/>
                  <a:gd name="T49" fmla="*/ 20 h 109"/>
                  <a:gd name="T50" fmla="*/ 72 w 166"/>
                  <a:gd name="T51" fmla="*/ 17 h 109"/>
                  <a:gd name="T52" fmla="*/ 64 w 166"/>
                  <a:gd name="T53" fmla="*/ 16 h 109"/>
                  <a:gd name="T54" fmla="*/ 52 w 166"/>
                  <a:gd name="T55" fmla="*/ 17 h 109"/>
                  <a:gd name="T56" fmla="*/ 42 w 166"/>
                  <a:gd name="T57" fmla="*/ 26 h 109"/>
                  <a:gd name="T58" fmla="*/ 33 w 166"/>
                  <a:gd name="T59" fmla="*/ 36 h 109"/>
                  <a:gd name="T60" fmla="*/ 29 w 166"/>
                  <a:gd name="T61" fmla="*/ 50 h 109"/>
                  <a:gd name="T62" fmla="*/ 17 w 166"/>
                  <a:gd name="T63" fmla="*/ 109 h 109"/>
                  <a:gd name="T64" fmla="*/ 0 w 166"/>
                  <a:gd name="T65" fmla="*/ 109 h 109"/>
                  <a:gd name="T66" fmla="*/ 20 w 166"/>
                  <a:gd name="T67" fmla="*/ 3 h 109"/>
                  <a:gd name="T68" fmla="*/ 38 w 166"/>
                  <a:gd name="T69" fmla="*/ 3 h 109"/>
                  <a:gd name="T70" fmla="*/ 35 w 166"/>
                  <a:gd name="T71" fmla="*/ 20 h 109"/>
                  <a:gd name="T72" fmla="*/ 42 w 166"/>
                  <a:gd name="T73" fmla="*/ 11 h 109"/>
                  <a:gd name="T74" fmla="*/ 51 w 166"/>
                  <a:gd name="T75" fmla="*/ 6 h 109"/>
                  <a:gd name="T76" fmla="*/ 61 w 166"/>
                  <a:gd name="T77" fmla="*/ 1 h 109"/>
                  <a:gd name="T78" fmla="*/ 71 w 166"/>
                  <a:gd name="T79" fmla="*/ 0 h 109"/>
                  <a:gd name="T80" fmla="*/ 82 w 166"/>
                  <a:gd name="T81" fmla="*/ 1 h 109"/>
                  <a:gd name="T82" fmla="*/ 90 w 166"/>
                  <a:gd name="T83" fmla="*/ 7 h 109"/>
                  <a:gd name="T84" fmla="*/ 97 w 166"/>
                  <a:gd name="T85" fmla="*/ 13 h 109"/>
                  <a:gd name="T86" fmla="*/ 98 w 166"/>
                  <a:gd name="T87" fmla="*/ 23 h 109"/>
                  <a:gd name="T88" fmla="*/ 107 w 166"/>
                  <a:gd name="T89" fmla="*/ 13 h 109"/>
                  <a:gd name="T90" fmla="*/ 117 w 166"/>
                  <a:gd name="T91" fmla="*/ 7 h 109"/>
                  <a:gd name="T92" fmla="*/ 127 w 166"/>
                  <a:gd name="T93" fmla="*/ 1 h 109"/>
                  <a:gd name="T94" fmla="*/ 139 w 166"/>
                  <a:gd name="T95" fmla="*/ 0 h 109"/>
                  <a:gd name="T96" fmla="*/ 150 w 166"/>
                  <a:gd name="T97" fmla="*/ 1 h 109"/>
                  <a:gd name="T98" fmla="*/ 159 w 166"/>
                  <a:gd name="T99" fmla="*/ 8 h 109"/>
                  <a:gd name="T100" fmla="*/ 164 w 166"/>
                  <a:gd name="T101" fmla="*/ 17 h 109"/>
                  <a:gd name="T102" fmla="*/ 166 w 166"/>
                  <a:gd name="T103" fmla="*/ 30 h 109"/>
                  <a:gd name="T104" fmla="*/ 166 w 166"/>
                  <a:gd name="T105" fmla="*/ 34 h 109"/>
                  <a:gd name="T106" fmla="*/ 166 w 166"/>
                  <a:gd name="T107" fmla="*/ 37 h 109"/>
                  <a:gd name="T108" fmla="*/ 166 w 166"/>
                  <a:gd name="T109" fmla="*/ 42 h 109"/>
                  <a:gd name="T110" fmla="*/ 164 w 166"/>
                  <a:gd name="T111"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6" h="109">
                    <a:moveTo>
                      <a:pt x="164" y="44"/>
                    </a:moveTo>
                    <a:lnTo>
                      <a:pt x="153" y="109"/>
                    </a:lnTo>
                    <a:lnTo>
                      <a:pt x="136" y="109"/>
                    </a:lnTo>
                    <a:lnTo>
                      <a:pt x="147" y="46"/>
                    </a:lnTo>
                    <a:lnTo>
                      <a:pt x="149" y="42"/>
                    </a:lnTo>
                    <a:lnTo>
                      <a:pt x="149" y="39"/>
                    </a:lnTo>
                    <a:lnTo>
                      <a:pt x="149" y="36"/>
                    </a:lnTo>
                    <a:lnTo>
                      <a:pt x="149" y="33"/>
                    </a:lnTo>
                    <a:lnTo>
                      <a:pt x="149" y="26"/>
                    </a:lnTo>
                    <a:lnTo>
                      <a:pt x="144" y="20"/>
                    </a:lnTo>
                    <a:lnTo>
                      <a:pt x="139" y="17"/>
                    </a:lnTo>
                    <a:lnTo>
                      <a:pt x="131" y="16"/>
                    </a:lnTo>
                    <a:lnTo>
                      <a:pt x="120" y="17"/>
                    </a:lnTo>
                    <a:lnTo>
                      <a:pt x="110" y="26"/>
                    </a:lnTo>
                    <a:lnTo>
                      <a:pt x="101" y="36"/>
                    </a:lnTo>
                    <a:lnTo>
                      <a:pt x="97" y="50"/>
                    </a:lnTo>
                    <a:lnTo>
                      <a:pt x="85" y="109"/>
                    </a:lnTo>
                    <a:lnTo>
                      <a:pt x="68" y="109"/>
                    </a:lnTo>
                    <a:lnTo>
                      <a:pt x="79" y="46"/>
                    </a:lnTo>
                    <a:lnTo>
                      <a:pt x="81" y="42"/>
                    </a:lnTo>
                    <a:lnTo>
                      <a:pt x="81" y="39"/>
                    </a:lnTo>
                    <a:lnTo>
                      <a:pt x="81" y="36"/>
                    </a:lnTo>
                    <a:lnTo>
                      <a:pt x="81" y="34"/>
                    </a:lnTo>
                    <a:lnTo>
                      <a:pt x="81" y="26"/>
                    </a:lnTo>
                    <a:lnTo>
                      <a:pt x="77" y="20"/>
                    </a:lnTo>
                    <a:lnTo>
                      <a:pt x="72" y="17"/>
                    </a:lnTo>
                    <a:lnTo>
                      <a:pt x="64" y="16"/>
                    </a:lnTo>
                    <a:lnTo>
                      <a:pt x="52" y="17"/>
                    </a:lnTo>
                    <a:lnTo>
                      <a:pt x="42" y="26"/>
                    </a:lnTo>
                    <a:lnTo>
                      <a:pt x="33" y="36"/>
                    </a:lnTo>
                    <a:lnTo>
                      <a:pt x="29" y="50"/>
                    </a:lnTo>
                    <a:lnTo>
                      <a:pt x="17" y="109"/>
                    </a:lnTo>
                    <a:lnTo>
                      <a:pt x="0" y="109"/>
                    </a:lnTo>
                    <a:lnTo>
                      <a:pt x="20" y="3"/>
                    </a:lnTo>
                    <a:lnTo>
                      <a:pt x="38" y="3"/>
                    </a:lnTo>
                    <a:lnTo>
                      <a:pt x="35" y="20"/>
                    </a:lnTo>
                    <a:lnTo>
                      <a:pt x="42" y="11"/>
                    </a:lnTo>
                    <a:lnTo>
                      <a:pt x="51" y="6"/>
                    </a:lnTo>
                    <a:lnTo>
                      <a:pt x="61" y="1"/>
                    </a:lnTo>
                    <a:lnTo>
                      <a:pt x="71" y="0"/>
                    </a:lnTo>
                    <a:lnTo>
                      <a:pt x="82" y="1"/>
                    </a:lnTo>
                    <a:lnTo>
                      <a:pt x="90" y="7"/>
                    </a:lnTo>
                    <a:lnTo>
                      <a:pt x="97" y="13"/>
                    </a:lnTo>
                    <a:lnTo>
                      <a:pt x="98" y="23"/>
                    </a:lnTo>
                    <a:lnTo>
                      <a:pt x="107" y="13"/>
                    </a:lnTo>
                    <a:lnTo>
                      <a:pt x="117" y="7"/>
                    </a:lnTo>
                    <a:lnTo>
                      <a:pt x="127" y="1"/>
                    </a:lnTo>
                    <a:lnTo>
                      <a:pt x="139" y="0"/>
                    </a:lnTo>
                    <a:lnTo>
                      <a:pt x="150" y="1"/>
                    </a:lnTo>
                    <a:lnTo>
                      <a:pt x="159" y="8"/>
                    </a:lnTo>
                    <a:lnTo>
                      <a:pt x="164" y="17"/>
                    </a:lnTo>
                    <a:lnTo>
                      <a:pt x="166" y="30"/>
                    </a:lnTo>
                    <a:lnTo>
                      <a:pt x="166" y="34"/>
                    </a:lnTo>
                    <a:lnTo>
                      <a:pt x="166" y="37"/>
                    </a:lnTo>
                    <a:lnTo>
                      <a:pt x="166" y="42"/>
                    </a:lnTo>
                    <a:lnTo>
                      <a:pt x="164"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0" name="Freeform 109"/>
              <p:cNvSpPr>
                <a:spLocks noEditPoints="1"/>
              </p:cNvSpPr>
              <p:nvPr/>
            </p:nvSpPr>
            <p:spPr bwMode="auto">
              <a:xfrm>
                <a:off x="1965" y="1478"/>
                <a:ext cx="33" cy="37"/>
              </a:xfrm>
              <a:custGeom>
                <a:avLst/>
                <a:gdLst>
                  <a:gd name="T0" fmla="*/ 40 w 99"/>
                  <a:gd name="T1" fmla="*/ 112 h 112"/>
                  <a:gd name="T2" fmla="*/ 23 w 99"/>
                  <a:gd name="T3" fmla="*/ 109 h 112"/>
                  <a:gd name="T4" fmla="*/ 11 w 99"/>
                  <a:gd name="T5" fmla="*/ 101 h 112"/>
                  <a:gd name="T6" fmla="*/ 2 w 99"/>
                  <a:gd name="T7" fmla="*/ 88 h 112"/>
                  <a:gd name="T8" fmla="*/ 0 w 99"/>
                  <a:gd name="T9" fmla="*/ 69 h 112"/>
                  <a:gd name="T10" fmla="*/ 1 w 99"/>
                  <a:gd name="T11" fmla="*/ 57 h 112"/>
                  <a:gd name="T12" fmla="*/ 4 w 99"/>
                  <a:gd name="T13" fmla="*/ 46 h 112"/>
                  <a:gd name="T14" fmla="*/ 8 w 99"/>
                  <a:gd name="T15" fmla="*/ 34 h 112"/>
                  <a:gd name="T16" fmla="*/ 14 w 99"/>
                  <a:gd name="T17" fmla="*/ 26 h 112"/>
                  <a:gd name="T18" fmla="*/ 23 w 99"/>
                  <a:gd name="T19" fmla="*/ 14 h 112"/>
                  <a:gd name="T20" fmla="*/ 34 w 99"/>
                  <a:gd name="T21" fmla="*/ 7 h 112"/>
                  <a:gd name="T22" fmla="*/ 46 w 99"/>
                  <a:gd name="T23" fmla="*/ 1 h 112"/>
                  <a:gd name="T24" fmla="*/ 60 w 99"/>
                  <a:gd name="T25" fmla="*/ 0 h 112"/>
                  <a:gd name="T26" fmla="*/ 76 w 99"/>
                  <a:gd name="T27" fmla="*/ 3 h 112"/>
                  <a:gd name="T28" fmla="*/ 87 w 99"/>
                  <a:gd name="T29" fmla="*/ 11 h 112"/>
                  <a:gd name="T30" fmla="*/ 98 w 99"/>
                  <a:gd name="T31" fmla="*/ 24 h 112"/>
                  <a:gd name="T32" fmla="*/ 99 w 99"/>
                  <a:gd name="T33" fmla="*/ 42 h 112"/>
                  <a:gd name="T34" fmla="*/ 99 w 99"/>
                  <a:gd name="T35" fmla="*/ 53 h 112"/>
                  <a:gd name="T36" fmla="*/ 96 w 99"/>
                  <a:gd name="T37" fmla="*/ 66 h 112"/>
                  <a:gd name="T38" fmla="*/ 92 w 99"/>
                  <a:gd name="T39" fmla="*/ 78 h 112"/>
                  <a:gd name="T40" fmla="*/ 86 w 99"/>
                  <a:gd name="T41" fmla="*/ 88 h 112"/>
                  <a:gd name="T42" fmla="*/ 76 w 99"/>
                  <a:gd name="T43" fmla="*/ 99 h 112"/>
                  <a:gd name="T44" fmla="*/ 66 w 99"/>
                  <a:gd name="T45" fmla="*/ 106 h 112"/>
                  <a:gd name="T46" fmla="*/ 54 w 99"/>
                  <a:gd name="T47" fmla="*/ 111 h 112"/>
                  <a:gd name="T48" fmla="*/ 40 w 99"/>
                  <a:gd name="T49" fmla="*/ 112 h 112"/>
                  <a:gd name="T50" fmla="*/ 18 w 99"/>
                  <a:gd name="T51" fmla="*/ 69 h 112"/>
                  <a:gd name="T52" fmla="*/ 18 w 99"/>
                  <a:gd name="T53" fmla="*/ 82 h 112"/>
                  <a:gd name="T54" fmla="*/ 24 w 99"/>
                  <a:gd name="T55" fmla="*/ 91 h 112"/>
                  <a:gd name="T56" fmla="*/ 31 w 99"/>
                  <a:gd name="T57" fmla="*/ 96 h 112"/>
                  <a:gd name="T58" fmla="*/ 41 w 99"/>
                  <a:gd name="T59" fmla="*/ 98 h 112"/>
                  <a:gd name="T60" fmla="*/ 50 w 99"/>
                  <a:gd name="T61" fmla="*/ 96 h 112"/>
                  <a:gd name="T62" fmla="*/ 64 w 99"/>
                  <a:gd name="T63" fmla="*/ 89 h 112"/>
                  <a:gd name="T64" fmla="*/ 70 w 99"/>
                  <a:gd name="T65" fmla="*/ 82 h 112"/>
                  <a:gd name="T66" fmla="*/ 80 w 99"/>
                  <a:gd name="T67" fmla="*/ 65 h 112"/>
                  <a:gd name="T68" fmla="*/ 82 w 99"/>
                  <a:gd name="T69" fmla="*/ 43 h 112"/>
                  <a:gd name="T70" fmla="*/ 80 w 99"/>
                  <a:gd name="T71" fmla="*/ 30 h 112"/>
                  <a:gd name="T72" fmla="*/ 76 w 99"/>
                  <a:gd name="T73" fmla="*/ 23 h 112"/>
                  <a:gd name="T74" fmla="*/ 69 w 99"/>
                  <a:gd name="T75" fmla="*/ 17 h 112"/>
                  <a:gd name="T76" fmla="*/ 57 w 99"/>
                  <a:gd name="T77" fmla="*/ 16 h 112"/>
                  <a:gd name="T78" fmla="*/ 49 w 99"/>
                  <a:gd name="T79" fmla="*/ 16 h 112"/>
                  <a:gd name="T80" fmla="*/ 40 w 99"/>
                  <a:gd name="T81" fmla="*/ 20 h 112"/>
                  <a:gd name="T82" fmla="*/ 33 w 99"/>
                  <a:gd name="T83" fmla="*/ 26 h 112"/>
                  <a:gd name="T84" fmla="*/ 27 w 99"/>
                  <a:gd name="T85" fmla="*/ 34 h 112"/>
                  <a:gd name="T86" fmla="*/ 23 w 99"/>
                  <a:gd name="T87" fmla="*/ 42 h 112"/>
                  <a:gd name="T88" fmla="*/ 20 w 99"/>
                  <a:gd name="T89" fmla="*/ 50 h 112"/>
                  <a:gd name="T90" fmla="*/ 18 w 99"/>
                  <a:gd name="T91" fmla="*/ 59 h 112"/>
                  <a:gd name="T92" fmla="*/ 18 w 99"/>
                  <a:gd name="T93"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2">
                    <a:moveTo>
                      <a:pt x="40" y="112"/>
                    </a:moveTo>
                    <a:lnTo>
                      <a:pt x="23" y="109"/>
                    </a:lnTo>
                    <a:lnTo>
                      <a:pt x="11" y="101"/>
                    </a:lnTo>
                    <a:lnTo>
                      <a:pt x="2" y="88"/>
                    </a:lnTo>
                    <a:lnTo>
                      <a:pt x="0" y="69"/>
                    </a:lnTo>
                    <a:lnTo>
                      <a:pt x="1" y="57"/>
                    </a:lnTo>
                    <a:lnTo>
                      <a:pt x="4" y="46"/>
                    </a:lnTo>
                    <a:lnTo>
                      <a:pt x="8" y="34"/>
                    </a:lnTo>
                    <a:lnTo>
                      <a:pt x="14" y="26"/>
                    </a:lnTo>
                    <a:lnTo>
                      <a:pt x="23" y="14"/>
                    </a:lnTo>
                    <a:lnTo>
                      <a:pt x="34" y="7"/>
                    </a:lnTo>
                    <a:lnTo>
                      <a:pt x="46" y="1"/>
                    </a:lnTo>
                    <a:lnTo>
                      <a:pt x="60" y="0"/>
                    </a:lnTo>
                    <a:lnTo>
                      <a:pt x="76" y="3"/>
                    </a:lnTo>
                    <a:lnTo>
                      <a:pt x="87" y="11"/>
                    </a:lnTo>
                    <a:lnTo>
                      <a:pt x="98" y="24"/>
                    </a:lnTo>
                    <a:lnTo>
                      <a:pt x="99" y="42"/>
                    </a:lnTo>
                    <a:lnTo>
                      <a:pt x="99" y="53"/>
                    </a:lnTo>
                    <a:lnTo>
                      <a:pt x="96" y="66"/>
                    </a:lnTo>
                    <a:lnTo>
                      <a:pt x="92" y="78"/>
                    </a:lnTo>
                    <a:lnTo>
                      <a:pt x="86" y="88"/>
                    </a:lnTo>
                    <a:lnTo>
                      <a:pt x="76" y="99"/>
                    </a:lnTo>
                    <a:lnTo>
                      <a:pt x="66" y="106"/>
                    </a:lnTo>
                    <a:lnTo>
                      <a:pt x="54" y="111"/>
                    </a:lnTo>
                    <a:lnTo>
                      <a:pt x="40" y="112"/>
                    </a:lnTo>
                    <a:close/>
                    <a:moveTo>
                      <a:pt x="18" y="69"/>
                    </a:moveTo>
                    <a:lnTo>
                      <a:pt x="18" y="82"/>
                    </a:lnTo>
                    <a:lnTo>
                      <a:pt x="24" y="91"/>
                    </a:lnTo>
                    <a:lnTo>
                      <a:pt x="31" y="96"/>
                    </a:lnTo>
                    <a:lnTo>
                      <a:pt x="41" y="98"/>
                    </a:lnTo>
                    <a:lnTo>
                      <a:pt x="50" y="96"/>
                    </a:lnTo>
                    <a:lnTo>
                      <a:pt x="64" y="89"/>
                    </a:lnTo>
                    <a:lnTo>
                      <a:pt x="70" y="82"/>
                    </a:lnTo>
                    <a:lnTo>
                      <a:pt x="80" y="65"/>
                    </a:lnTo>
                    <a:lnTo>
                      <a:pt x="82" y="43"/>
                    </a:lnTo>
                    <a:lnTo>
                      <a:pt x="80" y="30"/>
                    </a:lnTo>
                    <a:lnTo>
                      <a:pt x="76" y="23"/>
                    </a:lnTo>
                    <a:lnTo>
                      <a:pt x="69" y="17"/>
                    </a:lnTo>
                    <a:lnTo>
                      <a:pt x="57" y="16"/>
                    </a:lnTo>
                    <a:lnTo>
                      <a:pt x="49" y="16"/>
                    </a:lnTo>
                    <a:lnTo>
                      <a:pt x="40" y="20"/>
                    </a:lnTo>
                    <a:lnTo>
                      <a:pt x="33" y="26"/>
                    </a:lnTo>
                    <a:lnTo>
                      <a:pt x="27" y="34"/>
                    </a:lnTo>
                    <a:lnTo>
                      <a:pt x="23" y="42"/>
                    </a:lnTo>
                    <a:lnTo>
                      <a:pt x="20" y="50"/>
                    </a:lnTo>
                    <a:lnTo>
                      <a:pt x="18" y="59"/>
                    </a:lnTo>
                    <a:lnTo>
                      <a:pt x="1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1" name="Freeform 110"/>
              <p:cNvSpPr>
                <a:spLocks noEditPoints="1"/>
              </p:cNvSpPr>
              <p:nvPr/>
            </p:nvSpPr>
            <p:spPr bwMode="auto">
              <a:xfrm>
                <a:off x="2003" y="1465"/>
                <a:ext cx="38" cy="50"/>
              </a:xfrm>
              <a:custGeom>
                <a:avLst/>
                <a:gdLst>
                  <a:gd name="T0" fmla="*/ 71 w 113"/>
                  <a:gd name="T1" fmla="*/ 131 h 150"/>
                  <a:gd name="T2" fmla="*/ 64 w 113"/>
                  <a:gd name="T3" fmla="*/ 140 h 150"/>
                  <a:gd name="T4" fmla="*/ 55 w 113"/>
                  <a:gd name="T5" fmla="*/ 144 h 150"/>
                  <a:gd name="T6" fmla="*/ 45 w 113"/>
                  <a:gd name="T7" fmla="*/ 149 h 150"/>
                  <a:gd name="T8" fmla="*/ 35 w 113"/>
                  <a:gd name="T9" fmla="*/ 150 h 150"/>
                  <a:gd name="T10" fmla="*/ 19 w 113"/>
                  <a:gd name="T11" fmla="*/ 149 h 150"/>
                  <a:gd name="T12" fmla="*/ 9 w 113"/>
                  <a:gd name="T13" fmla="*/ 139 h 150"/>
                  <a:gd name="T14" fmla="*/ 2 w 113"/>
                  <a:gd name="T15" fmla="*/ 127 h 150"/>
                  <a:gd name="T16" fmla="*/ 0 w 113"/>
                  <a:gd name="T17" fmla="*/ 110 h 150"/>
                  <a:gd name="T18" fmla="*/ 2 w 113"/>
                  <a:gd name="T19" fmla="*/ 94 h 150"/>
                  <a:gd name="T20" fmla="*/ 6 w 113"/>
                  <a:gd name="T21" fmla="*/ 80 h 150"/>
                  <a:gd name="T22" fmla="*/ 12 w 113"/>
                  <a:gd name="T23" fmla="*/ 65 h 150"/>
                  <a:gd name="T24" fmla="*/ 22 w 113"/>
                  <a:gd name="T25" fmla="*/ 54 h 150"/>
                  <a:gd name="T26" fmla="*/ 29 w 113"/>
                  <a:gd name="T27" fmla="*/ 46 h 150"/>
                  <a:gd name="T28" fmla="*/ 38 w 113"/>
                  <a:gd name="T29" fmla="*/ 42 h 150"/>
                  <a:gd name="T30" fmla="*/ 46 w 113"/>
                  <a:gd name="T31" fmla="*/ 39 h 150"/>
                  <a:gd name="T32" fmla="*/ 55 w 113"/>
                  <a:gd name="T33" fmla="*/ 38 h 150"/>
                  <a:gd name="T34" fmla="*/ 65 w 113"/>
                  <a:gd name="T35" fmla="*/ 39 h 150"/>
                  <a:gd name="T36" fmla="*/ 74 w 113"/>
                  <a:gd name="T37" fmla="*/ 44 h 150"/>
                  <a:gd name="T38" fmla="*/ 80 w 113"/>
                  <a:gd name="T39" fmla="*/ 49 h 150"/>
                  <a:gd name="T40" fmla="*/ 85 w 113"/>
                  <a:gd name="T41" fmla="*/ 58 h 150"/>
                  <a:gd name="T42" fmla="*/ 97 w 113"/>
                  <a:gd name="T43" fmla="*/ 0 h 150"/>
                  <a:gd name="T44" fmla="*/ 113 w 113"/>
                  <a:gd name="T45" fmla="*/ 0 h 150"/>
                  <a:gd name="T46" fmla="*/ 85 w 113"/>
                  <a:gd name="T47" fmla="*/ 147 h 150"/>
                  <a:gd name="T48" fmla="*/ 68 w 113"/>
                  <a:gd name="T49" fmla="*/ 147 h 150"/>
                  <a:gd name="T50" fmla="*/ 71 w 113"/>
                  <a:gd name="T51" fmla="*/ 131 h 150"/>
                  <a:gd name="T52" fmla="*/ 18 w 113"/>
                  <a:gd name="T53" fmla="*/ 106 h 150"/>
                  <a:gd name="T54" fmla="*/ 19 w 113"/>
                  <a:gd name="T55" fmla="*/ 118 h 150"/>
                  <a:gd name="T56" fmla="*/ 25 w 113"/>
                  <a:gd name="T57" fmla="*/ 127 h 150"/>
                  <a:gd name="T58" fmla="*/ 31 w 113"/>
                  <a:gd name="T59" fmla="*/ 134 h 150"/>
                  <a:gd name="T60" fmla="*/ 41 w 113"/>
                  <a:gd name="T61" fmla="*/ 136 h 150"/>
                  <a:gd name="T62" fmla="*/ 49 w 113"/>
                  <a:gd name="T63" fmla="*/ 134 h 150"/>
                  <a:gd name="T64" fmla="*/ 57 w 113"/>
                  <a:gd name="T65" fmla="*/ 131 h 150"/>
                  <a:gd name="T66" fmla="*/ 62 w 113"/>
                  <a:gd name="T67" fmla="*/ 127 h 150"/>
                  <a:gd name="T68" fmla="*/ 68 w 113"/>
                  <a:gd name="T69" fmla="*/ 120 h 150"/>
                  <a:gd name="T70" fmla="*/ 74 w 113"/>
                  <a:gd name="T71" fmla="*/ 111 h 150"/>
                  <a:gd name="T72" fmla="*/ 77 w 113"/>
                  <a:gd name="T73" fmla="*/ 101 h 150"/>
                  <a:gd name="T74" fmla="*/ 80 w 113"/>
                  <a:gd name="T75" fmla="*/ 91 h 150"/>
                  <a:gd name="T76" fmla="*/ 80 w 113"/>
                  <a:gd name="T77" fmla="*/ 81 h 150"/>
                  <a:gd name="T78" fmla="*/ 78 w 113"/>
                  <a:gd name="T79" fmla="*/ 68 h 150"/>
                  <a:gd name="T80" fmla="*/ 74 w 113"/>
                  <a:gd name="T81" fmla="*/ 61 h 150"/>
                  <a:gd name="T82" fmla="*/ 67 w 113"/>
                  <a:gd name="T83" fmla="*/ 54 h 150"/>
                  <a:gd name="T84" fmla="*/ 57 w 113"/>
                  <a:gd name="T85" fmla="*/ 52 h 150"/>
                  <a:gd name="T86" fmla="*/ 49 w 113"/>
                  <a:gd name="T87" fmla="*/ 54 h 150"/>
                  <a:gd name="T88" fmla="*/ 42 w 113"/>
                  <a:gd name="T89" fmla="*/ 57 h 150"/>
                  <a:gd name="T90" fmla="*/ 35 w 113"/>
                  <a:gd name="T91" fmla="*/ 61 h 150"/>
                  <a:gd name="T92" fmla="*/ 31 w 113"/>
                  <a:gd name="T93" fmla="*/ 68 h 150"/>
                  <a:gd name="T94" fmla="*/ 25 w 113"/>
                  <a:gd name="T95" fmla="*/ 77 h 150"/>
                  <a:gd name="T96" fmla="*/ 22 w 113"/>
                  <a:gd name="T97" fmla="*/ 87 h 150"/>
                  <a:gd name="T98" fmla="*/ 19 w 113"/>
                  <a:gd name="T99" fmla="*/ 97 h 150"/>
                  <a:gd name="T100" fmla="*/ 18 w 113"/>
                  <a:gd name="T101" fmla="*/ 10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 h="150">
                    <a:moveTo>
                      <a:pt x="71" y="131"/>
                    </a:moveTo>
                    <a:lnTo>
                      <a:pt x="64" y="140"/>
                    </a:lnTo>
                    <a:lnTo>
                      <a:pt x="55" y="144"/>
                    </a:lnTo>
                    <a:lnTo>
                      <a:pt x="45" y="149"/>
                    </a:lnTo>
                    <a:lnTo>
                      <a:pt x="35" y="150"/>
                    </a:lnTo>
                    <a:lnTo>
                      <a:pt x="19" y="149"/>
                    </a:lnTo>
                    <a:lnTo>
                      <a:pt x="9" y="139"/>
                    </a:lnTo>
                    <a:lnTo>
                      <a:pt x="2" y="127"/>
                    </a:lnTo>
                    <a:lnTo>
                      <a:pt x="0" y="110"/>
                    </a:lnTo>
                    <a:lnTo>
                      <a:pt x="2" y="94"/>
                    </a:lnTo>
                    <a:lnTo>
                      <a:pt x="6" y="80"/>
                    </a:lnTo>
                    <a:lnTo>
                      <a:pt x="12" y="65"/>
                    </a:lnTo>
                    <a:lnTo>
                      <a:pt x="22" y="54"/>
                    </a:lnTo>
                    <a:lnTo>
                      <a:pt x="29" y="46"/>
                    </a:lnTo>
                    <a:lnTo>
                      <a:pt x="38" y="42"/>
                    </a:lnTo>
                    <a:lnTo>
                      <a:pt x="46" y="39"/>
                    </a:lnTo>
                    <a:lnTo>
                      <a:pt x="55" y="38"/>
                    </a:lnTo>
                    <a:lnTo>
                      <a:pt x="65" y="39"/>
                    </a:lnTo>
                    <a:lnTo>
                      <a:pt x="74" y="44"/>
                    </a:lnTo>
                    <a:lnTo>
                      <a:pt x="80" y="49"/>
                    </a:lnTo>
                    <a:lnTo>
                      <a:pt x="85" y="58"/>
                    </a:lnTo>
                    <a:lnTo>
                      <a:pt x="97" y="0"/>
                    </a:lnTo>
                    <a:lnTo>
                      <a:pt x="113" y="0"/>
                    </a:lnTo>
                    <a:lnTo>
                      <a:pt x="85" y="147"/>
                    </a:lnTo>
                    <a:lnTo>
                      <a:pt x="68" y="147"/>
                    </a:lnTo>
                    <a:lnTo>
                      <a:pt x="71" y="131"/>
                    </a:lnTo>
                    <a:close/>
                    <a:moveTo>
                      <a:pt x="18" y="106"/>
                    </a:moveTo>
                    <a:lnTo>
                      <a:pt x="19" y="118"/>
                    </a:lnTo>
                    <a:lnTo>
                      <a:pt x="25" y="127"/>
                    </a:lnTo>
                    <a:lnTo>
                      <a:pt x="31" y="134"/>
                    </a:lnTo>
                    <a:lnTo>
                      <a:pt x="41" y="136"/>
                    </a:lnTo>
                    <a:lnTo>
                      <a:pt x="49" y="134"/>
                    </a:lnTo>
                    <a:lnTo>
                      <a:pt x="57" y="131"/>
                    </a:lnTo>
                    <a:lnTo>
                      <a:pt x="62" y="127"/>
                    </a:lnTo>
                    <a:lnTo>
                      <a:pt x="68" y="120"/>
                    </a:lnTo>
                    <a:lnTo>
                      <a:pt x="74" y="111"/>
                    </a:lnTo>
                    <a:lnTo>
                      <a:pt x="77" y="101"/>
                    </a:lnTo>
                    <a:lnTo>
                      <a:pt x="80" y="91"/>
                    </a:lnTo>
                    <a:lnTo>
                      <a:pt x="80" y="81"/>
                    </a:lnTo>
                    <a:lnTo>
                      <a:pt x="78" y="68"/>
                    </a:lnTo>
                    <a:lnTo>
                      <a:pt x="74" y="61"/>
                    </a:lnTo>
                    <a:lnTo>
                      <a:pt x="67" y="54"/>
                    </a:lnTo>
                    <a:lnTo>
                      <a:pt x="57" y="52"/>
                    </a:lnTo>
                    <a:lnTo>
                      <a:pt x="49" y="54"/>
                    </a:lnTo>
                    <a:lnTo>
                      <a:pt x="42" y="57"/>
                    </a:lnTo>
                    <a:lnTo>
                      <a:pt x="35" y="61"/>
                    </a:lnTo>
                    <a:lnTo>
                      <a:pt x="31" y="68"/>
                    </a:lnTo>
                    <a:lnTo>
                      <a:pt x="25" y="77"/>
                    </a:lnTo>
                    <a:lnTo>
                      <a:pt x="22" y="87"/>
                    </a:lnTo>
                    <a:lnTo>
                      <a:pt x="19" y="97"/>
                    </a:lnTo>
                    <a:lnTo>
                      <a:pt x="18"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Freeform 111"/>
              <p:cNvSpPr>
                <a:spLocks noEditPoints="1"/>
              </p:cNvSpPr>
              <p:nvPr/>
            </p:nvSpPr>
            <p:spPr bwMode="auto">
              <a:xfrm>
                <a:off x="2044" y="1478"/>
                <a:ext cx="33" cy="37"/>
              </a:xfrm>
              <a:custGeom>
                <a:avLst/>
                <a:gdLst>
                  <a:gd name="T0" fmla="*/ 83 w 100"/>
                  <a:gd name="T1" fmla="*/ 46 h 112"/>
                  <a:gd name="T2" fmla="*/ 84 w 100"/>
                  <a:gd name="T3" fmla="*/ 44 h 112"/>
                  <a:gd name="T4" fmla="*/ 84 w 100"/>
                  <a:gd name="T5" fmla="*/ 43 h 112"/>
                  <a:gd name="T6" fmla="*/ 84 w 100"/>
                  <a:gd name="T7" fmla="*/ 42 h 112"/>
                  <a:gd name="T8" fmla="*/ 84 w 100"/>
                  <a:gd name="T9" fmla="*/ 40 h 112"/>
                  <a:gd name="T10" fmla="*/ 83 w 100"/>
                  <a:gd name="T11" fmla="*/ 30 h 112"/>
                  <a:gd name="T12" fmla="*/ 77 w 100"/>
                  <a:gd name="T13" fmla="*/ 21 h 112"/>
                  <a:gd name="T14" fmla="*/ 70 w 100"/>
                  <a:gd name="T15" fmla="*/ 17 h 112"/>
                  <a:gd name="T16" fmla="*/ 59 w 100"/>
                  <a:gd name="T17" fmla="*/ 16 h 112"/>
                  <a:gd name="T18" fmla="*/ 46 w 100"/>
                  <a:gd name="T19" fmla="*/ 17 h 112"/>
                  <a:gd name="T20" fmla="*/ 36 w 100"/>
                  <a:gd name="T21" fmla="*/ 23 h 112"/>
                  <a:gd name="T22" fmla="*/ 28 w 100"/>
                  <a:gd name="T23" fmla="*/ 33 h 112"/>
                  <a:gd name="T24" fmla="*/ 22 w 100"/>
                  <a:gd name="T25" fmla="*/ 47 h 112"/>
                  <a:gd name="T26" fmla="*/ 83 w 100"/>
                  <a:gd name="T27" fmla="*/ 46 h 112"/>
                  <a:gd name="T28" fmla="*/ 98 w 100"/>
                  <a:gd name="T29" fmla="*/ 60 h 112"/>
                  <a:gd name="T30" fmla="*/ 19 w 100"/>
                  <a:gd name="T31" fmla="*/ 60 h 112"/>
                  <a:gd name="T32" fmla="*/ 18 w 100"/>
                  <a:gd name="T33" fmla="*/ 63 h 112"/>
                  <a:gd name="T34" fmla="*/ 18 w 100"/>
                  <a:gd name="T35" fmla="*/ 66 h 112"/>
                  <a:gd name="T36" fmla="*/ 18 w 100"/>
                  <a:gd name="T37" fmla="*/ 68 h 112"/>
                  <a:gd name="T38" fmla="*/ 18 w 100"/>
                  <a:gd name="T39" fmla="*/ 69 h 112"/>
                  <a:gd name="T40" fmla="*/ 19 w 100"/>
                  <a:gd name="T41" fmla="*/ 82 h 112"/>
                  <a:gd name="T42" fmla="*/ 25 w 100"/>
                  <a:gd name="T43" fmla="*/ 91 h 112"/>
                  <a:gd name="T44" fmla="*/ 35 w 100"/>
                  <a:gd name="T45" fmla="*/ 96 h 112"/>
                  <a:gd name="T46" fmla="*/ 48 w 100"/>
                  <a:gd name="T47" fmla="*/ 98 h 112"/>
                  <a:gd name="T48" fmla="*/ 59 w 100"/>
                  <a:gd name="T49" fmla="*/ 96 h 112"/>
                  <a:gd name="T50" fmla="*/ 70 w 100"/>
                  <a:gd name="T51" fmla="*/ 95 h 112"/>
                  <a:gd name="T52" fmla="*/ 78 w 100"/>
                  <a:gd name="T53" fmla="*/ 92 h 112"/>
                  <a:gd name="T54" fmla="*/ 87 w 100"/>
                  <a:gd name="T55" fmla="*/ 88 h 112"/>
                  <a:gd name="T56" fmla="*/ 84 w 100"/>
                  <a:gd name="T57" fmla="*/ 105 h 112"/>
                  <a:gd name="T58" fmla="*/ 75 w 100"/>
                  <a:gd name="T59" fmla="*/ 108 h 112"/>
                  <a:gd name="T60" fmla="*/ 65 w 100"/>
                  <a:gd name="T61" fmla="*/ 109 h 112"/>
                  <a:gd name="T62" fmla="*/ 55 w 100"/>
                  <a:gd name="T63" fmla="*/ 112 h 112"/>
                  <a:gd name="T64" fmla="*/ 45 w 100"/>
                  <a:gd name="T65" fmla="*/ 112 h 112"/>
                  <a:gd name="T66" fmla="*/ 25 w 100"/>
                  <a:gd name="T67" fmla="*/ 111 h 112"/>
                  <a:gd name="T68" fmla="*/ 12 w 100"/>
                  <a:gd name="T69" fmla="*/ 101 h 112"/>
                  <a:gd name="T70" fmla="*/ 2 w 100"/>
                  <a:gd name="T71" fmla="*/ 89 h 112"/>
                  <a:gd name="T72" fmla="*/ 0 w 100"/>
                  <a:gd name="T73" fmla="*/ 72 h 112"/>
                  <a:gd name="T74" fmla="*/ 2 w 100"/>
                  <a:gd name="T75" fmla="*/ 55 h 112"/>
                  <a:gd name="T76" fmla="*/ 6 w 100"/>
                  <a:gd name="T77" fmla="*/ 40 h 112"/>
                  <a:gd name="T78" fmla="*/ 13 w 100"/>
                  <a:gd name="T79" fmla="*/ 27 h 112"/>
                  <a:gd name="T80" fmla="*/ 23 w 100"/>
                  <a:gd name="T81" fmla="*/ 16 h 112"/>
                  <a:gd name="T82" fmla="*/ 31 w 100"/>
                  <a:gd name="T83" fmla="*/ 8 h 112"/>
                  <a:gd name="T84" fmla="*/ 41 w 100"/>
                  <a:gd name="T85" fmla="*/ 4 h 112"/>
                  <a:gd name="T86" fmla="*/ 51 w 100"/>
                  <a:gd name="T87" fmla="*/ 1 h 112"/>
                  <a:gd name="T88" fmla="*/ 62 w 100"/>
                  <a:gd name="T89" fmla="*/ 0 h 112"/>
                  <a:gd name="T90" fmla="*/ 78 w 100"/>
                  <a:gd name="T91" fmla="*/ 3 h 112"/>
                  <a:gd name="T92" fmla="*/ 90 w 100"/>
                  <a:gd name="T93" fmla="*/ 11 h 112"/>
                  <a:gd name="T94" fmla="*/ 98 w 100"/>
                  <a:gd name="T95" fmla="*/ 23 h 112"/>
                  <a:gd name="T96" fmla="*/ 100 w 100"/>
                  <a:gd name="T97" fmla="*/ 40 h 112"/>
                  <a:gd name="T98" fmla="*/ 100 w 100"/>
                  <a:gd name="T99" fmla="*/ 44 h 112"/>
                  <a:gd name="T100" fmla="*/ 100 w 100"/>
                  <a:gd name="T101" fmla="*/ 50 h 112"/>
                  <a:gd name="T102" fmla="*/ 98 w 100"/>
                  <a:gd name="T103" fmla="*/ 55 h 112"/>
                  <a:gd name="T104" fmla="*/ 98 w 100"/>
                  <a:gd name="T105" fmla="*/ 6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12">
                    <a:moveTo>
                      <a:pt x="83" y="46"/>
                    </a:moveTo>
                    <a:lnTo>
                      <a:pt x="84" y="44"/>
                    </a:lnTo>
                    <a:lnTo>
                      <a:pt x="84" y="43"/>
                    </a:lnTo>
                    <a:lnTo>
                      <a:pt x="84" y="42"/>
                    </a:lnTo>
                    <a:lnTo>
                      <a:pt x="84" y="40"/>
                    </a:lnTo>
                    <a:lnTo>
                      <a:pt x="83" y="30"/>
                    </a:lnTo>
                    <a:lnTo>
                      <a:pt x="77" y="21"/>
                    </a:lnTo>
                    <a:lnTo>
                      <a:pt x="70" y="17"/>
                    </a:lnTo>
                    <a:lnTo>
                      <a:pt x="59" y="16"/>
                    </a:lnTo>
                    <a:lnTo>
                      <a:pt x="46" y="17"/>
                    </a:lnTo>
                    <a:lnTo>
                      <a:pt x="36" y="23"/>
                    </a:lnTo>
                    <a:lnTo>
                      <a:pt x="28" y="33"/>
                    </a:lnTo>
                    <a:lnTo>
                      <a:pt x="22" y="47"/>
                    </a:lnTo>
                    <a:lnTo>
                      <a:pt x="83" y="46"/>
                    </a:lnTo>
                    <a:close/>
                    <a:moveTo>
                      <a:pt x="98" y="60"/>
                    </a:moveTo>
                    <a:lnTo>
                      <a:pt x="19" y="60"/>
                    </a:lnTo>
                    <a:lnTo>
                      <a:pt x="18" y="63"/>
                    </a:lnTo>
                    <a:lnTo>
                      <a:pt x="18" y="66"/>
                    </a:lnTo>
                    <a:lnTo>
                      <a:pt x="18" y="68"/>
                    </a:lnTo>
                    <a:lnTo>
                      <a:pt x="18" y="69"/>
                    </a:lnTo>
                    <a:lnTo>
                      <a:pt x="19" y="82"/>
                    </a:lnTo>
                    <a:lnTo>
                      <a:pt x="25" y="91"/>
                    </a:lnTo>
                    <a:lnTo>
                      <a:pt x="35" y="96"/>
                    </a:lnTo>
                    <a:lnTo>
                      <a:pt x="48" y="98"/>
                    </a:lnTo>
                    <a:lnTo>
                      <a:pt x="59" y="96"/>
                    </a:lnTo>
                    <a:lnTo>
                      <a:pt x="70" y="95"/>
                    </a:lnTo>
                    <a:lnTo>
                      <a:pt x="78" y="92"/>
                    </a:lnTo>
                    <a:lnTo>
                      <a:pt x="87" y="88"/>
                    </a:lnTo>
                    <a:lnTo>
                      <a:pt x="84" y="105"/>
                    </a:lnTo>
                    <a:lnTo>
                      <a:pt x="75" y="108"/>
                    </a:lnTo>
                    <a:lnTo>
                      <a:pt x="65" y="109"/>
                    </a:lnTo>
                    <a:lnTo>
                      <a:pt x="55" y="112"/>
                    </a:lnTo>
                    <a:lnTo>
                      <a:pt x="45" y="112"/>
                    </a:lnTo>
                    <a:lnTo>
                      <a:pt x="25" y="111"/>
                    </a:lnTo>
                    <a:lnTo>
                      <a:pt x="12" y="101"/>
                    </a:lnTo>
                    <a:lnTo>
                      <a:pt x="2" y="89"/>
                    </a:lnTo>
                    <a:lnTo>
                      <a:pt x="0" y="72"/>
                    </a:lnTo>
                    <a:lnTo>
                      <a:pt x="2" y="55"/>
                    </a:lnTo>
                    <a:lnTo>
                      <a:pt x="6" y="40"/>
                    </a:lnTo>
                    <a:lnTo>
                      <a:pt x="13" y="27"/>
                    </a:lnTo>
                    <a:lnTo>
                      <a:pt x="23" y="16"/>
                    </a:lnTo>
                    <a:lnTo>
                      <a:pt x="31" y="8"/>
                    </a:lnTo>
                    <a:lnTo>
                      <a:pt x="41" y="4"/>
                    </a:lnTo>
                    <a:lnTo>
                      <a:pt x="51" y="1"/>
                    </a:lnTo>
                    <a:lnTo>
                      <a:pt x="62" y="0"/>
                    </a:lnTo>
                    <a:lnTo>
                      <a:pt x="78" y="3"/>
                    </a:lnTo>
                    <a:lnTo>
                      <a:pt x="90" y="11"/>
                    </a:lnTo>
                    <a:lnTo>
                      <a:pt x="98" y="23"/>
                    </a:lnTo>
                    <a:lnTo>
                      <a:pt x="100" y="40"/>
                    </a:lnTo>
                    <a:lnTo>
                      <a:pt x="100" y="44"/>
                    </a:lnTo>
                    <a:lnTo>
                      <a:pt x="100" y="50"/>
                    </a:lnTo>
                    <a:lnTo>
                      <a:pt x="98" y="55"/>
                    </a:lnTo>
                    <a:lnTo>
                      <a:pt x="98"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Freeform 112"/>
              <p:cNvSpPr>
                <a:spLocks/>
              </p:cNvSpPr>
              <p:nvPr/>
            </p:nvSpPr>
            <p:spPr bwMode="auto">
              <a:xfrm>
                <a:off x="2082" y="1465"/>
                <a:ext cx="15" cy="49"/>
              </a:xfrm>
              <a:custGeom>
                <a:avLst/>
                <a:gdLst>
                  <a:gd name="T0" fmla="*/ 27 w 44"/>
                  <a:gd name="T1" fmla="*/ 0 h 147"/>
                  <a:gd name="T2" fmla="*/ 44 w 44"/>
                  <a:gd name="T3" fmla="*/ 0 h 147"/>
                  <a:gd name="T4" fmla="*/ 17 w 44"/>
                  <a:gd name="T5" fmla="*/ 147 h 147"/>
                  <a:gd name="T6" fmla="*/ 0 w 44"/>
                  <a:gd name="T7" fmla="*/ 147 h 147"/>
                  <a:gd name="T8" fmla="*/ 27 w 44"/>
                  <a:gd name="T9" fmla="*/ 0 h 147"/>
                </a:gdLst>
                <a:ahLst/>
                <a:cxnLst>
                  <a:cxn ang="0">
                    <a:pos x="T0" y="T1"/>
                  </a:cxn>
                  <a:cxn ang="0">
                    <a:pos x="T2" y="T3"/>
                  </a:cxn>
                  <a:cxn ang="0">
                    <a:pos x="T4" y="T5"/>
                  </a:cxn>
                  <a:cxn ang="0">
                    <a:pos x="T6" y="T7"/>
                  </a:cxn>
                  <a:cxn ang="0">
                    <a:pos x="T8" y="T9"/>
                  </a:cxn>
                </a:cxnLst>
                <a:rect l="0" t="0" r="r" b="b"/>
                <a:pathLst>
                  <a:path w="44" h="147">
                    <a:moveTo>
                      <a:pt x="27" y="0"/>
                    </a:moveTo>
                    <a:lnTo>
                      <a:pt x="44" y="0"/>
                    </a:lnTo>
                    <a:lnTo>
                      <a:pt x="17" y="147"/>
                    </a:lnTo>
                    <a:lnTo>
                      <a:pt x="0" y="147"/>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4" name="Freeform 113"/>
              <p:cNvSpPr>
                <a:spLocks noEditPoints="1"/>
              </p:cNvSpPr>
              <p:nvPr/>
            </p:nvSpPr>
            <p:spPr bwMode="auto">
              <a:xfrm>
                <a:off x="2100" y="1465"/>
                <a:ext cx="15" cy="49"/>
              </a:xfrm>
              <a:custGeom>
                <a:avLst/>
                <a:gdLst>
                  <a:gd name="T0" fmla="*/ 28 w 46"/>
                  <a:gd name="T1" fmla="*/ 0 h 147"/>
                  <a:gd name="T2" fmla="*/ 46 w 46"/>
                  <a:gd name="T3" fmla="*/ 0 h 147"/>
                  <a:gd name="T4" fmla="*/ 41 w 46"/>
                  <a:gd name="T5" fmla="*/ 22 h 147"/>
                  <a:gd name="T6" fmla="*/ 24 w 46"/>
                  <a:gd name="T7" fmla="*/ 22 h 147"/>
                  <a:gd name="T8" fmla="*/ 28 w 46"/>
                  <a:gd name="T9" fmla="*/ 0 h 147"/>
                  <a:gd name="T10" fmla="*/ 21 w 46"/>
                  <a:gd name="T11" fmla="*/ 41 h 147"/>
                  <a:gd name="T12" fmla="*/ 37 w 46"/>
                  <a:gd name="T13" fmla="*/ 41 h 147"/>
                  <a:gd name="T14" fmla="*/ 17 w 46"/>
                  <a:gd name="T15" fmla="*/ 147 h 147"/>
                  <a:gd name="T16" fmla="*/ 0 w 46"/>
                  <a:gd name="T17" fmla="*/ 147 h 147"/>
                  <a:gd name="T18" fmla="*/ 21 w 46"/>
                  <a:gd name="T19" fmla="*/ 4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47">
                    <a:moveTo>
                      <a:pt x="28" y="0"/>
                    </a:moveTo>
                    <a:lnTo>
                      <a:pt x="46" y="0"/>
                    </a:lnTo>
                    <a:lnTo>
                      <a:pt x="41" y="22"/>
                    </a:lnTo>
                    <a:lnTo>
                      <a:pt x="24" y="22"/>
                    </a:lnTo>
                    <a:lnTo>
                      <a:pt x="28" y="0"/>
                    </a:lnTo>
                    <a:close/>
                    <a:moveTo>
                      <a:pt x="21" y="41"/>
                    </a:moveTo>
                    <a:lnTo>
                      <a:pt x="37" y="41"/>
                    </a:lnTo>
                    <a:lnTo>
                      <a:pt x="17" y="147"/>
                    </a:lnTo>
                    <a:lnTo>
                      <a:pt x="0" y="147"/>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Freeform 114"/>
              <p:cNvSpPr>
                <a:spLocks/>
              </p:cNvSpPr>
              <p:nvPr/>
            </p:nvSpPr>
            <p:spPr bwMode="auto">
              <a:xfrm>
                <a:off x="2117" y="1478"/>
                <a:ext cx="34" cy="36"/>
              </a:xfrm>
              <a:custGeom>
                <a:avLst/>
                <a:gdLst>
                  <a:gd name="T0" fmla="*/ 99 w 101"/>
                  <a:gd name="T1" fmla="*/ 44 h 109"/>
                  <a:gd name="T2" fmla="*/ 88 w 101"/>
                  <a:gd name="T3" fmla="*/ 109 h 109"/>
                  <a:gd name="T4" fmla="*/ 71 w 101"/>
                  <a:gd name="T5" fmla="*/ 109 h 109"/>
                  <a:gd name="T6" fmla="*/ 82 w 101"/>
                  <a:gd name="T7" fmla="*/ 46 h 109"/>
                  <a:gd name="T8" fmla="*/ 83 w 101"/>
                  <a:gd name="T9" fmla="*/ 42 h 109"/>
                  <a:gd name="T10" fmla="*/ 83 w 101"/>
                  <a:gd name="T11" fmla="*/ 37 h 109"/>
                  <a:gd name="T12" fmla="*/ 83 w 101"/>
                  <a:gd name="T13" fmla="*/ 34 h 109"/>
                  <a:gd name="T14" fmla="*/ 83 w 101"/>
                  <a:gd name="T15" fmla="*/ 33 h 109"/>
                  <a:gd name="T16" fmla="*/ 83 w 101"/>
                  <a:gd name="T17" fmla="*/ 26 h 109"/>
                  <a:gd name="T18" fmla="*/ 79 w 101"/>
                  <a:gd name="T19" fmla="*/ 20 h 109"/>
                  <a:gd name="T20" fmla="*/ 73 w 101"/>
                  <a:gd name="T21" fmla="*/ 17 h 109"/>
                  <a:gd name="T22" fmla="*/ 65 w 101"/>
                  <a:gd name="T23" fmla="*/ 16 h 109"/>
                  <a:gd name="T24" fmla="*/ 52 w 101"/>
                  <a:gd name="T25" fmla="*/ 17 h 109"/>
                  <a:gd name="T26" fmla="*/ 42 w 101"/>
                  <a:gd name="T27" fmla="*/ 24 h 109"/>
                  <a:gd name="T28" fmla="*/ 33 w 101"/>
                  <a:gd name="T29" fmla="*/ 36 h 109"/>
                  <a:gd name="T30" fmla="*/ 29 w 101"/>
                  <a:gd name="T31" fmla="*/ 50 h 109"/>
                  <a:gd name="T32" fmla="*/ 17 w 101"/>
                  <a:gd name="T33" fmla="*/ 109 h 109"/>
                  <a:gd name="T34" fmla="*/ 0 w 101"/>
                  <a:gd name="T35" fmla="*/ 109 h 109"/>
                  <a:gd name="T36" fmla="*/ 20 w 101"/>
                  <a:gd name="T37" fmla="*/ 3 h 109"/>
                  <a:gd name="T38" fmla="*/ 37 w 101"/>
                  <a:gd name="T39" fmla="*/ 3 h 109"/>
                  <a:gd name="T40" fmla="*/ 34 w 101"/>
                  <a:gd name="T41" fmla="*/ 20 h 109"/>
                  <a:gd name="T42" fmla="*/ 42 w 101"/>
                  <a:gd name="T43" fmla="*/ 11 h 109"/>
                  <a:gd name="T44" fmla="*/ 50 w 101"/>
                  <a:gd name="T45" fmla="*/ 6 h 109"/>
                  <a:gd name="T46" fmla="*/ 62 w 101"/>
                  <a:gd name="T47" fmla="*/ 1 h 109"/>
                  <a:gd name="T48" fmla="*/ 72 w 101"/>
                  <a:gd name="T49" fmla="*/ 0 h 109"/>
                  <a:gd name="T50" fmla="*/ 85 w 101"/>
                  <a:gd name="T51" fmla="*/ 1 h 109"/>
                  <a:gd name="T52" fmla="*/ 94 w 101"/>
                  <a:gd name="T53" fmla="*/ 8 h 109"/>
                  <a:gd name="T54" fmla="*/ 99 w 101"/>
                  <a:gd name="T55" fmla="*/ 17 h 109"/>
                  <a:gd name="T56" fmla="*/ 101 w 101"/>
                  <a:gd name="T57" fmla="*/ 30 h 109"/>
                  <a:gd name="T58" fmla="*/ 101 w 101"/>
                  <a:gd name="T59" fmla="*/ 33 h 109"/>
                  <a:gd name="T60" fmla="*/ 101 w 101"/>
                  <a:gd name="T61" fmla="*/ 37 h 109"/>
                  <a:gd name="T62" fmla="*/ 99 w 101"/>
                  <a:gd name="T63" fmla="*/ 40 h 109"/>
                  <a:gd name="T64" fmla="*/ 99 w 101"/>
                  <a:gd name="T65"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9">
                    <a:moveTo>
                      <a:pt x="99" y="44"/>
                    </a:moveTo>
                    <a:lnTo>
                      <a:pt x="88" y="109"/>
                    </a:lnTo>
                    <a:lnTo>
                      <a:pt x="71" y="109"/>
                    </a:lnTo>
                    <a:lnTo>
                      <a:pt x="82" y="46"/>
                    </a:lnTo>
                    <a:lnTo>
                      <a:pt x="83" y="42"/>
                    </a:lnTo>
                    <a:lnTo>
                      <a:pt x="83" y="37"/>
                    </a:lnTo>
                    <a:lnTo>
                      <a:pt x="83" y="34"/>
                    </a:lnTo>
                    <a:lnTo>
                      <a:pt x="83" y="33"/>
                    </a:lnTo>
                    <a:lnTo>
                      <a:pt x="83" y="26"/>
                    </a:lnTo>
                    <a:lnTo>
                      <a:pt x="79" y="20"/>
                    </a:lnTo>
                    <a:lnTo>
                      <a:pt x="73" y="17"/>
                    </a:lnTo>
                    <a:lnTo>
                      <a:pt x="65" y="16"/>
                    </a:lnTo>
                    <a:lnTo>
                      <a:pt x="52" y="17"/>
                    </a:lnTo>
                    <a:lnTo>
                      <a:pt x="42" y="24"/>
                    </a:lnTo>
                    <a:lnTo>
                      <a:pt x="33" y="36"/>
                    </a:lnTo>
                    <a:lnTo>
                      <a:pt x="29" y="50"/>
                    </a:lnTo>
                    <a:lnTo>
                      <a:pt x="17" y="109"/>
                    </a:lnTo>
                    <a:lnTo>
                      <a:pt x="0" y="109"/>
                    </a:lnTo>
                    <a:lnTo>
                      <a:pt x="20" y="3"/>
                    </a:lnTo>
                    <a:lnTo>
                      <a:pt x="37" y="3"/>
                    </a:lnTo>
                    <a:lnTo>
                      <a:pt x="34" y="20"/>
                    </a:lnTo>
                    <a:lnTo>
                      <a:pt x="42" y="11"/>
                    </a:lnTo>
                    <a:lnTo>
                      <a:pt x="50" y="6"/>
                    </a:lnTo>
                    <a:lnTo>
                      <a:pt x="62" y="1"/>
                    </a:lnTo>
                    <a:lnTo>
                      <a:pt x="72" y="0"/>
                    </a:lnTo>
                    <a:lnTo>
                      <a:pt x="85" y="1"/>
                    </a:lnTo>
                    <a:lnTo>
                      <a:pt x="94" y="8"/>
                    </a:lnTo>
                    <a:lnTo>
                      <a:pt x="99" y="17"/>
                    </a:lnTo>
                    <a:lnTo>
                      <a:pt x="101" y="30"/>
                    </a:lnTo>
                    <a:lnTo>
                      <a:pt x="101" y="33"/>
                    </a:lnTo>
                    <a:lnTo>
                      <a:pt x="101" y="37"/>
                    </a:lnTo>
                    <a:lnTo>
                      <a:pt x="99" y="40"/>
                    </a:lnTo>
                    <a:lnTo>
                      <a:pt x="9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6" name="Freeform 115"/>
              <p:cNvSpPr>
                <a:spLocks noEditPoints="1"/>
              </p:cNvSpPr>
              <p:nvPr/>
            </p:nvSpPr>
            <p:spPr bwMode="auto">
              <a:xfrm>
                <a:off x="2157" y="1478"/>
                <a:ext cx="36" cy="50"/>
              </a:xfrm>
              <a:custGeom>
                <a:avLst/>
                <a:gdLst>
                  <a:gd name="T0" fmla="*/ 90 w 108"/>
                  <a:gd name="T1" fmla="*/ 96 h 150"/>
                  <a:gd name="T2" fmla="*/ 77 w 108"/>
                  <a:gd name="T3" fmla="*/ 129 h 150"/>
                  <a:gd name="T4" fmla="*/ 63 w 108"/>
                  <a:gd name="T5" fmla="*/ 142 h 150"/>
                  <a:gd name="T6" fmla="*/ 31 w 108"/>
                  <a:gd name="T7" fmla="*/ 150 h 150"/>
                  <a:gd name="T8" fmla="*/ 14 w 108"/>
                  <a:gd name="T9" fmla="*/ 148 h 150"/>
                  <a:gd name="T10" fmla="*/ 0 w 108"/>
                  <a:gd name="T11" fmla="*/ 144 h 150"/>
                  <a:gd name="T12" fmla="*/ 10 w 108"/>
                  <a:gd name="T13" fmla="*/ 131 h 150"/>
                  <a:gd name="T14" fmla="*/ 24 w 108"/>
                  <a:gd name="T15" fmla="*/ 135 h 150"/>
                  <a:gd name="T16" fmla="*/ 47 w 108"/>
                  <a:gd name="T17" fmla="*/ 134 h 150"/>
                  <a:gd name="T18" fmla="*/ 67 w 108"/>
                  <a:gd name="T19" fmla="*/ 115 h 150"/>
                  <a:gd name="T20" fmla="*/ 74 w 108"/>
                  <a:gd name="T21" fmla="*/ 92 h 150"/>
                  <a:gd name="T22" fmla="*/ 57 w 108"/>
                  <a:gd name="T23" fmla="*/ 105 h 150"/>
                  <a:gd name="T24" fmla="*/ 37 w 108"/>
                  <a:gd name="T25" fmla="*/ 109 h 150"/>
                  <a:gd name="T26" fmla="*/ 12 w 108"/>
                  <a:gd name="T27" fmla="*/ 99 h 150"/>
                  <a:gd name="T28" fmla="*/ 2 w 108"/>
                  <a:gd name="T29" fmla="*/ 69 h 150"/>
                  <a:gd name="T30" fmla="*/ 8 w 108"/>
                  <a:gd name="T31" fmla="*/ 40 h 150"/>
                  <a:gd name="T32" fmla="*/ 24 w 108"/>
                  <a:gd name="T33" fmla="*/ 16 h 150"/>
                  <a:gd name="T34" fmla="*/ 38 w 108"/>
                  <a:gd name="T35" fmla="*/ 4 h 150"/>
                  <a:gd name="T36" fmla="*/ 57 w 108"/>
                  <a:gd name="T37" fmla="*/ 0 h 150"/>
                  <a:gd name="T38" fmla="*/ 76 w 108"/>
                  <a:gd name="T39" fmla="*/ 6 h 150"/>
                  <a:gd name="T40" fmla="*/ 87 w 108"/>
                  <a:gd name="T41" fmla="*/ 20 h 150"/>
                  <a:gd name="T42" fmla="*/ 108 w 108"/>
                  <a:gd name="T43" fmla="*/ 3 h 150"/>
                  <a:gd name="T44" fmla="*/ 80 w 108"/>
                  <a:gd name="T45" fmla="*/ 30 h 150"/>
                  <a:gd name="T46" fmla="*/ 69 w 108"/>
                  <a:gd name="T47" fmla="*/ 16 h 150"/>
                  <a:gd name="T48" fmla="*/ 53 w 108"/>
                  <a:gd name="T49" fmla="*/ 16 h 150"/>
                  <a:gd name="T50" fmla="*/ 40 w 108"/>
                  <a:gd name="T51" fmla="*/ 21 h 150"/>
                  <a:gd name="T52" fmla="*/ 28 w 108"/>
                  <a:gd name="T53" fmla="*/ 34 h 150"/>
                  <a:gd name="T54" fmla="*/ 21 w 108"/>
                  <a:gd name="T55" fmla="*/ 56 h 150"/>
                  <a:gd name="T56" fmla="*/ 21 w 108"/>
                  <a:gd name="T57" fmla="*/ 79 h 150"/>
                  <a:gd name="T58" fmla="*/ 34 w 108"/>
                  <a:gd name="T59" fmla="*/ 93 h 150"/>
                  <a:gd name="T60" fmla="*/ 51 w 108"/>
                  <a:gd name="T61" fmla="*/ 93 h 150"/>
                  <a:gd name="T62" fmla="*/ 72 w 108"/>
                  <a:gd name="T63" fmla="*/ 79 h 150"/>
                  <a:gd name="T64" fmla="*/ 82 w 108"/>
                  <a:gd name="T65" fmla="*/ 4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150">
                    <a:moveTo>
                      <a:pt x="108" y="3"/>
                    </a:moveTo>
                    <a:lnTo>
                      <a:pt x="90" y="96"/>
                    </a:lnTo>
                    <a:lnTo>
                      <a:pt x="87" y="109"/>
                    </a:lnTo>
                    <a:lnTo>
                      <a:pt x="77" y="129"/>
                    </a:lnTo>
                    <a:lnTo>
                      <a:pt x="70" y="137"/>
                    </a:lnTo>
                    <a:lnTo>
                      <a:pt x="63" y="142"/>
                    </a:lnTo>
                    <a:lnTo>
                      <a:pt x="43" y="148"/>
                    </a:lnTo>
                    <a:lnTo>
                      <a:pt x="31" y="150"/>
                    </a:lnTo>
                    <a:lnTo>
                      <a:pt x="23" y="150"/>
                    </a:lnTo>
                    <a:lnTo>
                      <a:pt x="14" y="148"/>
                    </a:lnTo>
                    <a:lnTo>
                      <a:pt x="7" y="147"/>
                    </a:lnTo>
                    <a:lnTo>
                      <a:pt x="0" y="144"/>
                    </a:lnTo>
                    <a:lnTo>
                      <a:pt x="4" y="127"/>
                    </a:lnTo>
                    <a:lnTo>
                      <a:pt x="10" y="131"/>
                    </a:lnTo>
                    <a:lnTo>
                      <a:pt x="17" y="132"/>
                    </a:lnTo>
                    <a:lnTo>
                      <a:pt x="24" y="135"/>
                    </a:lnTo>
                    <a:lnTo>
                      <a:pt x="31" y="135"/>
                    </a:lnTo>
                    <a:lnTo>
                      <a:pt x="47" y="134"/>
                    </a:lnTo>
                    <a:lnTo>
                      <a:pt x="59" y="127"/>
                    </a:lnTo>
                    <a:lnTo>
                      <a:pt x="67" y="115"/>
                    </a:lnTo>
                    <a:lnTo>
                      <a:pt x="73" y="101"/>
                    </a:lnTo>
                    <a:lnTo>
                      <a:pt x="74" y="92"/>
                    </a:lnTo>
                    <a:lnTo>
                      <a:pt x="66" y="99"/>
                    </a:lnTo>
                    <a:lnTo>
                      <a:pt x="57" y="105"/>
                    </a:lnTo>
                    <a:lnTo>
                      <a:pt x="47" y="108"/>
                    </a:lnTo>
                    <a:lnTo>
                      <a:pt x="37" y="109"/>
                    </a:lnTo>
                    <a:lnTo>
                      <a:pt x="23" y="108"/>
                    </a:lnTo>
                    <a:lnTo>
                      <a:pt x="12" y="99"/>
                    </a:lnTo>
                    <a:lnTo>
                      <a:pt x="4" y="86"/>
                    </a:lnTo>
                    <a:lnTo>
                      <a:pt x="2" y="69"/>
                    </a:lnTo>
                    <a:lnTo>
                      <a:pt x="4" y="55"/>
                    </a:lnTo>
                    <a:lnTo>
                      <a:pt x="8" y="40"/>
                    </a:lnTo>
                    <a:lnTo>
                      <a:pt x="14" y="27"/>
                    </a:lnTo>
                    <a:lnTo>
                      <a:pt x="24" y="16"/>
                    </a:lnTo>
                    <a:lnTo>
                      <a:pt x="31" y="8"/>
                    </a:lnTo>
                    <a:lnTo>
                      <a:pt x="38" y="4"/>
                    </a:lnTo>
                    <a:lnTo>
                      <a:pt x="49" y="1"/>
                    </a:lnTo>
                    <a:lnTo>
                      <a:pt x="57" y="0"/>
                    </a:lnTo>
                    <a:lnTo>
                      <a:pt x="67" y="1"/>
                    </a:lnTo>
                    <a:lnTo>
                      <a:pt x="76" y="6"/>
                    </a:lnTo>
                    <a:lnTo>
                      <a:pt x="83" y="11"/>
                    </a:lnTo>
                    <a:lnTo>
                      <a:pt x="87" y="20"/>
                    </a:lnTo>
                    <a:lnTo>
                      <a:pt x="90" y="3"/>
                    </a:lnTo>
                    <a:lnTo>
                      <a:pt x="108" y="3"/>
                    </a:lnTo>
                    <a:close/>
                    <a:moveTo>
                      <a:pt x="82" y="42"/>
                    </a:moveTo>
                    <a:lnTo>
                      <a:pt x="80" y="30"/>
                    </a:lnTo>
                    <a:lnTo>
                      <a:pt x="76" y="21"/>
                    </a:lnTo>
                    <a:lnTo>
                      <a:pt x="69" y="16"/>
                    </a:lnTo>
                    <a:lnTo>
                      <a:pt x="59" y="16"/>
                    </a:lnTo>
                    <a:lnTo>
                      <a:pt x="53" y="16"/>
                    </a:lnTo>
                    <a:lnTo>
                      <a:pt x="46" y="19"/>
                    </a:lnTo>
                    <a:lnTo>
                      <a:pt x="40" y="21"/>
                    </a:lnTo>
                    <a:lnTo>
                      <a:pt x="36" y="26"/>
                    </a:lnTo>
                    <a:lnTo>
                      <a:pt x="28" y="34"/>
                    </a:lnTo>
                    <a:lnTo>
                      <a:pt x="24" y="44"/>
                    </a:lnTo>
                    <a:lnTo>
                      <a:pt x="21" y="56"/>
                    </a:lnTo>
                    <a:lnTo>
                      <a:pt x="21" y="68"/>
                    </a:lnTo>
                    <a:lnTo>
                      <a:pt x="21" y="79"/>
                    </a:lnTo>
                    <a:lnTo>
                      <a:pt x="27" y="88"/>
                    </a:lnTo>
                    <a:lnTo>
                      <a:pt x="34" y="93"/>
                    </a:lnTo>
                    <a:lnTo>
                      <a:pt x="44" y="95"/>
                    </a:lnTo>
                    <a:lnTo>
                      <a:pt x="51" y="93"/>
                    </a:lnTo>
                    <a:lnTo>
                      <a:pt x="66" y="86"/>
                    </a:lnTo>
                    <a:lnTo>
                      <a:pt x="72" y="79"/>
                    </a:lnTo>
                    <a:lnTo>
                      <a:pt x="80" y="63"/>
                    </a:lnTo>
                    <a:lnTo>
                      <a:pt x="8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7" name="Freeform 116"/>
              <p:cNvSpPr>
                <a:spLocks noEditPoints="1"/>
              </p:cNvSpPr>
              <p:nvPr/>
            </p:nvSpPr>
            <p:spPr bwMode="auto">
              <a:xfrm>
                <a:off x="1925" y="1559"/>
                <a:ext cx="38" cy="49"/>
              </a:xfrm>
              <a:custGeom>
                <a:avLst/>
                <a:gdLst>
                  <a:gd name="T0" fmla="*/ 94 w 113"/>
                  <a:gd name="T1" fmla="*/ 43 h 149"/>
                  <a:gd name="T2" fmla="*/ 94 w 113"/>
                  <a:gd name="T3" fmla="*/ 30 h 149"/>
                  <a:gd name="T4" fmla="*/ 88 w 113"/>
                  <a:gd name="T5" fmla="*/ 22 h 149"/>
                  <a:gd name="T6" fmla="*/ 83 w 113"/>
                  <a:gd name="T7" fmla="*/ 16 h 149"/>
                  <a:gd name="T8" fmla="*/ 72 w 113"/>
                  <a:gd name="T9" fmla="*/ 15 h 149"/>
                  <a:gd name="T10" fmla="*/ 64 w 113"/>
                  <a:gd name="T11" fmla="*/ 15 h 149"/>
                  <a:gd name="T12" fmla="*/ 57 w 113"/>
                  <a:gd name="T13" fmla="*/ 19 h 149"/>
                  <a:gd name="T14" fmla="*/ 51 w 113"/>
                  <a:gd name="T15" fmla="*/ 23 h 149"/>
                  <a:gd name="T16" fmla="*/ 45 w 113"/>
                  <a:gd name="T17" fmla="*/ 30 h 149"/>
                  <a:gd name="T18" fmla="*/ 39 w 113"/>
                  <a:gd name="T19" fmla="*/ 38 h 149"/>
                  <a:gd name="T20" fmla="*/ 36 w 113"/>
                  <a:gd name="T21" fmla="*/ 48 h 149"/>
                  <a:gd name="T22" fmla="*/ 34 w 113"/>
                  <a:gd name="T23" fmla="*/ 59 h 149"/>
                  <a:gd name="T24" fmla="*/ 34 w 113"/>
                  <a:gd name="T25" fmla="*/ 69 h 149"/>
                  <a:gd name="T26" fmla="*/ 34 w 113"/>
                  <a:gd name="T27" fmla="*/ 81 h 149"/>
                  <a:gd name="T28" fmla="*/ 39 w 113"/>
                  <a:gd name="T29" fmla="*/ 90 h 149"/>
                  <a:gd name="T30" fmla="*/ 46 w 113"/>
                  <a:gd name="T31" fmla="*/ 95 h 149"/>
                  <a:gd name="T32" fmla="*/ 57 w 113"/>
                  <a:gd name="T33" fmla="*/ 97 h 149"/>
                  <a:gd name="T34" fmla="*/ 64 w 113"/>
                  <a:gd name="T35" fmla="*/ 95 h 149"/>
                  <a:gd name="T36" fmla="*/ 71 w 113"/>
                  <a:gd name="T37" fmla="*/ 92 h 149"/>
                  <a:gd name="T38" fmla="*/ 78 w 113"/>
                  <a:gd name="T39" fmla="*/ 88 h 149"/>
                  <a:gd name="T40" fmla="*/ 83 w 113"/>
                  <a:gd name="T41" fmla="*/ 81 h 149"/>
                  <a:gd name="T42" fmla="*/ 88 w 113"/>
                  <a:gd name="T43" fmla="*/ 74 h 149"/>
                  <a:gd name="T44" fmla="*/ 91 w 113"/>
                  <a:gd name="T45" fmla="*/ 64 h 149"/>
                  <a:gd name="T46" fmla="*/ 94 w 113"/>
                  <a:gd name="T47" fmla="*/ 54 h 149"/>
                  <a:gd name="T48" fmla="*/ 94 w 113"/>
                  <a:gd name="T49" fmla="*/ 43 h 149"/>
                  <a:gd name="T50" fmla="*/ 42 w 113"/>
                  <a:gd name="T51" fmla="*/ 19 h 149"/>
                  <a:gd name="T52" fmla="*/ 49 w 113"/>
                  <a:gd name="T53" fmla="*/ 10 h 149"/>
                  <a:gd name="T54" fmla="*/ 58 w 113"/>
                  <a:gd name="T55" fmla="*/ 5 h 149"/>
                  <a:gd name="T56" fmla="*/ 68 w 113"/>
                  <a:gd name="T57" fmla="*/ 0 h 149"/>
                  <a:gd name="T58" fmla="*/ 78 w 113"/>
                  <a:gd name="T59" fmla="*/ 0 h 149"/>
                  <a:gd name="T60" fmla="*/ 94 w 113"/>
                  <a:gd name="T61" fmla="*/ 2 h 149"/>
                  <a:gd name="T62" fmla="*/ 104 w 113"/>
                  <a:gd name="T63" fmla="*/ 10 h 149"/>
                  <a:gd name="T64" fmla="*/ 111 w 113"/>
                  <a:gd name="T65" fmla="*/ 23 h 149"/>
                  <a:gd name="T66" fmla="*/ 113 w 113"/>
                  <a:gd name="T67" fmla="*/ 41 h 149"/>
                  <a:gd name="T68" fmla="*/ 111 w 113"/>
                  <a:gd name="T69" fmla="*/ 56 h 149"/>
                  <a:gd name="T70" fmla="*/ 107 w 113"/>
                  <a:gd name="T71" fmla="*/ 71 h 149"/>
                  <a:gd name="T72" fmla="*/ 101 w 113"/>
                  <a:gd name="T73" fmla="*/ 84 h 149"/>
                  <a:gd name="T74" fmla="*/ 91 w 113"/>
                  <a:gd name="T75" fmla="*/ 95 h 149"/>
                  <a:gd name="T76" fmla="*/ 84 w 113"/>
                  <a:gd name="T77" fmla="*/ 102 h 149"/>
                  <a:gd name="T78" fmla="*/ 75 w 113"/>
                  <a:gd name="T79" fmla="*/ 107 h 149"/>
                  <a:gd name="T80" fmla="*/ 67 w 113"/>
                  <a:gd name="T81" fmla="*/ 111 h 149"/>
                  <a:gd name="T82" fmla="*/ 58 w 113"/>
                  <a:gd name="T83" fmla="*/ 111 h 149"/>
                  <a:gd name="T84" fmla="*/ 46 w 113"/>
                  <a:gd name="T85" fmla="*/ 111 h 149"/>
                  <a:gd name="T86" fmla="*/ 39 w 113"/>
                  <a:gd name="T87" fmla="*/ 107 h 149"/>
                  <a:gd name="T88" fmla="*/ 32 w 113"/>
                  <a:gd name="T89" fmla="*/ 101 h 149"/>
                  <a:gd name="T90" fmla="*/ 28 w 113"/>
                  <a:gd name="T91" fmla="*/ 92 h 149"/>
                  <a:gd name="T92" fmla="*/ 16 w 113"/>
                  <a:gd name="T93" fmla="*/ 149 h 149"/>
                  <a:gd name="T94" fmla="*/ 0 w 113"/>
                  <a:gd name="T95" fmla="*/ 149 h 149"/>
                  <a:gd name="T96" fmla="*/ 28 w 113"/>
                  <a:gd name="T97" fmla="*/ 3 h 149"/>
                  <a:gd name="T98" fmla="*/ 45 w 113"/>
                  <a:gd name="T99" fmla="*/ 3 h 149"/>
                  <a:gd name="T100" fmla="*/ 42 w 113"/>
                  <a:gd name="T101" fmla="*/ 1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 h="149">
                    <a:moveTo>
                      <a:pt x="94" y="43"/>
                    </a:moveTo>
                    <a:lnTo>
                      <a:pt x="94" y="30"/>
                    </a:lnTo>
                    <a:lnTo>
                      <a:pt x="88" y="22"/>
                    </a:lnTo>
                    <a:lnTo>
                      <a:pt x="83" y="16"/>
                    </a:lnTo>
                    <a:lnTo>
                      <a:pt x="72" y="15"/>
                    </a:lnTo>
                    <a:lnTo>
                      <a:pt x="64" y="15"/>
                    </a:lnTo>
                    <a:lnTo>
                      <a:pt x="57" y="19"/>
                    </a:lnTo>
                    <a:lnTo>
                      <a:pt x="51" y="23"/>
                    </a:lnTo>
                    <a:lnTo>
                      <a:pt x="45" y="30"/>
                    </a:lnTo>
                    <a:lnTo>
                      <a:pt x="39" y="38"/>
                    </a:lnTo>
                    <a:lnTo>
                      <a:pt x="36" y="48"/>
                    </a:lnTo>
                    <a:lnTo>
                      <a:pt x="34" y="59"/>
                    </a:lnTo>
                    <a:lnTo>
                      <a:pt x="34" y="69"/>
                    </a:lnTo>
                    <a:lnTo>
                      <a:pt x="34" y="81"/>
                    </a:lnTo>
                    <a:lnTo>
                      <a:pt x="39" y="90"/>
                    </a:lnTo>
                    <a:lnTo>
                      <a:pt x="46" y="95"/>
                    </a:lnTo>
                    <a:lnTo>
                      <a:pt x="57" y="97"/>
                    </a:lnTo>
                    <a:lnTo>
                      <a:pt x="64" y="95"/>
                    </a:lnTo>
                    <a:lnTo>
                      <a:pt x="71" y="92"/>
                    </a:lnTo>
                    <a:lnTo>
                      <a:pt x="78" y="88"/>
                    </a:lnTo>
                    <a:lnTo>
                      <a:pt x="83" y="81"/>
                    </a:lnTo>
                    <a:lnTo>
                      <a:pt x="88" y="74"/>
                    </a:lnTo>
                    <a:lnTo>
                      <a:pt x="91" y="64"/>
                    </a:lnTo>
                    <a:lnTo>
                      <a:pt x="94" y="54"/>
                    </a:lnTo>
                    <a:lnTo>
                      <a:pt x="94" y="43"/>
                    </a:lnTo>
                    <a:close/>
                    <a:moveTo>
                      <a:pt x="42" y="19"/>
                    </a:moveTo>
                    <a:lnTo>
                      <a:pt x="49" y="10"/>
                    </a:lnTo>
                    <a:lnTo>
                      <a:pt x="58" y="5"/>
                    </a:lnTo>
                    <a:lnTo>
                      <a:pt x="68" y="0"/>
                    </a:lnTo>
                    <a:lnTo>
                      <a:pt x="78" y="0"/>
                    </a:lnTo>
                    <a:lnTo>
                      <a:pt x="94" y="2"/>
                    </a:lnTo>
                    <a:lnTo>
                      <a:pt x="104" y="10"/>
                    </a:lnTo>
                    <a:lnTo>
                      <a:pt x="111" y="23"/>
                    </a:lnTo>
                    <a:lnTo>
                      <a:pt x="113" y="41"/>
                    </a:lnTo>
                    <a:lnTo>
                      <a:pt x="111" y="56"/>
                    </a:lnTo>
                    <a:lnTo>
                      <a:pt x="107" y="71"/>
                    </a:lnTo>
                    <a:lnTo>
                      <a:pt x="101" y="84"/>
                    </a:lnTo>
                    <a:lnTo>
                      <a:pt x="91" y="95"/>
                    </a:lnTo>
                    <a:lnTo>
                      <a:pt x="84" y="102"/>
                    </a:lnTo>
                    <a:lnTo>
                      <a:pt x="75" y="107"/>
                    </a:lnTo>
                    <a:lnTo>
                      <a:pt x="67" y="111"/>
                    </a:lnTo>
                    <a:lnTo>
                      <a:pt x="58" y="111"/>
                    </a:lnTo>
                    <a:lnTo>
                      <a:pt x="46" y="111"/>
                    </a:lnTo>
                    <a:lnTo>
                      <a:pt x="39" y="107"/>
                    </a:lnTo>
                    <a:lnTo>
                      <a:pt x="32" y="101"/>
                    </a:lnTo>
                    <a:lnTo>
                      <a:pt x="28" y="92"/>
                    </a:lnTo>
                    <a:lnTo>
                      <a:pt x="16" y="149"/>
                    </a:lnTo>
                    <a:lnTo>
                      <a:pt x="0" y="149"/>
                    </a:lnTo>
                    <a:lnTo>
                      <a:pt x="28" y="3"/>
                    </a:lnTo>
                    <a:lnTo>
                      <a:pt x="45" y="3"/>
                    </a:lnTo>
                    <a:lnTo>
                      <a:pt x="42"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8" name="Freeform 117"/>
              <p:cNvSpPr>
                <a:spLocks/>
              </p:cNvSpPr>
              <p:nvPr/>
            </p:nvSpPr>
            <p:spPr bwMode="auto">
              <a:xfrm>
                <a:off x="1967" y="1559"/>
                <a:ext cx="28" cy="36"/>
              </a:xfrm>
              <a:custGeom>
                <a:avLst/>
                <a:gdLst>
                  <a:gd name="T0" fmla="*/ 79 w 82"/>
                  <a:gd name="T1" fmla="*/ 19 h 108"/>
                  <a:gd name="T2" fmla="*/ 77 w 82"/>
                  <a:gd name="T3" fmla="*/ 18 h 108"/>
                  <a:gd name="T4" fmla="*/ 74 w 82"/>
                  <a:gd name="T5" fmla="*/ 16 h 108"/>
                  <a:gd name="T6" fmla="*/ 69 w 82"/>
                  <a:gd name="T7" fmla="*/ 16 h 108"/>
                  <a:gd name="T8" fmla="*/ 66 w 82"/>
                  <a:gd name="T9" fmla="*/ 16 h 108"/>
                  <a:gd name="T10" fmla="*/ 54 w 82"/>
                  <a:gd name="T11" fmla="*/ 18 h 108"/>
                  <a:gd name="T12" fmla="*/ 42 w 82"/>
                  <a:gd name="T13" fmla="*/ 26 h 108"/>
                  <a:gd name="T14" fmla="*/ 33 w 82"/>
                  <a:gd name="T15" fmla="*/ 38 h 108"/>
                  <a:gd name="T16" fmla="*/ 29 w 82"/>
                  <a:gd name="T17" fmla="*/ 55 h 108"/>
                  <a:gd name="T18" fmla="*/ 17 w 82"/>
                  <a:gd name="T19" fmla="*/ 108 h 108"/>
                  <a:gd name="T20" fmla="*/ 0 w 82"/>
                  <a:gd name="T21" fmla="*/ 108 h 108"/>
                  <a:gd name="T22" fmla="*/ 22 w 82"/>
                  <a:gd name="T23" fmla="*/ 3 h 108"/>
                  <a:gd name="T24" fmla="*/ 38 w 82"/>
                  <a:gd name="T25" fmla="*/ 3 h 108"/>
                  <a:gd name="T26" fmla="*/ 35 w 82"/>
                  <a:gd name="T27" fmla="*/ 19 h 108"/>
                  <a:gd name="T28" fmla="*/ 42 w 82"/>
                  <a:gd name="T29" fmla="*/ 10 h 108"/>
                  <a:gd name="T30" fmla="*/ 51 w 82"/>
                  <a:gd name="T31" fmla="*/ 5 h 108"/>
                  <a:gd name="T32" fmla="*/ 61 w 82"/>
                  <a:gd name="T33" fmla="*/ 0 h 108"/>
                  <a:gd name="T34" fmla="*/ 71 w 82"/>
                  <a:gd name="T35" fmla="*/ 0 h 108"/>
                  <a:gd name="T36" fmla="*/ 74 w 82"/>
                  <a:gd name="T37" fmla="*/ 0 h 108"/>
                  <a:gd name="T38" fmla="*/ 77 w 82"/>
                  <a:gd name="T39" fmla="*/ 0 h 108"/>
                  <a:gd name="T40" fmla="*/ 79 w 82"/>
                  <a:gd name="T41" fmla="*/ 0 h 108"/>
                  <a:gd name="T42" fmla="*/ 82 w 82"/>
                  <a:gd name="T43" fmla="*/ 2 h 108"/>
                  <a:gd name="T44" fmla="*/ 79 w 82"/>
                  <a:gd name="T45"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108">
                    <a:moveTo>
                      <a:pt x="79" y="19"/>
                    </a:moveTo>
                    <a:lnTo>
                      <a:pt x="77" y="18"/>
                    </a:lnTo>
                    <a:lnTo>
                      <a:pt x="74" y="16"/>
                    </a:lnTo>
                    <a:lnTo>
                      <a:pt x="69" y="16"/>
                    </a:lnTo>
                    <a:lnTo>
                      <a:pt x="66" y="16"/>
                    </a:lnTo>
                    <a:lnTo>
                      <a:pt x="54" y="18"/>
                    </a:lnTo>
                    <a:lnTo>
                      <a:pt x="42" y="26"/>
                    </a:lnTo>
                    <a:lnTo>
                      <a:pt x="33" y="38"/>
                    </a:lnTo>
                    <a:lnTo>
                      <a:pt x="29" y="55"/>
                    </a:lnTo>
                    <a:lnTo>
                      <a:pt x="17" y="108"/>
                    </a:lnTo>
                    <a:lnTo>
                      <a:pt x="0" y="108"/>
                    </a:lnTo>
                    <a:lnTo>
                      <a:pt x="22" y="3"/>
                    </a:lnTo>
                    <a:lnTo>
                      <a:pt x="38" y="3"/>
                    </a:lnTo>
                    <a:lnTo>
                      <a:pt x="35" y="19"/>
                    </a:lnTo>
                    <a:lnTo>
                      <a:pt x="42" y="10"/>
                    </a:lnTo>
                    <a:lnTo>
                      <a:pt x="51" y="5"/>
                    </a:lnTo>
                    <a:lnTo>
                      <a:pt x="61" y="0"/>
                    </a:lnTo>
                    <a:lnTo>
                      <a:pt x="71" y="0"/>
                    </a:lnTo>
                    <a:lnTo>
                      <a:pt x="74" y="0"/>
                    </a:lnTo>
                    <a:lnTo>
                      <a:pt x="77" y="0"/>
                    </a:lnTo>
                    <a:lnTo>
                      <a:pt x="79" y="0"/>
                    </a:lnTo>
                    <a:lnTo>
                      <a:pt x="82" y="2"/>
                    </a:lnTo>
                    <a:lnTo>
                      <a:pt x="7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Freeform 118"/>
              <p:cNvSpPr>
                <a:spLocks noEditPoints="1"/>
              </p:cNvSpPr>
              <p:nvPr/>
            </p:nvSpPr>
            <p:spPr bwMode="auto">
              <a:xfrm>
                <a:off x="1994" y="1559"/>
                <a:ext cx="33" cy="37"/>
              </a:xfrm>
              <a:custGeom>
                <a:avLst/>
                <a:gdLst>
                  <a:gd name="T0" fmla="*/ 40 w 99"/>
                  <a:gd name="T1" fmla="*/ 111 h 111"/>
                  <a:gd name="T2" fmla="*/ 23 w 99"/>
                  <a:gd name="T3" fmla="*/ 110 h 111"/>
                  <a:gd name="T4" fmla="*/ 11 w 99"/>
                  <a:gd name="T5" fmla="*/ 100 h 111"/>
                  <a:gd name="T6" fmla="*/ 3 w 99"/>
                  <a:gd name="T7" fmla="*/ 87 h 111"/>
                  <a:gd name="T8" fmla="*/ 0 w 99"/>
                  <a:gd name="T9" fmla="*/ 68 h 111"/>
                  <a:gd name="T10" fmla="*/ 1 w 99"/>
                  <a:gd name="T11" fmla="*/ 56 h 111"/>
                  <a:gd name="T12" fmla="*/ 4 w 99"/>
                  <a:gd name="T13" fmla="*/ 45 h 111"/>
                  <a:gd name="T14" fmla="*/ 9 w 99"/>
                  <a:gd name="T15" fmla="*/ 33 h 111"/>
                  <a:gd name="T16" fmla="*/ 13 w 99"/>
                  <a:gd name="T17" fmla="*/ 25 h 111"/>
                  <a:gd name="T18" fmla="*/ 23 w 99"/>
                  <a:gd name="T19" fmla="*/ 13 h 111"/>
                  <a:gd name="T20" fmla="*/ 34 w 99"/>
                  <a:gd name="T21" fmla="*/ 6 h 111"/>
                  <a:gd name="T22" fmla="*/ 46 w 99"/>
                  <a:gd name="T23" fmla="*/ 0 h 111"/>
                  <a:gd name="T24" fmla="*/ 59 w 99"/>
                  <a:gd name="T25" fmla="*/ 0 h 111"/>
                  <a:gd name="T26" fmla="*/ 76 w 99"/>
                  <a:gd name="T27" fmla="*/ 2 h 111"/>
                  <a:gd name="T28" fmla="*/ 88 w 99"/>
                  <a:gd name="T29" fmla="*/ 12 h 111"/>
                  <a:gd name="T30" fmla="*/ 98 w 99"/>
                  <a:gd name="T31" fmla="*/ 23 h 111"/>
                  <a:gd name="T32" fmla="*/ 99 w 99"/>
                  <a:gd name="T33" fmla="*/ 41 h 111"/>
                  <a:gd name="T34" fmla="*/ 99 w 99"/>
                  <a:gd name="T35" fmla="*/ 54 h 111"/>
                  <a:gd name="T36" fmla="*/ 95 w 99"/>
                  <a:gd name="T37" fmla="*/ 65 h 111"/>
                  <a:gd name="T38" fmla="*/ 92 w 99"/>
                  <a:gd name="T39" fmla="*/ 78 h 111"/>
                  <a:gd name="T40" fmla="*/ 86 w 99"/>
                  <a:gd name="T41" fmla="*/ 87 h 111"/>
                  <a:gd name="T42" fmla="*/ 76 w 99"/>
                  <a:gd name="T43" fmla="*/ 98 h 111"/>
                  <a:gd name="T44" fmla="*/ 66 w 99"/>
                  <a:gd name="T45" fmla="*/ 105 h 111"/>
                  <a:gd name="T46" fmla="*/ 53 w 99"/>
                  <a:gd name="T47" fmla="*/ 110 h 111"/>
                  <a:gd name="T48" fmla="*/ 40 w 99"/>
                  <a:gd name="T49" fmla="*/ 111 h 111"/>
                  <a:gd name="T50" fmla="*/ 19 w 99"/>
                  <a:gd name="T51" fmla="*/ 68 h 111"/>
                  <a:gd name="T52" fmla="*/ 19 w 99"/>
                  <a:gd name="T53" fmla="*/ 81 h 111"/>
                  <a:gd name="T54" fmla="*/ 24 w 99"/>
                  <a:gd name="T55" fmla="*/ 90 h 111"/>
                  <a:gd name="T56" fmla="*/ 30 w 99"/>
                  <a:gd name="T57" fmla="*/ 95 h 111"/>
                  <a:gd name="T58" fmla="*/ 42 w 99"/>
                  <a:gd name="T59" fmla="*/ 97 h 111"/>
                  <a:gd name="T60" fmla="*/ 50 w 99"/>
                  <a:gd name="T61" fmla="*/ 95 h 111"/>
                  <a:gd name="T62" fmla="*/ 65 w 99"/>
                  <a:gd name="T63" fmla="*/ 88 h 111"/>
                  <a:gd name="T64" fmla="*/ 71 w 99"/>
                  <a:gd name="T65" fmla="*/ 81 h 111"/>
                  <a:gd name="T66" fmla="*/ 79 w 99"/>
                  <a:gd name="T67" fmla="*/ 65 h 111"/>
                  <a:gd name="T68" fmla="*/ 82 w 99"/>
                  <a:gd name="T69" fmla="*/ 42 h 111"/>
                  <a:gd name="T70" fmla="*/ 81 w 99"/>
                  <a:gd name="T71" fmla="*/ 30 h 111"/>
                  <a:gd name="T72" fmla="*/ 76 w 99"/>
                  <a:gd name="T73" fmla="*/ 22 h 111"/>
                  <a:gd name="T74" fmla="*/ 69 w 99"/>
                  <a:gd name="T75" fmla="*/ 16 h 111"/>
                  <a:gd name="T76" fmla="*/ 58 w 99"/>
                  <a:gd name="T77" fmla="*/ 15 h 111"/>
                  <a:gd name="T78" fmla="*/ 49 w 99"/>
                  <a:gd name="T79" fmla="*/ 16 h 111"/>
                  <a:gd name="T80" fmla="*/ 40 w 99"/>
                  <a:gd name="T81" fmla="*/ 19 h 111"/>
                  <a:gd name="T82" fmla="*/ 33 w 99"/>
                  <a:gd name="T83" fmla="*/ 25 h 111"/>
                  <a:gd name="T84" fmla="*/ 27 w 99"/>
                  <a:gd name="T85" fmla="*/ 33 h 111"/>
                  <a:gd name="T86" fmla="*/ 23 w 99"/>
                  <a:gd name="T87" fmla="*/ 41 h 111"/>
                  <a:gd name="T88" fmla="*/ 20 w 99"/>
                  <a:gd name="T89" fmla="*/ 49 h 111"/>
                  <a:gd name="T90" fmla="*/ 19 w 99"/>
                  <a:gd name="T91" fmla="*/ 58 h 111"/>
                  <a:gd name="T92" fmla="*/ 19 w 99"/>
                  <a:gd name="T93" fmla="*/ 6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1">
                    <a:moveTo>
                      <a:pt x="40" y="111"/>
                    </a:moveTo>
                    <a:lnTo>
                      <a:pt x="23" y="110"/>
                    </a:lnTo>
                    <a:lnTo>
                      <a:pt x="11" y="100"/>
                    </a:lnTo>
                    <a:lnTo>
                      <a:pt x="3" y="87"/>
                    </a:lnTo>
                    <a:lnTo>
                      <a:pt x="0" y="68"/>
                    </a:lnTo>
                    <a:lnTo>
                      <a:pt x="1" y="56"/>
                    </a:lnTo>
                    <a:lnTo>
                      <a:pt x="4" y="45"/>
                    </a:lnTo>
                    <a:lnTo>
                      <a:pt x="9" y="33"/>
                    </a:lnTo>
                    <a:lnTo>
                      <a:pt x="13" y="25"/>
                    </a:lnTo>
                    <a:lnTo>
                      <a:pt x="23" y="13"/>
                    </a:lnTo>
                    <a:lnTo>
                      <a:pt x="34" y="6"/>
                    </a:lnTo>
                    <a:lnTo>
                      <a:pt x="46" y="0"/>
                    </a:lnTo>
                    <a:lnTo>
                      <a:pt x="59" y="0"/>
                    </a:lnTo>
                    <a:lnTo>
                      <a:pt x="76" y="2"/>
                    </a:lnTo>
                    <a:lnTo>
                      <a:pt x="88" y="12"/>
                    </a:lnTo>
                    <a:lnTo>
                      <a:pt x="98" y="23"/>
                    </a:lnTo>
                    <a:lnTo>
                      <a:pt x="99" y="41"/>
                    </a:lnTo>
                    <a:lnTo>
                      <a:pt x="99" y="54"/>
                    </a:lnTo>
                    <a:lnTo>
                      <a:pt x="95" y="65"/>
                    </a:lnTo>
                    <a:lnTo>
                      <a:pt x="92" y="78"/>
                    </a:lnTo>
                    <a:lnTo>
                      <a:pt x="86" y="87"/>
                    </a:lnTo>
                    <a:lnTo>
                      <a:pt x="76" y="98"/>
                    </a:lnTo>
                    <a:lnTo>
                      <a:pt x="66" y="105"/>
                    </a:lnTo>
                    <a:lnTo>
                      <a:pt x="53" y="110"/>
                    </a:lnTo>
                    <a:lnTo>
                      <a:pt x="40" y="111"/>
                    </a:lnTo>
                    <a:close/>
                    <a:moveTo>
                      <a:pt x="19" y="68"/>
                    </a:moveTo>
                    <a:lnTo>
                      <a:pt x="19" y="81"/>
                    </a:lnTo>
                    <a:lnTo>
                      <a:pt x="24" y="90"/>
                    </a:lnTo>
                    <a:lnTo>
                      <a:pt x="30" y="95"/>
                    </a:lnTo>
                    <a:lnTo>
                      <a:pt x="42" y="97"/>
                    </a:lnTo>
                    <a:lnTo>
                      <a:pt x="50" y="95"/>
                    </a:lnTo>
                    <a:lnTo>
                      <a:pt x="65" y="88"/>
                    </a:lnTo>
                    <a:lnTo>
                      <a:pt x="71" y="81"/>
                    </a:lnTo>
                    <a:lnTo>
                      <a:pt x="79" y="65"/>
                    </a:lnTo>
                    <a:lnTo>
                      <a:pt x="82" y="42"/>
                    </a:lnTo>
                    <a:lnTo>
                      <a:pt x="81" y="30"/>
                    </a:lnTo>
                    <a:lnTo>
                      <a:pt x="76" y="22"/>
                    </a:lnTo>
                    <a:lnTo>
                      <a:pt x="69" y="16"/>
                    </a:lnTo>
                    <a:lnTo>
                      <a:pt x="58" y="15"/>
                    </a:lnTo>
                    <a:lnTo>
                      <a:pt x="49" y="16"/>
                    </a:lnTo>
                    <a:lnTo>
                      <a:pt x="40" y="19"/>
                    </a:lnTo>
                    <a:lnTo>
                      <a:pt x="33" y="25"/>
                    </a:lnTo>
                    <a:lnTo>
                      <a:pt x="27" y="33"/>
                    </a:lnTo>
                    <a:lnTo>
                      <a:pt x="23" y="41"/>
                    </a:lnTo>
                    <a:lnTo>
                      <a:pt x="20" y="49"/>
                    </a:lnTo>
                    <a:lnTo>
                      <a:pt x="19" y="58"/>
                    </a:lnTo>
                    <a:lnTo>
                      <a:pt x="1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Freeform 119"/>
              <p:cNvSpPr>
                <a:spLocks/>
              </p:cNvSpPr>
              <p:nvPr/>
            </p:nvSpPr>
            <p:spPr bwMode="auto">
              <a:xfrm>
                <a:off x="2033" y="1559"/>
                <a:ext cx="31" cy="37"/>
              </a:xfrm>
              <a:custGeom>
                <a:avLst/>
                <a:gdLst>
                  <a:gd name="T0" fmla="*/ 93 w 93"/>
                  <a:gd name="T1" fmla="*/ 6 h 111"/>
                  <a:gd name="T2" fmla="*/ 89 w 93"/>
                  <a:gd name="T3" fmla="*/ 23 h 111"/>
                  <a:gd name="T4" fmla="*/ 83 w 93"/>
                  <a:gd name="T5" fmla="*/ 19 h 111"/>
                  <a:gd name="T6" fmla="*/ 76 w 93"/>
                  <a:gd name="T7" fmla="*/ 18 h 111"/>
                  <a:gd name="T8" fmla="*/ 69 w 93"/>
                  <a:gd name="T9" fmla="*/ 15 h 111"/>
                  <a:gd name="T10" fmla="*/ 62 w 93"/>
                  <a:gd name="T11" fmla="*/ 15 h 111"/>
                  <a:gd name="T12" fmla="*/ 54 w 93"/>
                  <a:gd name="T13" fmla="*/ 15 h 111"/>
                  <a:gd name="T14" fmla="*/ 47 w 93"/>
                  <a:gd name="T15" fmla="*/ 18 h 111"/>
                  <a:gd name="T16" fmla="*/ 40 w 93"/>
                  <a:gd name="T17" fmla="*/ 20 h 111"/>
                  <a:gd name="T18" fmla="*/ 34 w 93"/>
                  <a:gd name="T19" fmla="*/ 26 h 111"/>
                  <a:gd name="T20" fmla="*/ 27 w 93"/>
                  <a:gd name="T21" fmla="*/ 35 h 111"/>
                  <a:gd name="T22" fmla="*/ 21 w 93"/>
                  <a:gd name="T23" fmla="*/ 45 h 111"/>
                  <a:gd name="T24" fmla="*/ 18 w 93"/>
                  <a:gd name="T25" fmla="*/ 56 h 111"/>
                  <a:gd name="T26" fmla="*/ 17 w 93"/>
                  <a:gd name="T27" fmla="*/ 68 h 111"/>
                  <a:gd name="T28" fmla="*/ 18 w 93"/>
                  <a:gd name="T29" fmla="*/ 81 h 111"/>
                  <a:gd name="T30" fmla="*/ 24 w 93"/>
                  <a:gd name="T31" fmla="*/ 90 h 111"/>
                  <a:gd name="T32" fmla="*/ 33 w 93"/>
                  <a:gd name="T33" fmla="*/ 95 h 111"/>
                  <a:gd name="T34" fmla="*/ 46 w 93"/>
                  <a:gd name="T35" fmla="*/ 97 h 111"/>
                  <a:gd name="T36" fmla="*/ 53 w 93"/>
                  <a:gd name="T37" fmla="*/ 97 h 111"/>
                  <a:gd name="T38" fmla="*/ 60 w 93"/>
                  <a:gd name="T39" fmla="*/ 94 h 111"/>
                  <a:gd name="T40" fmla="*/ 69 w 93"/>
                  <a:gd name="T41" fmla="*/ 92 h 111"/>
                  <a:gd name="T42" fmla="*/ 77 w 93"/>
                  <a:gd name="T43" fmla="*/ 88 h 111"/>
                  <a:gd name="T44" fmla="*/ 75 w 93"/>
                  <a:gd name="T45" fmla="*/ 105 h 111"/>
                  <a:gd name="T46" fmla="*/ 66 w 93"/>
                  <a:gd name="T47" fmla="*/ 108 h 111"/>
                  <a:gd name="T48" fmla="*/ 59 w 93"/>
                  <a:gd name="T49" fmla="*/ 110 h 111"/>
                  <a:gd name="T50" fmla="*/ 52 w 93"/>
                  <a:gd name="T51" fmla="*/ 111 h 111"/>
                  <a:gd name="T52" fmla="*/ 43 w 93"/>
                  <a:gd name="T53" fmla="*/ 111 h 111"/>
                  <a:gd name="T54" fmla="*/ 24 w 93"/>
                  <a:gd name="T55" fmla="*/ 110 h 111"/>
                  <a:gd name="T56" fmla="*/ 11 w 93"/>
                  <a:gd name="T57" fmla="*/ 101 h 111"/>
                  <a:gd name="T58" fmla="*/ 1 w 93"/>
                  <a:gd name="T59" fmla="*/ 88 h 111"/>
                  <a:gd name="T60" fmla="*/ 0 w 93"/>
                  <a:gd name="T61" fmla="*/ 71 h 111"/>
                  <a:gd name="T62" fmla="*/ 1 w 93"/>
                  <a:gd name="T63" fmla="*/ 55 h 111"/>
                  <a:gd name="T64" fmla="*/ 5 w 93"/>
                  <a:gd name="T65" fmla="*/ 41 h 111"/>
                  <a:gd name="T66" fmla="*/ 13 w 93"/>
                  <a:gd name="T67" fmla="*/ 26 h 111"/>
                  <a:gd name="T68" fmla="*/ 23 w 93"/>
                  <a:gd name="T69" fmla="*/ 15 h 111"/>
                  <a:gd name="T70" fmla="*/ 31 w 93"/>
                  <a:gd name="T71" fmla="*/ 9 h 111"/>
                  <a:gd name="T72" fmla="*/ 41 w 93"/>
                  <a:gd name="T73" fmla="*/ 3 h 111"/>
                  <a:gd name="T74" fmla="*/ 52 w 93"/>
                  <a:gd name="T75" fmla="*/ 0 h 111"/>
                  <a:gd name="T76" fmla="*/ 65 w 93"/>
                  <a:gd name="T77" fmla="*/ 0 h 111"/>
                  <a:gd name="T78" fmla="*/ 72 w 93"/>
                  <a:gd name="T79" fmla="*/ 0 h 111"/>
                  <a:gd name="T80" fmla="*/ 79 w 93"/>
                  <a:gd name="T81" fmla="*/ 2 h 111"/>
                  <a:gd name="T82" fmla="*/ 86 w 93"/>
                  <a:gd name="T83" fmla="*/ 3 h 111"/>
                  <a:gd name="T84" fmla="*/ 93 w 93"/>
                  <a:gd name="T85"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11">
                    <a:moveTo>
                      <a:pt x="93" y="6"/>
                    </a:moveTo>
                    <a:lnTo>
                      <a:pt x="89" y="23"/>
                    </a:lnTo>
                    <a:lnTo>
                      <a:pt x="83" y="19"/>
                    </a:lnTo>
                    <a:lnTo>
                      <a:pt x="76" y="18"/>
                    </a:lnTo>
                    <a:lnTo>
                      <a:pt x="69" y="15"/>
                    </a:lnTo>
                    <a:lnTo>
                      <a:pt x="62" y="15"/>
                    </a:lnTo>
                    <a:lnTo>
                      <a:pt x="54" y="15"/>
                    </a:lnTo>
                    <a:lnTo>
                      <a:pt x="47" y="18"/>
                    </a:lnTo>
                    <a:lnTo>
                      <a:pt x="40" y="20"/>
                    </a:lnTo>
                    <a:lnTo>
                      <a:pt x="34" y="26"/>
                    </a:lnTo>
                    <a:lnTo>
                      <a:pt x="27" y="35"/>
                    </a:lnTo>
                    <a:lnTo>
                      <a:pt x="21" y="45"/>
                    </a:lnTo>
                    <a:lnTo>
                      <a:pt x="18" y="56"/>
                    </a:lnTo>
                    <a:lnTo>
                      <a:pt x="17" y="68"/>
                    </a:lnTo>
                    <a:lnTo>
                      <a:pt x="18" y="81"/>
                    </a:lnTo>
                    <a:lnTo>
                      <a:pt x="24" y="90"/>
                    </a:lnTo>
                    <a:lnTo>
                      <a:pt x="33" y="95"/>
                    </a:lnTo>
                    <a:lnTo>
                      <a:pt x="46" y="97"/>
                    </a:lnTo>
                    <a:lnTo>
                      <a:pt x="53" y="97"/>
                    </a:lnTo>
                    <a:lnTo>
                      <a:pt x="60" y="94"/>
                    </a:lnTo>
                    <a:lnTo>
                      <a:pt x="69" y="92"/>
                    </a:lnTo>
                    <a:lnTo>
                      <a:pt x="77" y="88"/>
                    </a:lnTo>
                    <a:lnTo>
                      <a:pt x="75" y="105"/>
                    </a:lnTo>
                    <a:lnTo>
                      <a:pt x="66" y="108"/>
                    </a:lnTo>
                    <a:lnTo>
                      <a:pt x="59" y="110"/>
                    </a:lnTo>
                    <a:lnTo>
                      <a:pt x="52" y="111"/>
                    </a:lnTo>
                    <a:lnTo>
                      <a:pt x="43" y="111"/>
                    </a:lnTo>
                    <a:lnTo>
                      <a:pt x="24" y="110"/>
                    </a:lnTo>
                    <a:lnTo>
                      <a:pt x="11" y="101"/>
                    </a:lnTo>
                    <a:lnTo>
                      <a:pt x="1" y="88"/>
                    </a:lnTo>
                    <a:lnTo>
                      <a:pt x="0" y="71"/>
                    </a:lnTo>
                    <a:lnTo>
                      <a:pt x="1" y="55"/>
                    </a:lnTo>
                    <a:lnTo>
                      <a:pt x="5" y="41"/>
                    </a:lnTo>
                    <a:lnTo>
                      <a:pt x="13" y="26"/>
                    </a:lnTo>
                    <a:lnTo>
                      <a:pt x="23" y="15"/>
                    </a:lnTo>
                    <a:lnTo>
                      <a:pt x="31" y="9"/>
                    </a:lnTo>
                    <a:lnTo>
                      <a:pt x="41" y="3"/>
                    </a:lnTo>
                    <a:lnTo>
                      <a:pt x="52" y="0"/>
                    </a:lnTo>
                    <a:lnTo>
                      <a:pt x="65" y="0"/>
                    </a:lnTo>
                    <a:lnTo>
                      <a:pt x="72" y="0"/>
                    </a:lnTo>
                    <a:lnTo>
                      <a:pt x="79" y="2"/>
                    </a:lnTo>
                    <a:lnTo>
                      <a:pt x="86" y="3"/>
                    </a:lnTo>
                    <a:lnTo>
                      <a:pt x="9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1" name="Freeform 120"/>
              <p:cNvSpPr>
                <a:spLocks noEditPoints="1"/>
              </p:cNvSpPr>
              <p:nvPr/>
            </p:nvSpPr>
            <p:spPr bwMode="auto">
              <a:xfrm>
                <a:off x="2068" y="1559"/>
                <a:ext cx="33" cy="37"/>
              </a:xfrm>
              <a:custGeom>
                <a:avLst/>
                <a:gdLst>
                  <a:gd name="T0" fmla="*/ 82 w 99"/>
                  <a:gd name="T1" fmla="*/ 46 h 111"/>
                  <a:gd name="T2" fmla="*/ 82 w 99"/>
                  <a:gd name="T3" fmla="*/ 45 h 111"/>
                  <a:gd name="T4" fmla="*/ 82 w 99"/>
                  <a:gd name="T5" fmla="*/ 43 h 111"/>
                  <a:gd name="T6" fmla="*/ 83 w 99"/>
                  <a:gd name="T7" fmla="*/ 41 h 111"/>
                  <a:gd name="T8" fmla="*/ 83 w 99"/>
                  <a:gd name="T9" fmla="*/ 39 h 111"/>
                  <a:gd name="T10" fmla="*/ 82 w 99"/>
                  <a:gd name="T11" fmla="*/ 29 h 111"/>
                  <a:gd name="T12" fmla="*/ 76 w 99"/>
                  <a:gd name="T13" fmla="*/ 22 h 111"/>
                  <a:gd name="T14" fmla="*/ 69 w 99"/>
                  <a:gd name="T15" fmla="*/ 16 h 111"/>
                  <a:gd name="T16" fmla="*/ 58 w 99"/>
                  <a:gd name="T17" fmla="*/ 15 h 111"/>
                  <a:gd name="T18" fmla="*/ 46 w 99"/>
                  <a:gd name="T19" fmla="*/ 16 h 111"/>
                  <a:gd name="T20" fmla="*/ 36 w 99"/>
                  <a:gd name="T21" fmla="*/ 23 h 111"/>
                  <a:gd name="T22" fmla="*/ 27 w 99"/>
                  <a:gd name="T23" fmla="*/ 32 h 111"/>
                  <a:gd name="T24" fmla="*/ 21 w 99"/>
                  <a:gd name="T25" fmla="*/ 46 h 111"/>
                  <a:gd name="T26" fmla="*/ 82 w 99"/>
                  <a:gd name="T27" fmla="*/ 46 h 111"/>
                  <a:gd name="T28" fmla="*/ 98 w 99"/>
                  <a:gd name="T29" fmla="*/ 59 h 111"/>
                  <a:gd name="T30" fmla="*/ 17 w 99"/>
                  <a:gd name="T31" fmla="*/ 59 h 111"/>
                  <a:gd name="T32" fmla="*/ 17 w 99"/>
                  <a:gd name="T33" fmla="*/ 64 h 111"/>
                  <a:gd name="T34" fmla="*/ 17 w 99"/>
                  <a:gd name="T35" fmla="*/ 65 h 111"/>
                  <a:gd name="T36" fmla="*/ 17 w 99"/>
                  <a:gd name="T37" fmla="*/ 68 h 111"/>
                  <a:gd name="T38" fmla="*/ 17 w 99"/>
                  <a:gd name="T39" fmla="*/ 69 h 111"/>
                  <a:gd name="T40" fmla="*/ 19 w 99"/>
                  <a:gd name="T41" fmla="*/ 81 h 111"/>
                  <a:gd name="T42" fmla="*/ 24 w 99"/>
                  <a:gd name="T43" fmla="*/ 90 h 111"/>
                  <a:gd name="T44" fmla="*/ 33 w 99"/>
                  <a:gd name="T45" fmla="*/ 95 h 111"/>
                  <a:gd name="T46" fmla="*/ 47 w 99"/>
                  <a:gd name="T47" fmla="*/ 97 h 111"/>
                  <a:gd name="T48" fmla="*/ 58 w 99"/>
                  <a:gd name="T49" fmla="*/ 95 h 111"/>
                  <a:gd name="T50" fmla="*/ 68 w 99"/>
                  <a:gd name="T51" fmla="*/ 94 h 111"/>
                  <a:gd name="T52" fmla="*/ 78 w 99"/>
                  <a:gd name="T53" fmla="*/ 91 h 111"/>
                  <a:gd name="T54" fmla="*/ 86 w 99"/>
                  <a:gd name="T55" fmla="*/ 87 h 111"/>
                  <a:gd name="T56" fmla="*/ 83 w 99"/>
                  <a:gd name="T57" fmla="*/ 104 h 111"/>
                  <a:gd name="T58" fmla="*/ 75 w 99"/>
                  <a:gd name="T59" fmla="*/ 107 h 111"/>
                  <a:gd name="T60" fmla="*/ 65 w 99"/>
                  <a:gd name="T61" fmla="*/ 110 h 111"/>
                  <a:gd name="T62" fmla="*/ 55 w 99"/>
                  <a:gd name="T63" fmla="*/ 111 h 111"/>
                  <a:gd name="T64" fmla="*/ 45 w 99"/>
                  <a:gd name="T65" fmla="*/ 111 h 111"/>
                  <a:gd name="T66" fmla="*/ 24 w 99"/>
                  <a:gd name="T67" fmla="*/ 110 h 111"/>
                  <a:gd name="T68" fmla="*/ 11 w 99"/>
                  <a:gd name="T69" fmla="*/ 101 h 111"/>
                  <a:gd name="T70" fmla="*/ 1 w 99"/>
                  <a:gd name="T71" fmla="*/ 88 h 111"/>
                  <a:gd name="T72" fmla="*/ 0 w 99"/>
                  <a:gd name="T73" fmla="*/ 71 h 111"/>
                  <a:gd name="T74" fmla="*/ 0 w 99"/>
                  <a:gd name="T75" fmla="*/ 55 h 111"/>
                  <a:gd name="T76" fmla="*/ 6 w 99"/>
                  <a:gd name="T77" fmla="*/ 41 h 111"/>
                  <a:gd name="T78" fmla="*/ 11 w 99"/>
                  <a:gd name="T79" fmla="*/ 26 h 111"/>
                  <a:gd name="T80" fmla="*/ 23 w 99"/>
                  <a:gd name="T81" fmla="*/ 15 h 111"/>
                  <a:gd name="T82" fmla="*/ 30 w 99"/>
                  <a:gd name="T83" fmla="*/ 7 h 111"/>
                  <a:gd name="T84" fmla="*/ 40 w 99"/>
                  <a:gd name="T85" fmla="*/ 3 h 111"/>
                  <a:gd name="T86" fmla="*/ 50 w 99"/>
                  <a:gd name="T87" fmla="*/ 0 h 111"/>
                  <a:gd name="T88" fmla="*/ 60 w 99"/>
                  <a:gd name="T89" fmla="*/ 0 h 111"/>
                  <a:gd name="T90" fmla="*/ 78 w 99"/>
                  <a:gd name="T91" fmla="*/ 2 h 111"/>
                  <a:gd name="T92" fmla="*/ 89 w 99"/>
                  <a:gd name="T93" fmla="*/ 10 h 111"/>
                  <a:gd name="T94" fmla="*/ 98 w 99"/>
                  <a:gd name="T95" fmla="*/ 23 h 111"/>
                  <a:gd name="T96" fmla="*/ 99 w 99"/>
                  <a:gd name="T97" fmla="*/ 39 h 111"/>
                  <a:gd name="T98" fmla="*/ 99 w 99"/>
                  <a:gd name="T99" fmla="*/ 43 h 111"/>
                  <a:gd name="T100" fmla="*/ 99 w 99"/>
                  <a:gd name="T101" fmla="*/ 49 h 111"/>
                  <a:gd name="T102" fmla="*/ 98 w 99"/>
                  <a:gd name="T103" fmla="*/ 54 h 111"/>
                  <a:gd name="T104" fmla="*/ 98 w 99"/>
                  <a:gd name="T105"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11">
                    <a:moveTo>
                      <a:pt x="82" y="46"/>
                    </a:moveTo>
                    <a:lnTo>
                      <a:pt x="82" y="45"/>
                    </a:lnTo>
                    <a:lnTo>
                      <a:pt x="82" y="43"/>
                    </a:lnTo>
                    <a:lnTo>
                      <a:pt x="83" y="41"/>
                    </a:lnTo>
                    <a:lnTo>
                      <a:pt x="83" y="39"/>
                    </a:lnTo>
                    <a:lnTo>
                      <a:pt x="82" y="29"/>
                    </a:lnTo>
                    <a:lnTo>
                      <a:pt x="76" y="22"/>
                    </a:lnTo>
                    <a:lnTo>
                      <a:pt x="69" y="16"/>
                    </a:lnTo>
                    <a:lnTo>
                      <a:pt x="58" y="15"/>
                    </a:lnTo>
                    <a:lnTo>
                      <a:pt x="46" y="16"/>
                    </a:lnTo>
                    <a:lnTo>
                      <a:pt x="36" y="23"/>
                    </a:lnTo>
                    <a:lnTo>
                      <a:pt x="27" y="32"/>
                    </a:lnTo>
                    <a:lnTo>
                      <a:pt x="21" y="46"/>
                    </a:lnTo>
                    <a:lnTo>
                      <a:pt x="82" y="46"/>
                    </a:lnTo>
                    <a:close/>
                    <a:moveTo>
                      <a:pt x="98" y="59"/>
                    </a:moveTo>
                    <a:lnTo>
                      <a:pt x="17" y="59"/>
                    </a:lnTo>
                    <a:lnTo>
                      <a:pt x="17" y="64"/>
                    </a:lnTo>
                    <a:lnTo>
                      <a:pt x="17" y="65"/>
                    </a:lnTo>
                    <a:lnTo>
                      <a:pt x="17" y="68"/>
                    </a:lnTo>
                    <a:lnTo>
                      <a:pt x="17" y="69"/>
                    </a:lnTo>
                    <a:lnTo>
                      <a:pt x="19" y="81"/>
                    </a:lnTo>
                    <a:lnTo>
                      <a:pt x="24" y="90"/>
                    </a:lnTo>
                    <a:lnTo>
                      <a:pt x="33" y="95"/>
                    </a:lnTo>
                    <a:lnTo>
                      <a:pt x="47" y="97"/>
                    </a:lnTo>
                    <a:lnTo>
                      <a:pt x="58" y="95"/>
                    </a:lnTo>
                    <a:lnTo>
                      <a:pt x="68" y="94"/>
                    </a:lnTo>
                    <a:lnTo>
                      <a:pt x="78" y="91"/>
                    </a:lnTo>
                    <a:lnTo>
                      <a:pt x="86" y="87"/>
                    </a:lnTo>
                    <a:lnTo>
                      <a:pt x="83" y="104"/>
                    </a:lnTo>
                    <a:lnTo>
                      <a:pt x="75" y="107"/>
                    </a:lnTo>
                    <a:lnTo>
                      <a:pt x="65" y="110"/>
                    </a:lnTo>
                    <a:lnTo>
                      <a:pt x="55" y="111"/>
                    </a:lnTo>
                    <a:lnTo>
                      <a:pt x="45" y="111"/>
                    </a:lnTo>
                    <a:lnTo>
                      <a:pt x="24" y="110"/>
                    </a:lnTo>
                    <a:lnTo>
                      <a:pt x="11" y="101"/>
                    </a:lnTo>
                    <a:lnTo>
                      <a:pt x="1" y="88"/>
                    </a:lnTo>
                    <a:lnTo>
                      <a:pt x="0" y="71"/>
                    </a:lnTo>
                    <a:lnTo>
                      <a:pt x="0" y="55"/>
                    </a:lnTo>
                    <a:lnTo>
                      <a:pt x="6" y="41"/>
                    </a:lnTo>
                    <a:lnTo>
                      <a:pt x="11" y="26"/>
                    </a:lnTo>
                    <a:lnTo>
                      <a:pt x="23" y="15"/>
                    </a:lnTo>
                    <a:lnTo>
                      <a:pt x="30" y="7"/>
                    </a:lnTo>
                    <a:lnTo>
                      <a:pt x="40" y="3"/>
                    </a:lnTo>
                    <a:lnTo>
                      <a:pt x="50" y="0"/>
                    </a:lnTo>
                    <a:lnTo>
                      <a:pt x="60" y="0"/>
                    </a:lnTo>
                    <a:lnTo>
                      <a:pt x="78" y="2"/>
                    </a:lnTo>
                    <a:lnTo>
                      <a:pt x="89" y="10"/>
                    </a:lnTo>
                    <a:lnTo>
                      <a:pt x="98" y="23"/>
                    </a:lnTo>
                    <a:lnTo>
                      <a:pt x="99" y="39"/>
                    </a:lnTo>
                    <a:lnTo>
                      <a:pt x="99" y="43"/>
                    </a:lnTo>
                    <a:lnTo>
                      <a:pt x="99" y="49"/>
                    </a:lnTo>
                    <a:lnTo>
                      <a:pt x="98" y="54"/>
                    </a:lnTo>
                    <a:lnTo>
                      <a:pt x="98"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2" name="Freeform 121"/>
              <p:cNvSpPr>
                <a:spLocks/>
              </p:cNvSpPr>
              <p:nvPr/>
            </p:nvSpPr>
            <p:spPr bwMode="auto">
              <a:xfrm>
                <a:off x="2105" y="1559"/>
                <a:ext cx="31" cy="37"/>
              </a:xfrm>
              <a:custGeom>
                <a:avLst/>
                <a:gdLst>
                  <a:gd name="T0" fmla="*/ 94 w 94"/>
                  <a:gd name="T1" fmla="*/ 6 h 111"/>
                  <a:gd name="T2" fmla="*/ 91 w 94"/>
                  <a:gd name="T3" fmla="*/ 22 h 111"/>
                  <a:gd name="T4" fmla="*/ 84 w 94"/>
                  <a:gd name="T5" fmla="*/ 19 h 111"/>
                  <a:gd name="T6" fmla="*/ 77 w 94"/>
                  <a:gd name="T7" fmla="*/ 16 h 111"/>
                  <a:gd name="T8" fmla="*/ 70 w 94"/>
                  <a:gd name="T9" fmla="*/ 15 h 111"/>
                  <a:gd name="T10" fmla="*/ 61 w 94"/>
                  <a:gd name="T11" fmla="*/ 15 h 111"/>
                  <a:gd name="T12" fmla="*/ 48 w 94"/>
                  <a:gd name="T13" fmla="*/ 15 h 111"/>
                  <a:gd name="T14" fmla="*/ 39 w 94"/>
                  <a:gd name="T15" fmla="*/ 19 h 111"/>
                  <a:gd name="T16" fmla="*/ 34 w 94"/>
                  <a:gd name="T17" fmla="*/ 25 h 111"/>
                  <a:gd name="T18" fmla="*/ 32 w 94"/>
                  <a:gd name="T19" fmla="*/ 32 h 111"/>
                  <a:gd name="T20" fmla="*/ 32 w 94"/>
                  <a:gd name="T21" fmla="*/ 36 h 111"/>
                  <a:gd name="T22" fmla="*/ 42 w 94"/>
                  <a:gd name="T23" fmla="*/ 43 h 111"/>
                  <a:gd name="T24" fmla="*/ 49 w 94"/>
                  <a:gd name="T25" fmla="*/ 46 h 111"/>
                  <a:gd name="T26" fmla="*/ 51 w 94"/>
                  <a:gd name="T27" fmla="*/ 46 h 111"/>
                  <a:gd name="T28" fmla="*/ 52 w 94"/>
                  <a:gd name="T29" fmla="*/ 46 h 111"/>
                  <a:gd name="T30" fmla="*/ 58 w 94"/>
                  <a:gd name="T31" fmla="*/ 49 h 111"/>
                  <a:gd name="T32" fmla="*/ 72 w 94"/>
                  <a:gd name="T33" fmla="*/ 54 h 111"/>
                  <a:gd name="T34" fmla="*/ 80 w 94"/>
                  <a:gd name="T35" fmla="*/ 59 h 111"/>
                  <a:gd name="T36" fmla="*/ 85 w 94"/>
                  <a:gd name="T37" fmla="*/ 65 h 111"/>
                  <a:gd name="T38" fmla="*/ 85 w 94"/>
                  <a:gd name="T39" fmla="*/ 74 h 111"/>
                  <a:gd name="T40" fmla="*/ 85 w 94"/>
                  <a:gd name="T41" fmla="*/ 81 h 111"/>
                  <a:gd name="T42" fmla="*/ 78 w 94"/>
                  <a:gd name="T43" fmla="*/ 95 h 111"/>
                  <a:gd name="T44" fmla="*/ 72 w 94"/>
                  <a:gd name="T45" fmla="*/ 101 h 111"/>
                  <a:gd name="T46" fmla="*/ 58 w 94"/>
                  <a:gd name="T47" fmla="*/ 110 h 111"/>
                  <a:gd name="T48" fmla="*/ 38 w 94"/>
                  <a:gd name="T49" fmla="*/ 111 h 111"/>
                  <a:gd name="T50" fmla="*/ 31 w 94"/>
                  <a:gd name="T51" fmla="*/ 111 h 111"/>
                  <a:gd name="T52" fmla="*/ 21 w 94"/>
                  <a:gd name="T53" fmla="*/ 110 h 111"/>
                  <a:gd name="T54" fmla="*/ 12 w 94"/>
                  <a:gd name="T55" fmla="*/ 108 h 111"/>
                  <a:gd name="T56" fmla="*/ 0 w 94"/>
                  <a:gd name="T57" fmla="*/ 104 h 111"/>
                  <a:gd name="T58" fmla="*/ 5 w 94"/>
                  <a:gd name="T59" fmla="*/ 87 h 111"/>
                  <a:gd name="T60" fmla="*/ 13 w 94"/>
                  <a:gd name="T61" fmla="*/ 91 h 111"/>
                  <a:gd name="T62" fmla="*/ 23 w 94"/>
                  <a:gd name="T63" fmla="*/ 94 h 111"/>
                  <a:gd name="T64" fmla="*/ 32 w 94"/>
                  <a:gd name="T65" fmla="*/ 97 h 111"/>
                  <a:gd name="T66" fmla="*/ 41 w 94"/>
                  <a:gd name="T67" fmla="*/ 97 h 111"/>
                  <a:gd name="T68" fmla="*/ 52 w 94"/>
                  <a:gd name="T69" fmla="*/ 95 h 111"/>
                  <a:gd name="T70" fmla="*/ 61 w 94"/>
                  <a:gd name="T71" fmla="*/ 91 h 111"/>
                  <a:gd name="T72" fmla="*/ 67 w 94"/>
                  <a:gd name="T73" fmla="*/ 85 h 111"/>
                  <a:gd name="T74" fmla="*/ 68 w 94"/>
                  <a:gd name="T75" fmla="*/ 77 h 111"/>
                  <a:gd name="T76" fmla="*/ 68 w 94"/>
                  <a:gd name="T77" fmla="*/ 72 h 111"/>
                  <a:gd name="T78" fmla="*/ 58 w 94"/>
                  <a:gd name="T79" fmla="*/ 65 h 111"/>
                  <a:gd name="T80" fmla="*/ 48 w 94"/>
                  <a:gd name="T81" fmla="*/ 62 h 111"/>
                  <a:gd name="T82" fmla="*/ 47 w 94"/>
                  <a:gd name="T83" fmla="*/ 62 h 111"/>
                  <a:gd name="T84" fmla="*/ 41 w 94"/>
                  <a:gd name="T85" fmla="*/ 61 h 111"/>
                  <a:gd name="T86" fmla="*/ 28 w 94"/>
                  <a:gd name="T87" fmla="*/ 56 h 111"/>
                  <a:gd name="T88" fmla="*/ 21 w 94"/>
                  <a:gd name="T89" fmla="*/ 52 h 111"/>
                  <a:gd name="T90" fmla="*/ 16 w 94"/>
                  <a:gd name="T91" fmla="*/ 45 h 111"/>
                  <a:gd name="T92" fmla="*/ 15 w 94"/>
                  <a:gd name="T93" fmla="*/ 36 h 111"/>
                  <a:gd name="T94" fmla="*/ 18 w 94"/>
                  <a:gd name="T95" fmla="*/ 20 h 111"/>
                  <a:gd name="T96" fmla="*/ 28 w 94"/>
                  <a:gd name="T97" fmla="*/ 10 h 111"/>
                  <a:gd name="T98" fmla="*/ 42 w 94"/>
                  <a:gd name="T99" fmla="*/ 2 h 111"/>
                  <a:gd name="T100" fmla="*/ 62 w 94"/>
                  <a:gd name="T101" fmla="*/ 0 h 111"/>
                  <a:gd name="T102" fmla="*/ 70 w 94"/>
                  <a:gd name="T103" fmla="*/ 0 h 111"/>
                  <a:gd name="T104" fmla="*/ 78 w 94"/>
                  <a:gd name="T105" fmla="*/ 2 h 111"/>
                  <a:gd name="T106" fmla="*/ 87 w 94"/>
                  <a:gd name="T107" fmla="*/ 3 h 111"/>
                  <a:gd name="T108" fmla="*/ 94 w 94"/>
                  <a:gd name="T10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1">
                    <a:moveTo>
                      <a:pt x="94" y="6"/>
                    </a:moveTo>
                    <a:lnTo>
                      <a:pt x="91" y="22"/>
                    </a:lnTo>
                    <a:lnTo>
                      <a:pt x="84" y="19"/>
                    </a:lnTo>
                    <a:lnTo>
                      <a:pt x="77" y="16"/>
                    </a:lnTo>
                    <a:lnTo>
                      <a:pt x="70" y="15"/>
                    </a:lnTo>
                    <a:lnTo>
                      <a:pt x="61" y="15"/>
                    </a:lnTo>
                    <a:lnTo>
                      <a:pt x="48" y="15"/>
                    </a:lnTo>
                    <a:lnTo>
                      <a:pt x="39" y="19"/>
                    </a:lnTo>
                    <a:lnTo>
                      <a:pt x="34" y="25"/>
                    </a:lnTo>
                    <a:lnTo>
                      <a:pt x="32" y="32"/>
                    </a:lnTo>
                    <a:lnTo>
                      <a:pt x="32" y="36"/>
                    </a:lnTo>
                    <a:lnTo>
                      <a:pt x="42" y="43"/>
                    </a:lnTo>
                    <a:lnTo>
                      <a:pt x="49" y="46"/>
                    </a:lnTo>
                    <a:lnTo>
                      <a:pt x="51" y="46"/>
                    </a:lnTo>
                    <a:lnTo>
                      <a:pt x="52" y="46"/>
                    </a:lnTo>
                    <a:lnTo>
                      <a:pt x="58" y="49"/>
                    </a:lnTo>
                    <a:lnTo>
                      <a:pt x="72" y="54"/>
                    </a:lnTo>
                    <a:lnTo>
                      <a:pt x="80" y="59"/>
                    </a:lnTo>
                    <a:lnTo>
                      <a:pt x="85" y="65"/>
                    </a:lnTo>
                    <a:lnTo>
                      <a:pt x="85" y="74"/>
                    </a:lnTo>
                    <a:lnTo>
                      <a:pt x="85" y="81"/>
                    </a:lnTo>
                    <a:lnTo>
                      <a:pt x="78" y="95"/>
                    </a:lnTo>
                    <a:lnTo>
                      <a:pt x="72" y="101"/>
                    </a:lnTo>
                    <a:lnTo>
                      <a:pt x="58" y="110"/>
                    </a:lnTo>
                    <a:lnTo>
                      <a:pt x="38" y="111"/>
                    </a:lnTo>
                    <a:lnTo>
                      <a:pt x="31" y="111"/>
                    </a:lnTo>
                    <a:lnTo>
                      <a:pt x="21" y="110"/>
                    </a:lnTo>
                    <a:lnTo>
                      <a:pt x="12" y="108"/>
                    </a:lnTo>
                    <a:lnTo>
                      <a:pt x="0" y="104"/>
                    </a:lnTo>
                    <a:lnTo>
                      <a:pt x="5" y="87"/>
                    </a:lnTo>
                    <a:lnTo>
                      <a:pt x="13" y="91"/>
                    </a:lnTo>
                    <a:lnTo>
                      <a:pt x="23" y="94"/>
                    </a:lnTo>
                    <a:lnTo>
                      <a:pt x="32" y="97"/>
                    </a:lnTo>
                    <a:lnTo>
                      <a:pt x="41" y="97"/>
                    </a:lnTo>
                    <a:lnTo>
                      <a:pt x="52" y="95"/>
                    </a:lnTo>
                    <a:lnTo>
                      <a:pt x="61" y="91"/>
                    </a:lnTo>
                    <a:lnTo>
                      <a:pt x="67" y="85"/>
                    </a:lnTo>
                    <a:lnTo>
                      <a:pt x="68" y="77"/>
                    </a:lnTo>
                    <a:lnTo>
                      <a:pt x="68" y="72"/>
                    </a:lnTo>
                    <a:lnTo>
                      <a:pt x="58" y="65"/>
                    </a:lnTo>
                    <a:lnTo>
                      <a:pt x="48" y="62"/>
                    </a:lnTo>
                    <a:lnTo>
                      <a:pt x="47" y="62"/>
                    </a:lnTo>
                    <a:lnTo>
                      <a:pt x="41" y="61"/>
                    </a:lnTo>
                    <a:lnTo>
                      <a:pt x="28" y="56"/>
                    </a:lnTo>
                    <a:lnTo>
                      <a:pt x="21" y="52"/>
                    </a:lnTo>
                    <a:lnTo>
                      <a:pt x="16" y="45"/>
                    </a:lnTo>
                    <a:lnTo>
                      <a:pt x="15" y="36"/>
                    </a:lnTo>
                    <a:lnTo>
                      <a:pt x="18" y="20"/>
                    </a:lnTo>
                    <a:lnTo>
                      <a:pt x="28" y="10"/>
                    </a:lnTo>
                    <a:lnTo>
                      <a:pt x="42" y="2"/>
                    </a:lnTo>
                    <a:lnTo>
                      <a:pt x="62" y="0"/>
                    </a:lnTo>
                    <a:lnTo>
                      <a:pt x="70" y="0"/>
                    </a:lnTo>
                    <a:lnTo>
                      <a:pt x="78" y="2"/>
                    </a:lnTo>
                    <a:lnTo>
                      <a:pt x="87" y="3"/>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3" name="Freeform 122"/>
              <p:cNvSpPr>
                <a:spLocks/>
              </p:cNvSpPr>
              <p:nvPr/>
            </p:nvSpPr>
            <p:spPr bwMode="auto">
              <a:xfrm>
                <a:off x="2138" y="1559"/>
                <a:ext cx="31" cy="37"/>
              </a:xfrm>
              <a:custGeom>
                <a:avLst/>
                <a:gdLst>
                  <a:gd name="T0" fmla="*/ 94 w 94"/>
                  <a:gd name="T1" fmla="*/ 6 h 111"/>
                  <a:gd name="T2" fmla="*/ 91 w 94"/>
                  <a:gd name="T3" fmla="*/ 22 h 111"/>
                  <a:gd name="T4" fmla="*/ 83 w 94"/>
                  <a:gd name="T5" fmla="*/ 19 h 111"/>
                  <a:gd name="T6" fmla="*/ 76 w 94"/>
                  <a:gd name="T7" fmla="*/ 16 h 111"/>
                  <a:gd name="T8" fmla="*/ 68 w 94"/>
                  <a:gd name="T9" fmla="*/ 15 h 111"/>
                  <a:gd name="T10" fmla="*/ 60 w 94"/>
                  <a:gd name="T11" fmla="*/ 15 h 111"/>
                  <a:gd name="T12" fmla="*/ 47 w 94"/>
                  <a:gd name="T13" fmla="*/ 15 h 111"/>
                  <a:gd name="T14" fmla="*/ 39 w 94"/>
                  <a:gd name="T15" fmla="*/ 19 h 111"/>
                  <a:gd name="T16" fmla="*/ 33 w 94"/>
                  <a:gd name="T17" fmla="*/ 25 h 111"/>
                  <a:gd name="T18" fmla="*/ 32 w 94"/>
                  <a:gd name="T19" fmla="*/ 32 h 111"/>
                  <a:gd name="T20" fmla="*/ 32 w 94"/>
                  <a:gd name="T21" fmla="*/ 36 h 111"/>
                  <a:gd name="T22" fmla="*/ 42 w 94"/>
                  <a:gd name="T23" fmla="*/ 43 h 111"/>
                  <a:gd name="T24" fmla="*/ 49 w 94"/>
                  <a:gd name="T25" fmla="*/ 46 h 111"/>
                  <a:gd name="T26" fmla="*/ 50 w 94"/>
                  <a:gd name="T27" fmla="*/ 46 h 111"/>
                  <a:gd name="T28" fmla="*/ 52 w 94"/>
                  <a:gd name="T29" fmla="*/ 46 h 111"/>
                  <a:gd name="T30" fmla="*/ 58 w 94"/>
                  <a:gd name="T31" fmla="*/ 49 h 111"/>
                  <a:gd name="T32" fmla="*/ 72 w 94"/>
                  <a:gd name="T33" fmla="*/ 54 h 111"/>
                  <a:gd name="T34" fmla="*/ 79 w 94"/>
                  <a:gd name="T35" fmla="*/ 59 h 111"/>
                  <a:gd name="T36" fmla="*/ 85 w 94"/>
                  <a:gd name="T37" fmla="*/ 65 h 111"/>
                  <a:gd name="T38" fmla="*/ 85 w 94"/>
                  <a:gd name="T39" fmla="*/ 74 h 111"/>
                  <a:gd name="T40" fmla="*/ 85 w 94"/>
                  <a:gd name="T41" fmla="*/ 81 h 111"/>
                  <a:gd name="T42" fmla="*/ 78 w 94"/>
                  <a:gd name="T43" fmla="*/ 95 h 111"/>
                  <a:gd name="T44" fmla="*/ 72 w 94"/>
                  <a:gd name="T45" fmla="*/ 101 h 111"/>
                  <a:gd name="T46" fmla="*/ 58 w 94"/>
                  <a:gd name="T47" fmla="*/ 110 h 111"/>
                  <a:gd name="T48" fmla="*/ 37 w 94"/>
                  <a:gd name="T49" fmla="*/ 111 h 111"/>
                  <a:gd name="T50" fmla="*/ 29 w 94"/>
                  <a:gd name="T51" fmla="*/ 111 h 111"/>
                  <a:gd name="T52" fmla="*/ 20 w 94"/>
                  <a:gd name="T53" fmla="*/ 110 h 111"/>
                  <a:gd name="T54" fmla="*/ 11 w 94"/>
                  <a:gd name="T55" fmla="*/ 108 h 111"/>
                  <a:gd name="T56" fmla="*/ 0 w 94"/>
                  <a:gd name="T57" fmla="*/ 104 h 111"/>
                  <a:gd name="T58" fmla="*/ 4 w 94"/>
                  <a:gd name="T59" fmla="*/ 87 h 111"/>
                  <a:gd name="T60" fmla="*/ 13 w 94"/>
                  <a:gd name="T61" fmla="*/ 91 h 111"/>
                  <a:gd name="T62" fmla="*/ 21 w 94"/>
                  <a:gd name="T63" fmla="*/ 94 h 111"/>
                  <a:gd name="T64" fmla="*/ 32 w 94"/>
                  <a:gd name="T65" fmla="*/ 97 h 111"/>
                  <a:gd name="T66" fmla="*/ 40 w 94"/>
                  <a:gd name="T67" fmla="*/ 97 h 111"/>
                  <a:gd name="T68" fmla="*/ 52 w 94"/>
                  <a:gd name="T69" fmla="*/ 95 h 111"/>
                  <a:gd name="T70" fmla="*/ 60 w 94"/>
                  <a:gd name="T71" fmla="*/ 91 h 111"/>
                  <a:gd name="T72" fmla="*/ 66 w 94"/>
                  <a:gd name="T73" fmla="*/ 85 h 111"/>
                  <a:gd name="T74" fmla="*/ 68 w 94"/>
                  <a:gd name="T75" fmla="*/ 77 h 111"/>
                  <a:gd name="T76" fmla="*/ 68 w 94"/>
                  <a:gd name="T77" fmla="*/ 72 h 111"/>
                  <a:gd name="T78" fmla="*/ 56 w 94"/>
                  <a:gd name="T79" fmla="*/ 65 h 111"/>
                  <a:gd name="T80" fmla="*/ 47 w 94"/>
                  <a:gd name="T81" fmla="*/ 62 h 111"/>
                  <a:gd name="T82" fmla="*/ 46 w 94"/>
                  <a:gd name="T83" fmla="*/ 62 h 111"/>
                  <a:gd name="T84" fmla="*/ 40 w 94"/>
                  <a:gd name="T85" fmla="*/ 61 h 111"/>
                  <a:gd name="T86" fmla="*/ 27 w 94"/>
                  <a:gd name="T87" fmla="*/ 56 h 111"/>
                  <a:gd name="T88" fmla="*/ 20 w 94"/>
                  <a:gd name="T89" fmla="*/ 52 h 111"/>
                  <a:gd name="T90" fmla="*/ 16 w 94"/>
                  <a:gd name="T91" fmla="*/ 45 h 111"/>
                  <a:gd name="T92" fmla="*/ 14 w 94"/>
                  <a:gd name="T93" fmla="*/ 36 h 111"/>
                  <a:gd name="T94" fmla="*/ 17 w 94"/>
                  <a:gd name="T95" fmla="*/ 20 h 111"/>
                  <a:gd name="T96" fmla="*/ 27 w 94"/>
                  <a:gd name="T97" fmla="*/ 10 h 111"/>
                  <a:gd name="T98" fmla="*/ 42 w 94"/>
                  <a:gd name="T99" fmla="*/ 2 h 111"/>
                  <a:gd name="T100" fmla="*/ 60 w 94"/>
                  <a:gd name="T101" fmla="*/ 0 h 111"/>
                  <a:gd name="T102" fmla="*/ 69 w 94"/>
                  <a:gd name="T103" fmla="*/ 0 h 111"/>
                  <a:gd name="T104" fmla="*/ 78 w 94"/>
                  <a:gd name="T105" fmla="*/ 2 h 111"/>
                  <a:gd name="T106" fmla="*/ 85 w 94"/>
                  <a:gd name="T107" fmla="*/ 3 h 111"/>
                  <a:gd name="T108" fmla="*/ 94 w 94"/>
                  <a:gd name="T10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1">
                    <a:moveTo>
                      <a:pt x="94" y="6"/>
                    </a:moveTo>
                    <a:lnTo>
                      <a:pt x="91" y="22"/>
                    </a:lnTo>
                    <a:lnTo>
                      <a:pt x="83" y="19"/>
                    </a:lnTo>
                    <a:lnTo>
                      <a:pt x="76" y="16"/>
                    </a:lnTo>
                    <a:lnTo>
                      <a:pt x="68" y="15"/>
                    </a:lnTo>
                    <a:lnTo>
                      <a:pt x="60" y="15"/>
                    </a:lnTo>
                    <a:lnTo>
                      <a:pt x="47" y="15"/>
                    </a:lnTo>
                    <a:lnTo>
                      <a:pt x="39" y="19"/>
                    </a:lnTo>
                    <a:lnTo>
                      <a:pt x="33" y="25"/>
                    </a:lnTo>
                    <a:lnTo>
                      <a:pt x="32" y="32"/>
                    </a:lnTo>
                    <a:lnTo>
                      <a:pt x="32" y="36"/>
                    </a:lnTo>
                    <a:lnTo>
                      <a:pt x="42" y="43"/>
                    </a:lnTo>
                    <a:lnTo>
                      <a:pt x="49" y="46"/>
                    </a:lnTo>
                    <a:lnTo>
                      <a:pt x="50" y="46"/>
                    </a:lnTo>
                    <a:lnTo>
                      <a:pt x="52" y="46"/>
                    </a:lnTo>
                    <a:lnTo>
                      <a:pt x="58" y="49"/>
                    </a:lnTo>
                    <a:lnTo>
                      <a:pt x="72" y="54"/>
                    </a:lnTo>
                    <a:lnTo>
                      <a:pt x="79" y="59"/>
                    </a:lnTo>
                    <a:lnTo>
                      <a:pt x="85" y="65"/>
                    </a:lnTo>
                    <a:lnTo>
                      <a:pt x="85" y="74"/>
                    </a:lnTo>
                    <a:lnTo>
                      <a:pt x="85" y="81"/>
                    </a:lnTo>
                    <a:lnTo>
                      <a:pt x="78" y="95"/>
                    </a:lnTo>
                    <a:lnTo>
                      <a:pt x="72" y="101"/>
                    </a:lnTo>
                    <a:lnTo>
                      <a:pt x="58" y="110"/>
                    </a:lnTo>
                    <a:lnTo>
                      <a:pt x="37" y="111"/>
                    </a:lnTo>
                    <a:lnTo>
                      <a:pt x="29" y="111"/>
                    </a:lnTo>
                    <a:lnTo>
                      <a:pt x="20" y="110"/>
                    </a:lnTo>
                    <a:lnTo>
                      <a:pt x="11" y="108"/>
                    </a:lnTo>
                    <a:lnTo>
                      <a:pt x="0" y="104"/>
                    </a:lnTo>
                    <a:lnTo>
                      <a:pt x="4" y="87"/>
                    </a:lnTo>
                    <a:lnTo>
                      <a:pt x="13" y="91"/>
                    </a:lnTo>
                    <a:lnTo>
                      <a:pt x="21" y="94"/>
                    </a:lnTo>
                    <a:lnTo>
                      <a:pt x="32" y="97"/>
                    </a:lnTo>
                    <a:lnTo>
                      <a:pt x="40" y="97"/>
                    </a:lnTo>
                    <a:lnTo>
                      <a:pt x="52" y="95"/>
                    </a:lnTo>
                    <a:lnTo>
                      <a:pt x="60" y="91"/>
                    </a:lnTo>
                    <a:lnTo>
                      <a:pt x="66" y="85"/>
                    </a:lnTo>
                    <a:lnTo>
                      <a:pt x="68" y="77"/>
                    </a:lnTo>
                    <a:lnTo>
                      <a:pt x="68" y="72"/>
                    </a:lnTo>
                    <a:lnTo>
                      <a:pt x="56" y="65"/>
                    </a:lnTo>
                    <a:lnTo>
                      <a:pt x="47" y="62"/>
                    </a:lnTo>
                    <a:lnTo>
                      <a:pt x="46" y="62"/>
                    </a:lnTo>
                    <a:lnTo>
                      <a:pt x="40" y="61"/>
                    </a:lnTo>
                    <a:lnTo>
                      <a:pt x="27" y="56"/>
                    </a:lnTo>
                    <a:lnTo>
                      <a:pt x="20" y="52"/>
                    </a:lnTo>
                    <a:lnTo>
                      <a:pt x="16" y="45"/>
                    </a:lnTo>
                    <a:lnTo>
                      <a:pt x="14" y="36"/>
                    </a:lnTo>
                    <a:lnTo>
                      <a:pt x="17" y="20"/>
                    </a:lnTo>
                    <a:lnTo>
                      <a:pt x="27" y="10"/>
                    </a:lnTo>
                    <a:lnTo>
                      <a:pt x="42" y="2"/>
                    </a:lnTo>
                    <a:lnTo>
                      <a:pt x="60" y="0"/>
                    </a:lnTo>
                    <a:lnTo>
                      <a:pt x="69" y="0"/>
                    </a:lnTo>
                    <a:lnTo>
                      <a:pt x="78" y="2"/>
                    </a:lnTo>
                    <a:lnTo>
                      <a:pt x="85" y="3"/>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4" name="Freeform 123"/>
              <p:cNvSpPr>
                <a:spLocks/>
              </p:cNvSpPr>
              <p:nvPr/>
            </p:nvSpPr>
            <p:spPr bwMode="auto">
              <a:xfrm>
                <a:off x="1929" y="1877"/>
                <a:ext cx="34" cy="47"/>
              </a:xfrm>
              <a:custGeom>
                <a:avLst/>
                <a:gdLst>
                  <a:gd name="T0" fmla="*/ 0 w 101"/>
                  <a:gd name="T1" fmla="*/ 0 h 140"/>
                  <a:gd name="T2" fmla="*/ 98 w 101"/>
                  <a:gd name="T3" fmla="*/ 0 h 140"/>
                  <a:gd name="T4" fmla="*/ 98 w 101"/>
                  <a:gd name="T5" fmla="*/ 27 h 140"/>
                  <a:gd name="T6" fmla="*/ 38 w 101"/>
                  <a:gd name="T7" fmla="*/ 27 h 140"/>
                  <a:gd name="T8" fmla="*/ 38 w 101"/>
                  <a:gd name="T9" fmla="*/ 53 h 140"/>
                  <a:gd name="T10" fmla="*/ 95 w 101"/>
                  <a:gd name="T11" fmla="*/ 53 h 140"/>
                  <a:gd name="T12" fmla="*/ 95 w 101"/>
                  <a:gd name="T13" fmla="*/ 81 h 140"/>
                  <a:gd name="T14" fmla="*/ 38 w 101"/>
                  <a:gd name="T15" fmla="*/ 81 h 140"/>
                  <a:gd name="T16" fmla="*/ 38 w 101"/>
                  <a:gd name="T17" fmla="*/ 112 h 140"/>
                  <a:gd name="T18" fmla="*/ 101 w 101"/>
                  <a:gd name="T19" fmla="*/ 112 h 140"/>
                  <a:gd name="T20" fmla="*/ 101 w 101"/>
                  <a:gd name="T21" fmla="*/ 140 h 140"/>
                  <a:gd name="T22" fmla="*/ 0 w 101"/>
                  <a:gd name="T23" fmla="*/ 140 h 140"/>
                  <a:gd name="T24" fmla="*/ 0 w 101"/>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40">
                    <a:moveTo>
                      <a:pt x="0" y="0"/>
                    </a:moveTo>
                    <a:lnTo>
                      <a:pt x="98" y="0"/>
                    </a:lnTo>
                    <a:lnTo>
                      <a:pt x="98" y="27"/>
                    </a:lnTo>
                    <a:lnTo>
                      <a:pt x="38" y="27"/>
                    </a:lnTo>
                    <a:lnTo>
                      <a:pt x="38" y="53"/>
                    </a:lnTo>
                    <a:lnTo>
                      <a:pt x="95" y="53"/>
                    </a:lnTo>
                    <a:lnTo>
                      <a:pt x="95" y="81"/>
                    </a:lnTo>
                    <a:lnTo>
                      <a:pt x="38" y="81"/>
                    </a:lnTo>
                    <a:lnTo>
                      <a:pt x="38" y="112"/>
                    </a:lnTo>
                    <a:lnTo>
                      <a:pt x="101" y="112"/>
                    </a:lnTo>
                    <a:lnTo>
                      <a:pt x="101"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5" name="Freeform 124"/>
              <p:cNvSpPr>
                <a:spLocks/>
              </p:cNvSpPr>
              <p:nvPr/>
            </p:nvSpPr>
            <p:spPr bwMode="auto">
              <a:xfrm>
                <a:off x="1968" y="1889"/>
                <a:ext cx="40" cy="35"/>
              </a:xfrm>
              <a:custGeom>
                <a:avLst/>
                <a:gdLst>
                  <a:gd name="T0" fmla="*/ 40 w 118"/>
                  <a:gd name="T1" fmla="*/ 51 h 105"/>
                  <a:gd name="T2" fmla="*/ 3 w 118"/>
                  <a:gd name="T3" fmla="*/ 0 h 105"/>
                  <a:gd name="T4" fmla="*/ 38 w 118"/>
                  <a:gd name="T5" fmla="*/ 0 h 105"/>
                  <a:gd name="T6" fmla="*/ 59 w 118"/>
                  <a:gd name="T7" fmla="*/ 31 h 105"/>
                  <a:gd name="T8" fmla="*/ 81 w 118"/>
                  <a:gd name="T9" fmla="*/ 0 h 105"/>
                  <a:gd name="T10" fmla="*/ 117 w 118"/>
                  <a:gd name="T11" fmla="*/ 0 h 105"/>
                  <a:gd name="T12" fmla="*/ 79 w 118"/>
                  <a:gd name="T13" fmla="*/ 51 h 105"/>
                  <a:gd name="T14" fmla="*/ 118 w 118"/>
                  <a:gd name="T15" fmla="*/ 105 h 105"/>
                  <a:gd name="T16" fmla="*/ 84 w 118"/>
                  <a:gd name="T17" fmla="*/ 105 h 105"/>
                  <a:gd name="T18" fmla="*/ 59 w 118"/>
                  <a:gd name="T19" fmla="*/ 72 h 105"/>
                  <a:gd name="T20" fmla="*/ 36 w 118"/>
                  <a:gd name="T21" fmla="*/ 105 h 105"/>
                  <a:gd name="T22" fmla="*/ 0 w 118"/>
                  <a:gd name="T23" fmla="*/ 105 h 105"/>
                  <a:gd name="T24" fmla="*/ 40 w 118"/>
                  <a:gd name="T25"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5">
                    <a:moveTo>
                      <a:pt x="40" y="51"/>
                    </a:moveTo>
                    <a:lnTo>
                      <a:pt x="3" y="0"/>
                    </a:lnTo>
                    <a:lnTo>
                      <a:pt x="38" y="0"/>
                    </a:lnTo>
                    <a:lnTo>
                      <a:pt x="59" y="31"/>
                    </a:lnTo>
                    <a:lnTo>
                      <a:pt x="81" y="0"/>
                    </a:lnTo>
                    <a:lnTo>
                      <a:pt x="117" y="0"/>
                    </a:lnTo>
                    <a:lnTo>
                      <a:pt x="79" y="51"/>
                    </a:lnTo>
                    <a:lnTo>
                      <a:pt x="118" y="105"/>
                    </a:lnTo>
                    <a:lnTo>
                      <a:pt x="84" y="105"/>
                    </a:lnTo>
                    <a:lnTo>
                      <a:pt x="59" y="72"/>
                    </a:lnTo>
                    <a:lnTo>
                      <a:pt x="36" y="105"/>
                    </a:lnTo>
                    <a:lnTo>
                      <a:pt x="0" y="105"/>
                    </a:lnTo>
                    <a:lnTo>
                      <a:pt x="4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Freeform 125"/>
              <p:cNvSpPr>
                <a:spLocks noEditPoints="1"/>
              </p:cNvSpPr>
              <p:nvPr/>
            </p:nvSpPr>
            <p:spPr bwMode="auto">
              <a:xfrm>
                <a:off x="2014" y="1888"/>
                <a:ext cx="38" cy="49"/>
              </a:xfrm>
              <a:custGeom>
                <a:avLst/>
                <a:gdLst>
                  <a:gd name="T0" fmla="*/ 34 w 113"/>
                  <a:gd name="T1" fmla="*/ 93 h 148"/>
                  <a:gd name="T2" fmla="*/ 34 w 113"/>
                  <a:gd name="T3" fmla="*/ 148 h 148"/>
                  <a:gd name="T4" fmla="*/ 0 w 113"/>
                  <a:gd name="T5" fmla="*/ 148 h 148"/>
                  <a:gd name="T6" fmla="*/ 0 w 113"/>
                  <a:gd name="T7" fmla="*/ 3 h 148"/>
                  <a:gd name="T8" fmla="*/ 34 w 113"/>
                  <a:gd name="T9" fmla="*/ 3 h 148"/>
                  <a:gd name="T10" fmla="*/ 34 w 113"/>
                  <a:gd name="T11" fmla="*/ 18 h 148"/>
                  <a:gd name="T12" fmla="*/ 41 w 113"/>
                  <a:gd name="T13" fmla="*/ 10 h 148"/>
                  <a:gd name="T14" fmla="*/ 49 w 113"/>
                  <a:gd name="T15" fmla="*/ 5 h 148"/>
                  <a:gd name="T16" fmla="*/ 58 w 113"/>
                  <a:gd name="T17" fmla="*/ 1 h 148"/>
                  <a:gd name="T18" fmla="*/ 68 w 113"/>
                  <a:gd name="T19" fmla="*/ 0 h 148"/>
                  <a:gd name="T20" fmla="*/ 78 w 113"/>
                  <a:gd name="T21" fmla="*/ 1 h 148"/>
                  <a:gd name="T22" fmla="*/ 94 w 113"/>
                  <a:gd name="T23" fmla="*/ 8 h 148"/>
                  <a:gd name="T24" fmla="*/ 100 w 113"/>
                  <a:gd name="T25" fmla="*/ 16 h 148"/>
                  <a:gd name="T26" fmla="*/ 106 w 113"/>
                  <a:gd name="T27" fmla="*/ 24 h 148"/>
                  <a:gd name="T28" fmla="*/ 111 w 113"/>
                  <a:gd name="T29" fmla="*/ 44 h 148"/>
                  <a:gd name="T30" fmla="*/ 113 w 113"/>
                  <a:gd name="T31" fmla="*/ 56 h 148"/>
                  <a:gd name="T32" fmla="*/ 111 w 113"/>
                  <a:gd name="T33" fmla="*/ 67 h 148"/>
                  <a:gd name="T34" fmla="*/ 106 w 113"/>
                  <a:gd name="T35" fmla="*/ 88 h 148"/>
                  <a:gd name="T36" fmla="*/ 100 w 113"/>
                  <a:gd name="T37" fmla="*/ 95 h 148"/>
                  <a:gd name="T38" fmla="*/ 94 w 113"/>
                  <a:gd name="T39" fmla="*/ 102 h 148"/>
                  <a:gd name="T40" fmla="*/ 78 w 113"/>
                  <a:gd name="T41" fmla="*/ 111 h 148"/>
                  <a:gd name="T42" fmla="*/ 68 w 113"/>
                  <a:gd name="T43" fmla="*/ 111 h 148"/>
                  <a:gd name="T44" fmla="*/ 58 w 113"/>
                  <a:gd name="T45" fmla="*/ 111 h 148"/>
                  <a:gd name="T46" fmla="*/ 49 w 113"/>
                  <a:gd name="T47" fmla="*/ 106 h 148"/>
                  <a:gd name="T48" fmla="*/ 41 w 113"/>
                  <a:gd name="T49" fmla="*/ 101 h 148"/>
                  <a:gd name="T50" fmla="*/ 34 w 113"/>
                  <a:gd name="T51" fmla="*/ 93 h 148"/>
                  <a:gd name="T52" fmla="*/ 55 w 113"/>
                  <a:gd name="T53" fmla="*/ 24 h 148"/>
                  <a:gd name="T54" fmla="*/ 45 w 113"/>
                  <a:gd name="T55" fmla="*/ 26 h 148"/>
                  <a:gd name="T56" fmla="*/ 39 w 113"/>
                  <a:gd name="T57" fmla="*/ 33 h 148"/>
                  <a:gd name="T58" fmla="*/ 35 w 113"/>
                  <a:gd name="T59" fmla="*/ 41 h 148"/>
                  <a:gd name="T60" fmla="*/ 34 w 113"/>
                  <a:gd name="T61" fmla="*/ 56 h 148"/>
                  <a:gd name="T62" fmla="*/ 35 w 113"/>
                  <a:gd name="T63" fmla="*/ 69 h 148"/>
                  <a:gd name="T64" fmla="*/ 39 w 113"/>
                  <a:gd name="T65" fmla="*/ 79 h 148"/>
                  <a:gd name="T66" fmla="*/ 45 w 113"/>
                  <a:gd name="T67" fmla="*/ 85 h 148"/>
                  <a:gd name="T68" fmla="*/ 55 w 113"/>
                  <a:gd name="T69" fmla="*/ 86 h 148"/>
                  <a:gd name="T70" fmla="*/ 65 w 113"/>
                  <a:gd name="T71" fmla="*/ 85 h 148"/>
                  <a:gd name="T72" fmla="*/ 73 w 113"/>
                  <a:gd name="T73" fmla="*/ 79 h 148"/>
                  <a:gd name="T74" fmla="*/ 77 w 113"/>
                  <a:gd name="T75" fmla="*/ 69 h 148"/>
                  <a:gd name="T76" fmla="*/ 78 w 113"/>
                  <a:gd name="T77" fmla="*/ 56 h 148"/>
                  <a:gd name="T78" fmla="*/ 77 w 113"/>
                  <a:gd name="T79" fmla="*/ 41 h 148"/>
                  <a:gd name="T80" fmla="*/ 73 w 113"/>
                  <a:gd name="T81" fmla="*/ 33 h 148"/>
                  <a:gd name="T82" fmla="*/ 65 w 113"/>
                  <a:gd name="T83" fmla="*/ 26 h 148"/>
                  <a:gd name="T84" fmla="*/ 55 w 113"/>
                  <a:gd name="T85" fmla="*/ 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148">
                    <a:moveTo>
                      <a:pt x="34" y="93"/>
                    </a:moveTo>
                    <a:lnTo>
                      <a:pt x="34" y="148"/>
                    </a:lnTo>
                    <a:lnTo>
                      <a:pt x="0" y="148"/>
                    </a:lnTo>
                    <a:lnTo>
                      <a:pt x="0" y="3"/>
                    </a:lnTo>
                    <a:lnTo>
                      <a:pt x="34" y="3"/>
                    </a:lnTo>
                    <a:lnTo>
                      <a:pt x="34" y="18"/>
                    </a:lnTo>
                    <a:lnTo>
                      <a:pt x="41" y="10"/>
                    </a:lnTo>
                    <a:lnTo>
                      <a:pt x="49" y="5"/>
                    </a:lnTo>
                    <a:lnTo>
                      <a:pt x="58" y="1"/>
                    </a:lnTo>
                    <a:lnTo>
                      <a:pt x="68" y="0"/>
                    </a:lnTo>
                    <a:lnTo>
                      <a:pt x="78" y="1"/>
                    </a:lnTo>
                    <a:lnTo>
                      <a:pt x="94" y="8"/>
                    </a:lnTo>
                    <a:lnTo>
                      <a:pt x="100" y="16"/>
                    </a:lnTo>
                    <a:lnTo>
                      <a:pt x="106" y="24"/>
                    </a:lnTo>
                    <a:lnTo>
                      <a:pt x="111" y="44"/>
                    </a:lnTo>
                    <a:lnTo>
                      <a:pt x="113" y="56"/>
                    </a:lnTo>
                    <a:lnTo>
                      <a:pt x="111" y="67"/>
                    </a:lnTo>
                    <a:lnTo>
                      <a:pt x="106" y="88"/>
                    </a:lnTo>
                    <a:lnTo>
                      <a:pt x="100" y="95"/>
                    </a:lnTo>
                    <a:lnTo>
                      <a:pt x="94" y="102"/>
                    </a:lnTo>
                    <a:lnTo>
                      <a:pt x="78" y="111"/>
                    </a:lnTo>
                    <a:lnTo>
                      <a:pt x="68" y="111"/>
                    </a:lnTo>
                    <a:lnTo>
                      <a:pt x="58" y="111"/>
                    </a:lnTo>
                    <a:lnTo>
                      <a:pt x="49" y="106"/>
                    </a:lnTo>
                    <a:lnTo>
                      <a:pt x="41" y="101"/>
                    </a:lnTo>
                    <a:lnTo>
                      <a:pt x="34" y="93"/>
                    </a:lnTo>
                    <a:close/>
                    <a:moveTo>
                      <a:pt x="55" y="24"/>
                    </a:moveTo>
                    <a:lnTo>
                      <a:pt x="45" y="26"/>
                    </a:lnTo>
                    <a:lnTo>
                      <a:pt x="39" y="33"/>
                    </a:lnTo>
                    <a:lnTo>
                      <a:pt x="35" y="41"/>
                    </a:lnTo>
                    <a:lnTo>
                      <a:pt x="34" y="56"/>
                    </a:lnTo>
                    <a:lnTo>
                      <a:pt x="35" y="69"/>
                    </a:lnTo>
                    <a:lnTo>
                      <a:pt x="39" y="79"/>
                    </a:lnTo>
                    <a:lnTo>
                      <a:pt x="45" y="85"/>
                    </a:lnTo>
                    <a:lnTo>
                      <a:pt x="55" y="86"/>
                    </a:lnTo>
                    <a:lnTo>
                      <a:pt x="65" y="85"/>
                    </a:lnTo>
                    <a:lnTo>
                      <a:pt x="73" y="79"/>
                    </a:lnTo>
                    <a:lnTo>
                      <a:pt x="77" y="69"/>
                    </a:lnTo>
                    <a:lnTo>
                      <a:pt x="78" y="56"/>
                    </a:lnTo>
                    <a:lnTo>
                      <a:pt x="77" y="41"/>
                    </a:lnTo>
                    <a:lnTo>
                      <a:pt x="73" y="33"/>
                    </a:lnTo>
                    <a:lnTo>
                      <a:pt x="65" y="26"/>
                    </a:lnTo>
                    <a:lnTo>
                      <a:pt x="5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Freeform 126"/>
              <p:cNvSpPr>
                <a:spLocks noEditPoints="1"/>
              </p:cNvSpPr>
              <p:nvPr/>
            </p:nvSpPr>
            <p:spPr bwMode="auto">
              <a:xfrm>
                <a:off x="2058" y="1888"/>
                <a:ext cx="37" cy="37"/>
              </a:xfrm>
              <a:custGeom>
                <a:avLst/>
                <a:gdLst>
                  <a:gd name="T0" fmla="*/ 113 w 113"/>
                  <a:gd name="T1" fmla="*/ 56 h 111"/>
                  <a:gd name="T2" fmla="*/ 113 w 113"/>
                  <a:gd name="T3" fmla="*/ 65 h 111"/>
                  <a:gd name="T4" fmla="*/ 33 w 113"/>
                  <a:gd name="T5" fmla="*/ 65 h 111"/>
                  <a:gd name="T6" fmla="*/ 36 w 113"/>
                  <a:gd name="T7" fmla="*/ 76 h 111"/>
                  <a:gd name="T8" fmla="*/ 42 w 113"/>
                  <a:gd name="T9" fmla="*/ 82 h 111"/>
                  <a:gd name="T10" fmla="*/ 51 w 113"/>
                  <a:gd name="T11" fmla="*/ 88 h 111"/>
                  <a:gd name="T12" fmla="*/ 64 w 113"/>
                  <a:gd name="T13" fmla="*/ 89 h 111"/>
                  <a:gd name="T14" fmla="*/ 74 w 113"/>
                  <a:gd name="T15" fmla="*/ 88 h 111"/>
                  <a:gd name="T16" fmla="*/ 85 w 113"/>
                  <a:gd name="T17" fmla="*/ 85 h 111"/>
                  <a:gd name="T18" fmla="*/ 95 w 113"/>
                  <a:gd name="T19" fmla="*/ 82 h 111"/>
                  <a:gd name="T20" fmla="*/ 107 w 113"/>
                  <a:gd name="T21" fmla="*/ 76 h 111"/>
                  <a:gd name="T22" fmla="*/ 107 w 113"/>
                  <a:gd name="T23" fmla="*/ 102 h 111"/>
                  <a:gd name="T24" fmla="*/ 95 w 113"/>
                  <a:gd name="T25" fmla="*/ 106 h 111"/>
                  <a:gd name="T26" fmla="*/ 84 w 113"/>
                  <a:gd name="T27" fmla="*/ 108 h 111"/>
                  <a:gd name="T28" fmla="*/ 72 w 113"/>
                  <a:gd name="T29" fmla="*/ 111 h 111"/>
                  <a:gd name="T30" fmla="*/ 59 w 113"/>
                  <a:gd name="T31" fmla="*/ 111 h 111"/>
                  <a:gd name="T32" fmla="*/ 46 w 113"/>
                  <a:gd name="T33" fmla="*/ 111 h 111"/>
                  <a:gd name="T34" fmla="*/ 23 w 113"/>
                  <a:gd name="T35" fmla="*/ 103 h 111"/>
                  <a:gd name="T36" fmla="*/ 16 w 113"/>
                  <a:gd name="T37" fmla="*/ 96 h 111"/>
                  <a:gd name="T38" fmla="*/ 9 w 113"/>
                  <a:gd name="T39" fmla="*/ 89 h 111"/>
                  <a:gd name="T40" fmla="*/ 0 w 113"/>
                  <a:gd name="T41" fmla="*/ 69 h 111"/>
                  <a:gd name="T42" fmla="*/ 0 w 113"/>
                  <a:gd name="T43" fmla="*/ 56 h 111"/>
                  <a:gd name="T44" fmla="*/ 0 w 113"/>
                  <a:gd name="T45" fmla="*/ 43 h 111"/>
                  <a:gd name="T46" fmla="*/ 7 w 113"/>
                  <a:gd name="T47" fmla="*/ 23 h 111"/>
                  <a:gd name="T48" fmla="*/ 15 w 113"/>
                  <a:gd name="T49" fmla="*/ 16 h 111"/>
                  <a:gd name="T50" fmla="*/ 23 w 113"/>
                  <a:gd name="T51" fmla="*/ 8 h 111"/>
                  <a:gd name="T52" fmla="*/ 45 w 113"/>
                  <a:gd name="T53" fmla="*/ 1 h 111"/>
                  <a:gd name="T54" fmla="*/ 58 w 113"/>
                  <a:gd name="T55" fmla="*/ 0 h 111"/>
                  <a:gd name="T56" fmla="*/ 69 w 113"/>
                  <a:gd name="T57" fmla="*/ 1 h 111"/>
                  <a:gd name="T58" fmla="*/ 90 w 113"/>
                  <a:gd name="T59" fmla="*/ 8 h 111"/>
                  <a:gd name="T60" fmla="*/ 98 w 113"/>
                  <a:gd name="T61" fmla="*/ 16 h 111"/>
                  <a:gd name="T62" fmla="*/ 104 w 113"/>
                  <a:gd name="T63" fmla="*/ 23 h 111"/>
                  <a:gd name="T64" fmla="*/ 111 w 113"/>
                  <a:gd name="T65" fmla="*/ 43 h 111"/>
                  <a:gd name="T66" fmla="*/ 113 w 113"/>
                  <a:gd name="T67" fmla="*/ 56 h 111"/>
                  <a:gd name="T68" fmla="*/ 78 w 113"/>
                  <a:gd name="T69" fmla="*/ 44 h 111"/>
                  <a:gd name="T70" fmla="*/ 77 w 113"/>
                  <a:gd name="T71" fmla="*/ 36 h 111"/>
                  <a:gd name="T72" fmla="*/ 72 w 113"/>
                  <a:gd name="T73" fmla="*/ 29 h 111"/>
                  <a:gd name="T74" fmla="*/ 66 w 113"/>
                  <a:gd name="T75" fmla="*/ 24 h 111"/>
                  <a:gd name="T76" fmla="*/ 58 w 113"/>
                  <a:gd name="T77" fmla="*/ 23 h 111"/>
                  <a:gd name="T78" fmla="*/ 49 w 113"/>
                  <a:gd name="T79" fmla="*/ 24 h 111"/>
                  <a:gd name="T80" fmla="*/ 42 w 113"/>
                  <a:gd name="T81" fmla="*/ 29 h 111"/>
                  <a:gd name="T82" fmla="*/ 36 w 113"/>
                  <a:gd name="T83" fmla="*/ 34 h 111"/>
                  <a:gd name="T84" fmla="*/ 35 w 113"/>
                  <a:gd name="T85" fmla="*/ 44 h 111"/>
                  <a:gd name="T86" fmla="*/ 78 w 113"/>
                  <a:gd name="T87" fmla="*/ 4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6"/>
                    </a:moveTo>
                    <a:lnTo>
                      <a:pt x="113" y="65"/>
                    </a:lnTo>
                    <a:lnTo>
                      <a:pt x="33" y="65"/>
                    </a:lnTo>
                    <a:lnTo>
                      <a:pt x="36" y="76"/>
                    </a:lnTo>
                    <a:lnTo>
                      <a:pt x="42" y="82"/>
                    </a:lnTo>
                    <a:lnTo>
                      <a:pt x="51" y="88"/>
                    </a:lnTo>
                    <a:lnTo>
                      <a:pt x="64" y="89"/>
                    </a:lnTo>
                    <a:lnTo>
                      <a:pt x="74" y="88"/>
                    </a:lnTo>
                    <a:lnTo>
                      <a:pt x="85" y="85"/>
                    </a:lnTo>
                    <a:lnTo>
                      <a:pt x="95" y="82"/>
                    </a:lnTo>
                    <a:lnTo>
                      <a:pt x="107" y="76"/>
                    </a:lnTo>
                    <a:lnTo>
                      <a:pt x="107" y="102"/>
                    </a:lnTo>
                    <a:lnTo>
                      <a:pt x="95" y="106"/>
                    </a:lnTo>
                    <a:lnTo>
                      <a:pt x="84" y="108"/>
                    </a:lnTo>
                    <a:lnTo>
                      <a:pt x="72" y="111"/>
                    </a:lnTo>
                    <a:lnTo>
                      <a:pt x="59" y="111"/>
                    </a:lnTo>
                    <a:lnTo>
                      <a:pt x="46" y="111"/>
                    </a:lnTo>
                    <a:lnTo>
                      <a:pt x="23" y="103"/>
                    </a:lnTo>
                    <a:lnTo>
                      <a:pt x="16" y="96"/>
                    </a:lnTo>
                    <a:lnTo>
                      <a:pt x="9" y="89"/>
                    </a:lnTo>
                    <a:lnTo>
                      <a:pt x="0" y="69"/>
                    </a:lnTo>
                    <a:lnTo>
                      <a:pt x="0" y="56"/>
                    </a:lnTo>
                    <a:lnTo>
                      <a:pt x="0" y="43"/>
                    </a:lnTo>
                    <a:lnTo>
                      <a:pt x="7" y="23"/>
                    </a:lnTo>
                    <a:lnTo>
                      <a:pt x="15" y="16"/>
                    </a:lnTo>
                    <a:lnTo>
                      <a:pt x="23" y="8"/>
                    </a:lnTo>
                    <a:lnTo>
                      <a:pt x="45" y="1"/>
                    </a:lnTo>
                    <a:lnTo>
                      <a:pt x="58" y="0"/>
                    </a:lnTo>
                    <a:lnTo>
                      <a:pt x="69" y="1"/>
                    </a:lnTo>
                    <a:lnTo>
                      <a:pt x="90" y="8"/>
                    </a:lnTo>
                    <a:lnTo>
                      <a:pt x="98" y="16"/>
                    </a:lnTo>
                    <a:lnTo>
                      <a:pt x="104" y="23"/>
                    </a:lnTo>
                    <a:lnTo>
                      <a:pt x="111" y="43"/>
                    </a:lnTo>
                    <a:lnTo>
                      <a:pt x="113" y="56"/>
                    </a:lnTo>
                    <a:close/>
                    <a:moveTo>
                      <a:pt x="78" y="44"/>
                    </a:moveTo>
                    <a:lnTo>
                      <a:pt x="77" y="36"/>
                    </a:lnTo>
                    <a:lnTo>
                      <a:pt x="72" y="29"/>
                    </a:lnTo>
                    <a:lnTo>
                      <a:pt x="66" y="24"/>
                    </a:lnTo>
                    <a:lnTo>
                      <a:pt x="58" y="23"/>
                    </a:lnTo>
                    <a:lnTo>
                      <a:pt x="49" y="24"/>
                    </a:lnTo>
                    <a:lnTo>
                      <a:pt x="42" y="29"/>
                    </a:lnTo>
                    <a:lnTo>
                      <a:pt x="36" y="34"/>
                    </a:lnTo>
                    <a:lnTo>
                      <a:pt x="35"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Freeform 127"/>
              <p:cNvSpPr>
                <a:spLocks/>
              </p:cNvSpPr>
              <p:nvPr/>
            </p:nvSpPr>
            <p:spPr bwMode="auto">
              <a:xfrm>
                <a:off x="2103" y="1888"/>
                <a:ext cx="27" cy="36"/>
              </a:xfrm>
              <a:custGeom>
                <a:avLst/>
                <a:gdLst>
                  <a:gd name="T0" fmla="*/ 79 w 79"/>
                  <a:gd name="T1" fmla="*/ 31 h 108"/>
                  <a:gd name="T2" fmla="*/ 75 w 79"/>
                  <a:gd name="T3" fmla="*/ 30 h 108"/>
                  <a:gd name="T4" fmla="*/ 71 w 79"/>
                  <a:gd name="T5" fmla="*/ 29 h 108"/>
                  <a:gd name="T6" fmla="*/ 66 w 79"/>
                  <a:gd name="T7" fmla="*/ 27 h 108"/>
                  <a:gd name="T8" fmla="*/ 61 w 79"/>
                  <a:gd name="T9" fmla="*/ 27 h 108"/>
                  <a:gd name="T10" fmla="*/ 49 w 79"/>
                  <a:gd name="T11" fmla="*/ 29 h 108"/>
                  <a:gd name="T12" fmla="*/ 42 w 79"/>
                  <a:gd name="T13" fmla="*/ 36 h 108"/>
                  <a:gd name="T14" fmla="*/ 36 w 79"/>
                  <a:gd name="T15" fmla="*/ 46 h 108"/>
                  <a:gd name="T16" fmla="*/ 35 w 79"/>
                  <a:gd name="T17" fmla="*/ 60 h 108"/>
                  <a:gd name="T18" fmla="*/ 35 w 79"/>
                  <a:gd name="T19" fmla="*/ 108 h 108"/>
                  <a:gd name="T20" fmla="*/ 0 w 79"/>
                  <a:gd name="T21" fmla="*/ 108 h 108"/>
                  <a:gd name="T22" fmla="*/ 0 w 79"/>
                  <a:gd name="T23" fmla="*/ 3 h 108"/>
                  <a:gd name="T24" fmla="*/ 35 w 79"/>
                  <a:gd name="T25" fmla="*/ 3 h 108"/>
                  <a:gd name="T26" fmla="*/ 35 w 79"/>
                  <a:gd name="T27" fmla="*/ 20 h 108"/>
                  <a:gd name="T28" fmla="*/ 40 w 79"/>
                  <a:gd name="T29" fmla="*/ 11 h 108"/>
                  <a:gd name="T30" fmla="*/ 49 w 79"/>
                  <a:gd name="T31" fmla="*/ 5 h 108"/>
                  <a:gd name="T32" fmla="*/ 58 w 79"/>
                  <a:gd name="T33" fmla="*/ 1 h 108"/>
                  <a:gd name="T34" fmla="*/ 69 w 79"/>
                  <a:gd name="T35" fmla="*/ 0 h 108"/>
                  <a:gd name="T36" fmla="*/ 71 w 79"/>
                  <a:gd name="T37" fmla="*/ 1 h 108"/>
                  <a:gd name="T38" fmla="*/ 74 w 79"/>
                  <a:gd name="T39" fmla="*/ 1 h 108"/>
                  <a:gd name="T40" fmla="*/ 75 w 79"/>
                  <a:gd name="T41" fmla="*/ 1 h 108"/>
                  <a:gd name="T42" fmla="*/ 79 w 79"/>
                  <a:gd name="T43" fmla="*/ 1 h 108"/>
                  <a:gd name="T44" fmla="*/ 79 w 79"/>
                  <a:gd name="T45"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08">
                    <a:moveTo>
                      <a:pt x="79" y="31"/>
                    </a:moveTo>
                    <a:lnTo>
                      <a:pt x="75" y="30"/>
                    </a:lnTo>
                    <a:lnTo>
                      <a:pt x="71" y="29"/>
                    </a:lnTo>
                    <a:lnTo>
                      <a:pt x="66" y="27"/>
                    </a:lnTo>
                    <a:lnTo>
                      <a:pt x="61" y="27"/>
                    </a:lnTo>
                    <a:lnTo>
                      <a:pt x="49" y="29"/>
                    </a:lnTo>
                    <a:lnTo>
                      <a:pt x="42" y="36"/>
                    </a:lnTo>
                    <a:lnTo>
                      <a:pt x="36" y="46"/>
                    </a:lnTo>
                    <a:lnTo>
                      <a:pt x="35" y="60"/>
                    </a:lnTo>
                    <a:lnTo>
                      <a:pt x="35" y="108"/>
                    </a:lnTo>
                    <a:lnTo>
                      <a:pt x="0" y="108"/>
                    </a:lnTo>
                    <a:lnTo>
                      <a:pt x="0" y="3"/>
                    </a:lnTo>
                    <a:lnTo>
                      <a:pt x="35" y="3"/>
                    </a:lnTo>
                    <a:lnTo>
                      <a:pt x="35" y="20"/>
                    </a:lnTo>
                    <a:lnTo>
                      <a:pt x="40" y="11"/>
                    </a:lnTo>
                    <a:lnTo>
                      <a:pt x="49" y="5"/>
                    </a:lnTo>
                    <a:lnTo>
                      <a:pt x="58" y="1"/>
                    </a:lnTo>
                    <a:lnTo>
                      <a:pt x="69" y="0"/>
                    </a:lnTo>
                    <a:lnTo>
                      <a:pt x="71" y="1"/>
                    </a:lnTo>
                    <a:lnTo>
                      <a:pt x="74" y="1"/>
                    </a:lnTo>
                    <a:lnTo>
                      <a:pt x="75" y="1"/>
                    </a:lnTo>
                    <a:lnTo>
                      <a:pt x="79" y="1"/>
                    </a:lnTo>
                    <a:lnTo>
                      <a:pt x="79"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9" name="Freeform 128"/>
              <p:cNvSpPr>
                <a:spLocks/>
              </p:cNvSpPr>
              <p:nvPr/>
            </p:nvSpPr>
            <p:spPr bwMode="auto">
              <a:xfrm>
                <a:off x="2131" y="1879"/>
                <a:ext cx="28" cy="45"/>
              </a:xfrm>
              <a:custGeom>
                <a:avLst/>
                <a:gdLst>
                  <a:gd name="T0" fmla="*/ 51 w 85"/>
                  <a:gd name="T1" fmla="*/ 0 h 134"/>
                  <a:gd name="T2" fmla="*/ 51 w 85"/>
                  <a:gd name="T3" fmla="*/ 29 h 134"/>
                  <a:gd name="T4" fmla="*/ 85 w 85"/>
                  <a:gd name="T5" fmla="*/ 29 h 134"/>
                  <a:gd name="T6" fmla="*/ 85 w 85"/>
                  <a:gd name="T7" fmla="*/ 53 h 134"/>
                  <a:gd name="T8" fmla="*/ 51 w 85"/>
                  <a:gd name="T9" fmla="*/ 53 h 134"/>
                  <a:gd name="T10" fmla="*/ 51 w 85"/>
                  <a:gd name="T11" fmla="*/ 98 h 134"/>
                  <a:gd name="T12" fmla="*/ 51 w 85"/>
                  <a:gd name="T13" fmla="*/ 103 h 134"/>
                  <a:gd name="T14" fmla="*/ 54 w 85"/>
                  <a:gd name="T15" fmla="*/ 108 h 134"/>
                  <a:gd name="T16" fmla="*/ 58 w 85"/>
                  <a:gd name="T17" fmla="*/ 109 h 134"/>
                  <a:gd name="T18" fmla="*/ 65 w 85"/>
                  <a:gd name="T19" fmla="*/ 111 h 134"/>
                  <a:gd name="T20" fmla="*/ 82 w 85"/>
                  <a:gd name="T21" fmla="*/ 111 h 134"/>
                  <a:gd name="T22" fmla="*/ 82 w 85"/>
                  <a:gd name="T23" fmla="*/ 134 h 134"/>
                  <a:gd name="T24" fmla="*/ 54 w 85"/>
                  <a:gd name="T25" fmla="*/ 134 h 134"/>
                  <a:gd name="T26" fmla="*/ 35 w 85"/>
                  <a:gd name="T27" fmla="*/ 132 h 134"/>
                  <a:gd name="T28" fmla="*/ 25 w 85"/>
                  <a:gd name="T29" fmla="*/ 125 h 134"/>
                  <a:gd name="T30" fmla="*/ 18 w 85"/>
                  <a:gd name="T31" fmla="*/ 115 h 134"/>
                  <a:gd name="T32" fmla="*/ 18 w 85"/>
                  <a:gd name="T33" fmla="*/ 98 h 134"/>
                  <a:gd name="T34" fmla="*/ 18 w 85"/>
                  <a:gd name="T35" fmla="*/ 53 h 134"/>
                  <a:gd name="T36" fmla="*/ 0 w 85"/>
                  <a:gd name="T37" fmla="*/ 53 h 134"/>
                  <a:gd name="T38" fmla="*/ 0 w 85"/>
                  <a:gd name="T39" fmla="*/ 29 h 134"/>
                  <a:gd name="T40" fmla="*/ 18 w 85"/>
                  <a:gd name="T41" fmla="*/ 29 h 134"/>
                  <a:gd name="T42" fmla="*/ 18 w 85"/>
                  <a:gd name="T43" fmla="*/ 0 h 134"/>
                  <a:gd name="T44" fmla="*/ 51 w 85"/>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4">
                    <a:moveTo>
                      <a:pt x="51" y="0"/>
                    </a:moveTo>
                    <a:lnTo>
                      <a:pt x="51" y="29"/>
                    </a:lnTo>
                    <a:lnTo>
                      <a:pt x="85" y="29"/>
                    </a:lnTo>
                    <a:lnTo>
                      <a:pt x="85" y="53"/>
                    </a:lnTo>
                    <a:lnTo>
                      <a:pt x="51" y="53"/>
                    </a:lnTo>
                    <a:lnTo>
                      <a:pt x="51" y="98"/>
                    </a:lnTo>
                    <a:lnTo>
                      <a:pt x="51" y="103"/>
                    </a:lnTo>
                    <a:lnTo>
                      <a:pt x="54" y="108"/>
                    </a:lnTo>
                    <a:lnTo>
                      <a:pt x="58" y="109"/>
                    </a:lnTo>
                    <a:lnTo>
                      <a:pt x="65" y="111"/>
                    </a:lnTo>
                    <a:lnTo>
                      <a:pt x="82" y="111"/>
                    </a:lnTo>
                    <a:lnTo>
                      <a:pt x="82" y="134"/>
                    </a:lnTo>
                    <a:lnTo>
                      <a:pt x="54" y="134"/>
                    </a:lnTo>
                    <a:lnTo>
                      <a:pt x="35" y="132"/>
                    </a:lnTo>
                    <a:lnTo>
                      <a:pt x="25" y="125"/>
                    </a:lnTo>
                    <a:lnTo>
                      <a:pt x="18" y="115"/>
                    </a:lnTo>
                    <a:lnTo>
                      <a:pt x="18" y="98"/>
                    </a:lnTo>
                    <a:lnTo>
                      <a:pt x="18" y="53"/>
                    </a:lnTo>
                    <a:lnTo>
                      <a:pt x="0" y="53"/>
                    </a:lnTo>
                    <a:lnTo>
                      <a:pt x="0" y="29"/>
                    </a:lnTo>
                    <a:lnTo>
                      <a:pt x="18" y="29"/>
                    </a:lnTo>
                    <a:lnTo>
                      <a:pt x="18"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0" name="Freeform 129"/>
              <p:cNvSpPr>
                <a:spLocks/>
              </p:cNvSpPr>
              <p:nvPr/>
            </p:nvSpPr>
            <p:spPr bwMode="auto">
              <a:xfrm>
                <a:off x="2164" y="1888"/>
                <a:ext cx="32" cy="37"/>
              </a:xfrm>
              <a:custGeom>
                <a:avLst/>
                <a:gdLst>
                  <a:gd name="T0" fmla="*/ 88 w 95"/>
                  <a:gd name="T1" fmla="*/ 7 h 111"/>
                  <a:gd name="T2" fmla="*/ 88 w 95"/>
                  <a:gd name="T3" fmla="*/ 31 h 111"/>
                  <a:gd name="T4" fmla="*/ 78 w 95"/>
                  <a:gd name="T5" fmla="*/ 27 h 111"/>
                  <a:gd name="T6" fmla="*/ 67 w 95"/>
                  <a:gd name="T7" fmla="*/ 26 h 111"/>
                  <a:gd name="T8" fmla="*/ 57 w 95"/>
                  <a:gd name="T9" fmla="*/ 23 h 111"/>
                  <a:gd name="T10" fmla="*/ 49 w 95"/>
                  <a:gd name="T11" fmla="*/ 23 h 111"/>
                  <a:gd name="T12" fmla="*/ 39 w 95"/>
                  <a:gd name="T13" fmla="*/ 23 h 111"/>
                  <a:gd name="T14" fmla="*/ 34 w 95"/>
                  <a:gd name="T15" fmla="*/ 26 h 111"/>
                  <a:gd name="T16" fmla="*/ 30 w 95"/>
                  <a:gd name="T17" fmla="*/ 29 h 111"/>
                  <a:gd name="T18" fmla="*/ 29 w 95"/>
                  <a:gd name="T19" fmla="*/ 33 h 111"/>
                  <a:gd name="T20" fmla="*/ 30 w 95"/>
                  <a:gd name="T21" fmla="*/ 36 h 111"/>
                  <a:gd name="T22" fmla="*/ 33 w 95"/>
                  <a:gd name="T23" fmla="*/ 39 h 111"/>
                  <a:gd name="T24" fmla="*/ 37 w 95"/>
                  <a:gd name="T25" fmla="*/ 40 h 111"/>
                  <a:gd name="T26" fmla="*/ 46 w 95"/>
                  <a:gd name="T27" fmla="*/ 41 h 111"/>
                  <a:gd name="T28" fmla="*/ 52 w 95"/>
                  <a:gd name="T29" fmla="*/ 43 h 111"/>
                  <a:gd name="T30" fmla="*/ 75 w 95"/>
                  <a:gd name="T31" fmla="*/ 47 h 111"/>
                  <a:gd name="T32" fmla="*/ 86 w 95"/>
                  <a:gd name="T33" fmla="*/ 53 h 111"/>
                  <a:gd name="T34" fmla="*/ 93 w 95"/>
                  <a:gd name="T35" fmla="*/ 63 h 111"/>
                  <a:gd name="T36" fmla="*/ 95 w 95"/>
                  <a:gd name="T37" fmla="*/ 77 h 111"/>
                  <a:gd name="T38" fmla="*/ 95 w 95"/>
                  <a:gd name="T39" fmla="*/ 85 h 111"/>
                  <a:gd name="T40" fmla="*/ 88 w 95"/>
                  <a:gd name="T41" fmla="*/ 98 h 111"/>
                  <a:gd name="T42" fmla="*/ 82 w 95"/>
                  <a:gd name="T43" fmla="*/ 102 h 111"/>
                  <a:gd name="T44" fmla="*/ 67 w 95"/>
                  <a:gd name="T45" fmla="*/ 109 h 111"/>
                  <a:gd name="T46" fmla="*/ 46 w 95"/>
                  <a:gd name="T47" fmla="*/ 111 h 111"/>
                  <a:gd name="T48" fmla="*/ 34 w 95"/>
                  <a:gd name="T49" fmla="*/ 111 h 111"/>
                  <a:gd name="T50" fmla="*/ 24 w 95"/>
                  <a:gd name="T51" fmla="*/ 109 h 111"/>
                  <a:gd name="T52" fmla="*/ 13 w 95"/>
                  <a:gd name="T53" fmla="*/ 108 h 111"/>
                  <a:gd name="T54" fmla="*/ 1 w 95"/>
                  <a:gd name="T55" fmla="*/ 103 h 111"/>
                  <a:gd name="T56" fmla="*/ 1 w 95"/>
                  <a:gd name="T57" fmla="*/ 79 h 111"/>
                  <a:gd name="T58" fmla="*/ 11 w 95"/>
                  <a:gd name="T59" fmla="*/ 83 h 111"/>
                  <a:gd name="T60" fmla="*/ 21 w 95"/>
                  <a:gd name="T61" fmla="*/ 86 h 111"/>
                  <a:gd name="T62" fmla="*/ 33 w 95"/>
                  <a:gd name="T63" fmla="*/ 88 h 111"/>
                  <a:gd name="T64" fmla="*/ 43 w 95"/>
                  <a:gd name="T65" fmla="*/ 89 h 111"/>
                  <a:gd name="T66" fmla="*/ 52 w 95"/>
                  <a:gd name="T67" fmla="*/ 88 h 111"/>
                  <a:gd name="T68" fmla="*/ 57 w 95"/>
                  <a:gd name="T69" fmla="*/ 86 h 111"/>
                  <a:gd name="T70" fmla="*/ 62 w 95"/>
                  <a:gd name="T71" fmla="*/ 82 h 111"/>
                  <a:gd name="T72" fmla="*/ 63 w 95"/>
                  <a:gd name="T73" fmla="*/ 77 h 111"/>
                  <a:gd name="T74" fmla="*/ 62 w 95"/>
                  <a:gd name="T75" fmla="*/ 73 h 111"/>
                  <a:gd name="T76" fmla="*/ 59 w 95"/>
                  <a:gd name="T77" fmla="*/ 70 h 111"/>
                  <a:gd name="T78" fmla="*/ 54 w 95"/>
                  <a:gd name="T79" fmla="*/ 69 h 111"/>
                  <a:gd name="T80" fmla="*/ 46 w 95"/>
                  <a:gd name="T81" fmla="*/ 67 h 111"/>
                  <a:gd name="T82" fmla="*/ 40 w 95"/>
                  <a:gd name="T83" fmla="*/ 67 h 111"/>
                  <a:gd name="T84" fmla="*/ 20 w 95"/>
                  <a:gd name="T85" fmla="*/ 63 h 111"/>
                  <a:gd name="T86" fmla="*/ 8 w 95"/>
                  <a:gd name="T87" fmla="*/ 56 h 111"/>
                  <a:gd name="T88" fmla="*/ 1 w 95"/>
                  <a:gd name="T89" fmla="*/ 47 h 111"/>
                  <a:gd name="T90" fmla="*/ 0 w 95"/>
                  <a:gd name="T91" fmla="*/ 33 h 111"/>
                  <a:gd name="T92" fmla="*/ 1 w 95"/>
                  <a:gd name="T93" fmla="*/ 18 h 111"/>
                  <a:gd name="T94" fmla="*/ 11 w 95"/>
                  <a:gd name="T95" fmla="*/ 8 h 111"/>
                  <a:gd name="T96" fmla="*/ 24 w 95"/>
                  <a:gd name="T97" fmla="*/ 1 h 111"/>
                  <a:gd name="T98" fmla="*/ 46 w 95"/>
                  <a:gd name="T99" fmla="*/ 0 h 111"/>
                  <a:gd name="T100" fmla="*/ 56 w 95"/>
                  <a:gd name="T101" fmla="*/ 1 h 111"/>
                  <a:gd name="T102" fmla="*/ 66 w 95"/>
                  <a:gd name="T103" fmla="*/ 1 h 111"/>
                  <a:gd name="T104" fmla="*/ 76 w 95"/>
                  <a:gd name="T105" fmla="*/ 4 h 111"/>
                  <a:gd name="T106" fmla="*/ 88 w 95"/>
                  <a:gd name="T107" fmla="*/ 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7"/>
                    </a:moveTo>
                    <a:lnTo>
                      <a:pt x="88" y="31"/>
                    </a:lnTo>
                    <a:lnTo>
                      <a:pt x="78" y="27"/>
                    </a:lnTo>
                    <a:lnTo>
                      <a:pt x="67" y="26"/>
                    </a:lnTo>
                    <a:lnTo>
                      <a:pt x="57" y="23"/>
                    </a:lnTo>
                    <a:lnTo>
                      <a:pt x="49" y="23"/>
                    </a:lnTo>
                    <a:lnTo>
                      <a:pt x="39" y="23"/>
                    </a:lnTo>
                    <a:lnTo>
                      <a:pt x="34" y="26"/>
                    </a:lnTo>
                    <a:lnTo>
                      <a:pt x="30" y="29"/>
                    </a:lnTo>
                    <a:lnTo>
                      <a:pt x="29" y="33"/>
                    </a:lnTo>
                    <a:lnTo>
                      <a:pt x="30" y="36"/>
                    </a:lnTo>
                    <a:lnTo>
                      <a:pt x="33" y="39"/>
                    </a:lnTo>
                    <a:lnTo>
                      <a:pt x="37" y="40"/>
                    </a:lnTo>
                    <a:lnTo>
                      <a:pt x="46" y="41"/>
                    </a:lnTo>
                    <a:lnTo>
                      <a:pt x="52" y="43"/>
                    </a:lnTo>
                    <a:lnTo>
                      <a:pt x="75" y="47"/>
                    </a:lnTo>
                    <a:lnTo>
                      <a:pt x="86" y="53"/>
                    </a:lnTo>
                    <a:lnTo>
                      <a:pt x="93" y="63"/>
                    </a:lnTo>
                    <a:lnTo>
                      <a:pt x="95" y="77"/>
                    </a:lnTo>
                    <a:lnTo>
                      <a:pt x="95" y="85"/>
                    </a:lnTo>
                    <a:lnTo>
                      <a:pt x="88" y="98"/>
                    </a:lnTo>
                    <a:lnTo>
                      <a:pt x="82" y="102"/>
                    </a:lnTo>
                    <a:lnTo>
                      <a:pt x="67" y="109"/>
                    </a:lnTo>
                    <a:lnTo>
                      <a:pt x="46" y="111"/>
                    </a:lnTo>
                    <a:lnTo>
                      <a:pt x="34" y="111"/>
                    </a:lnTo>
                    <a:lnTo>
                      <a:pt x="24" y="109"/>
                    </a:lnTo>
                    <a:lnTo>
                      <a:pt x="13" y="108"/>
                    </a:lnTo>
                    <a:lnTo>
                      <a:pt x="1" y="103"/>
                    </a:lnTo>
                    <a:lnTo>
                      <a:pt x="1" y="79"/>
                    </a:lnTo>
                    <a:lnTo>
                      <a:pt x="11" y="83"/>
                    </a:lnTo>
                    <a:lnTo>
                      <a:pt x="21" y="86"/>
                    </a:lnTo>
                    <a:lnTo>
                      <a:pt x="33" y="88"/>
                    </a:lnTo>
                    <a:lnTo>
                      <a:pt x="43" y="89"/>
                    </a:lnTo>
                    <a:lnTo>
                      <a:pt x="52" y="88"/>
                    </a:lnTo>
                    <a:lnTo>
                      <a:pt x="57" y="86"/>
                    </a:lnTo>
                    <a:lnTo>
                      <a:pt x="62" y="82"/>
                    </a:lnTo>
                    <a:lnTo>
                      <a:pt x="63" y="77"/>
                    </a:lnTo>
                    <a:lnTo>
                      <a:pt x="62" y="73"/>
                    </a:lnTo>
                    <a:lnTo>
                      <a:pt x="59" y="70"/>
                    </a:lnTo>
                    <a:lnTo>
                      <a:pt x="54" y="69"/>
                    </a:lnTo>
                    <a:lnTo>
                      <a:pt x="46" y="67"/>
                    </a:lnTo>
                    <a:lnTo>
                      <a:pt x="40" y="67"/>
                    </a:lnTo>
                    <a:lnTo>
                      <a:pt x="20" y="63"/>
                    </a:lnTo>
                    <a:lnTo>
                      <a:pt x="8" y="56"/>
                    </a:lnTo>
                    <a:lnTo>
                      <a:pt x="1" y="47"/>
                    </a:lnTo>
                    <a:lnTo>
                      <a:pt x="0" y="33"/>
                    </a:lnTo>
                    <a:lnTo>
                      <a:pt x="1" y="18"/>
                    </a:lnTo>
                    <a:lnTo>
                      <a:pt x="11" y="8"/>
                    </a:lnTo>
                    <a:lnTo>
                      <a:pt x="24" y="1"/>
                    </a:lnTo>
                    <a:lnTo>
                      <a:pt x="46" y="0"/>
                    </a:lnTo>
                    <a:lnTo>
                      <a:pt x="56" y="1"/>
                    </a:lnTo>
                    <a:lnTo>
                      <a:pt x="66" y="1"/>
                    </a:lnTo>
                    <a:lnTo>
                      <a:pt x="76" y="4"/>
                    </a:lnTo>
                    <a:lnTo>
                      <a:pt x="8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1" name="Freeform 130"/>
              <p:cNvSpPr>
                <a:spLocks noEditPoints="1"/>
              </p:cNvSpPr>
              <p:nvPr/>
            </p:nvSpPr>
            <p:spPr bwMode="auto">
              <a:xfrm>
                <a:off x="1318" y="1305"/>
                <a:ext cx="44" cy="47"/>
              </a:xfrm>
              <a:custGeom>
                <a:avLst/>
                <a:gdLst>
                  <a:gd name="T0" fmla="*/ 36 w 131"/>
                  <a:gd name="T1" fmla="*/ 27 h 140"/>
                  <a:gd name="T2" fmla="*/ 36 w 131"/>
                  <a:gd name="T3" fmla="*/ 112 h 140"/>
                  <a:gd name="T4" fmla="*/ 49 w 131"/>
                  <a:gd name="T5" fmla="*/ 112 h 140"/>
                  <a:gd name="T6" fmla="*/ 69 w 131"/>
                  <a:gd name="T7" fmla="*/ 111 h 140"/>
                  <a:gd name="T8" fmla="*/ 82 w 131"/>
                  <a:gd name="T9" fmla="*/ 101 h 140"/>
                  <a:gd name="T10" fmla="*/ 87 w 131"/>
                  <a:gd name="T11" fmla="*/ 95 h 140"/>
                  <a:gd name="T12" fmla="*/ 93 w 131"/>
                  <a:gd name="T13" fmla="*/ 79 h 140"/>
                  <a:gd name="T14" fmla="*/ 93 w 131"/>
                  <a:gd name="T15" fmla="*/ 69 h 140"/>
                  <a:gd name="T16" fmla="*/ 92 w 131"/>
                  <a:gd name="T17" fmla="*/ 50 h 140"/>
                  <a:gd name="T18" fmla="*/ 82 w 131"/>
                  <a:gd name="T19" fmla="*/ 37 h 140"/>
                  <a:gd name="T20" fmla="*/ 69 w 131"/>
                  <a:gd name="T21" fmla="*/ 29 h 140"/>
                  <a:gd name="T22" fmla="*/ 49 w 131"/>
                  <a:gd name="T23" fmla="*/ 27 h 140"/>
                  <a:gd name="T24" fmla="*/ 36 w 131"/>
                  <a:gd name="T25" fmla="*/ 27 h 140"/>
                  <a:gd name="T26" fmla="*/ 0 w 131"/>
                  <a:gd name="T27" fmla="*/ 0 h 140"/>
                  <a:gd name="T28" fmla="*/ 37 w 131"/>
                  <a:gd name="T29" fmla="*/ 0 h 140"/>
                  <a:gd name="T30" fmla="*/ 66 w 131"/>
                  <a:gd name="T31" fmla="*/ 0 h 140"/>
                  <a:gd name="T32" fmla="*/ 85 w 131"/>
                  <a:gd name="T33" fmla="*/ 4 h 140"/>
                  <a:gd name="T34" fmla="*/ 99 w 131"/>
                  <a:gd name="T35" fmla="*/ 10 h 140"/>
                  <a:gd name="T36" fmla="*/ 112 w 131"/>
                  <a:gd name="T37" fmla="*/ 20 h 140"/>
                  <a:gd name="T38" fmla="*/ 121 w 131"/>
                  <a:gd name="T39" fmla="*/ 30 h 140"/>
                  <a:gd name="T40" fmla="*/ 126 w 131"/>
                  <a:gd name="T41" fmla="*/ 42 h 140"/>
                  <a:gd name="T42" fmla="*/ 131 w 131"/>
                  <a:gd name="T43" fmla="*/ 55 h 140"/>
                  <a:gd name="T44" fmla="*/ 131 w 131"/>
                  <a:gd name="T45" fmla="*/ 69 h 140"/>
                  <a:gd name="T46" fmla="*/ 131 w 131"/>
                  <a:gd name="T47" fmla="*/ 85 h 140"/>
                  <a:gd name="T48" fmla="*/ 126 w 131"/>
                  <a:gd name="T49" fmla="*/ 98 h 140"/>
                  <a:gd name="T50" fmla="*/ 121 w 131"/>
                  <a:gd name="T51" fmla="*/ 109 h 140"/>
                  <a:gd name="T52" fmla="*/ 112 w 131"/>
                  <a:gd name="T53" fmla="*/ 119 h 140"/>
                  <a:gd name="T54" fmla="*/ 99 w 131"/>
                  <a:gd name="T55" fmla="*/ 129 h 140"/>
                  <a:gd name="T56" fmla="*/ 85 w 131"/>
                  <a:gd name="T57" fmla="*/ 135 h 140"/>
                  <a:gd name="T58" fmla="*/ 66 w 131"/>
                  <a:gd name="T59" fmla="*/ 138 h 140"/>
                  <a:gd name="T60" fmla="*/ 37 w 131"/>
                  <a:gd name="T61" fmla="*/ 140 h 140"/>
                  <a:gd name="T62" fmla="*/ 0 w 131"/>
                  <a:gd name="T63" fmla="*/ 140 h 140"/>
                  <a:gd name="T64" fmla="*/ 0 w 131"/>
                  <a:gd name="T6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 h="140">
                    <a:moveTo>
                      <a:pt x="36" y="27"/>
                    </a:moveTo>
                    <a:lnTo>
                      <a:pt x="36" y="112"/>
                    </a:lnTo>
                    <a:lnTo>
                      <a:pt x="49" y="112"/>
                    </a:lnTo>
                    <a:lnTo>
                      <a:pt x="69" y="111"/>
                    </a:lnTo>
                    <a:lnTo>
                      <a:pt x="82" y="101"/>
                    </a:lnTo>
                    <a:lnTo>
                      <a:pt x="87" y="95"/>
                    </a:lnTo>
                    <a:lnTo>
                      <a:pt x="93" y="79"/>
                    </a:lnTo>
                    <a:lnTo>
                      <a:pt x="93" y="69"/>
                    </a:lnTo>
                    <a:lnTo>
                      <a:pt x="92" y="50"/>
                    </a:lnTo>
                    <a:lnTo>
                      <a:pt x="82" y="37"/>
                    </a:lnTo>
                    <a:lnTo>
                      <a:pt x="69" y="29"/>
                    </a:lnTo>
                    <a:lnTo>
                      <a:pt x="49" y="27"/>
                    </a:lnTo>
                    <a:lnTo>
                      <a:pt x="36" y="27"/>
                    </a:lnTo>
                    <a:close/>
                    <a:moveTo>
                      <a:pt x="0" y="0"/>
                    </a:moveTo>
                    <a:lnTo>
                      <a:pt x="37" y="0"/>
                    </a:lnTo>
                    <a:lnTo>
                      <a:pt x="66" y="0"/>
                    </a:lnTo>
                    <a:lnTo>
                      <a:pt x="85" y="4"/>
                    </a:lnTo>
                    <a:lnTo>
                      <a:pt x="99" y="10"/>
                    </a:lnTo>
                    <a:lnTo>
                      <a:pt x="112" y="20"/>
                    </a:lnTo>
                    <a:lnTo>
                      <a:pt x="121" y="30"/>
                    </a:lnTo>
                    <a:lnTo>
                      <a:pt x="126" y="42"/>
                    </a:lnTo>
                    <a:lnTo>
                      <a:pt x="131" y="55"/>
                    </a:lnTo>
                    <a:lnTo>
                      <a:pt x="131" y="69"/>
                    </a:lnTo>
                    <a:lnTo>
                      <a:pt x="131" y="85"/>
                    </a:lnTo>
                    <a:lnTo>
                      <a:pt x="126" y="98"/>
                    </a:lnTo>
                    <a:lnTo>
                      <a:pt x="121" y="109"/>
                    </a:lnTo>
                    <a:lnTo>
                      <a:pt x="112" y="119"/>
                    </a:lnTo>
                    <a:lnTo>
                      <a:pt x="99" y="129"/>
                    </a:lnTo>
                    <a:lnTo>
                      <a:pt x="85" y="135"/>
                    </a:lnTo>
                    <a:lnTo>
                      <a:pt x="66" y="138"/>
                    </a:lnTo>
                    <a:lnTo>
                      <a:pt x="37"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131"/>
              <p:cNvSpPr>
                <a:spLocks noEditPoints="1"/>
              </p:cNvSpPr>
              <p:nvPr/>
            </p:nvSpPr>
            <p:spPr bwMode="auto">
              <a:xfrm>
                <a:off x="1368" y="1316"/>
                <a:ext cx="37" cy="37"/>
              </a:xfrm>
              <a:custGeom>
                <a:avLst/>
                <a:gdLst>
                  <a:gd name="T0" fmla="*/ 113 w 113"/>
                  <a:gd name="T1" fmla="*/ 54 h 110"/>
                  <a:gd name="T2" fmla="*/ 113 w 113"/>
                  <a:gd name="T3" fmla="*/ 64 h 110"/>
                  <a:gd name="T4" fmla="*/ 35 w 113"/>
                  <a:gd name="T5" fmla="*/ 64 h 110"/>
                  <a:gd name="T6" fmla="*/ 36 w 113"/>
                  <a:gd name="T7" fmla="*/ 74 h 110"/>
                  <a:gd name="T8" fmla="*/ 42 w 113"/>
                  <a:gd name="T9" fmla="*/ 82 h 110"/>
                  <a:gd name="T10" fmla="*/ 51 w 113"/>
                  <a:gd name="T11" fmla="*/ 87 h 110"/>
                  <a:gd name="T12" fmla="*/ 64 w 113"/>
                  <a:gd name="T13" fmla="*/ 87 h 110"/>
                  <a:gd name="T14" fmla="*/ 74 w 113"/>
                  <a:gd name="T15" fmla="*/ 87 h 110"/>
                  <a:gd name="T16" fmla="*/ 85 w 113"/>
                  <a:gd name="T17" fmla="*/ 84 h 110"/>
                  <a:gd name="T18" fmla="*/ 97 w 113"/>
                  <a:gd name="T19" fmla="*/ 82 h 110"/>
                  <a:gd name="T20" fmla="*/ 109 w 113"/>
                  <a:gd name="T21" fmla="*/ 76 h 110"/>
                  <a:gd name="T22" fmla="*/ 109 w 113"/>
                  <a:gd name="T23" fmla="*/ 102 h 110"/>
                  <a:gd name="T24" fmla="*/ 96 w 113"/>
                  <a:gd name="T25" fmla="*/ 105 h 110"/>
                  <a:gd name="T26" fmla="*/ 84 w 113"/>
                  <a:gd name="T27" fmla="*/ 108 h 110"/>
                  <a:gd name="T28" fmla="*/ 72 w 113"/>
                  <a:gd name="T29" fmla="*/ 110 h 110"/>
                  <a:gd name="T30" fmla="*/ 61 w 113"/>
                  <a:gd name="T31" fmla="*/ 110 h 110"/>
                  <a:gd name="T32" fmla="*/ 47 w 113"/>
                  <a:gd name="T33" fmla="*/ 109 h 110"/>
                  <a:gd name="T34" fmla="*/ 25 w 113"/>
                  <a:gd name="T35" fmla="*/ 102 h 110"/>
                  <a:gd name="T36" fmla="*/ 16 w 113"/>
                  <a:gd name="T37" fmla="*/ 96 h 110"/>
                  <a:gd name="T38" fmla="*/ 9 w 113"/>
                  <a:gd name="T39" fmla="*/ 87 h 110"/>
                  <a:gd name="T40" fmla="*/ 0 w 113"/>
                  <a:gd name="T41" fmla="*/ 67 h 110"/>
                  <a:gd name="T42" fmla="*/ 0 w 113"/>
                  <a:gd name="T43" fmla="*/ 56 h 110"/>
                  <a:gd name="T44" fmla="*/ 0 w 113"/>
                  <a:gd name="T45" fmla="*/ 43 h 110"/>
                  <a:gd name="T46" fmla="*/ 9 w 113"/>
                  <a:gd name="T47" fmla="*/ 23 h 110"/>
                  <a:gd name="T48" fmla="*/ 16 w 113"/>
                  <a:gd name="T49" fmla="*/ 15 h 110"/>
                  <a:gd name="T50" fmla="*/ 23 w 113"/>
                  <a:gd name="T51" fmla="*/ 8 h 110"/>
                  <a:gd name="T52" fmla="*/ 45 w 113"/>
                  <a:gd name="T53" fmla="*/ 1 h 110"/>
                  <a:gd name="T54" fmla="*/ 58 w 113"/>
                  <a:gd name="T55" fmla="*/ 0 h 110"/>
                  <a:gd name="T56" fmla="*/ 71 w 113"/>
                  <a:gd name="T57" fmla="*/ 1 h 110"/>
                  <a:gd name="T58" fmla="*/ 90 w 113"/>
                  <a:gd name="T59" fmla="*/ 8 h 110"/>
                  <a:gd name="T60" fmla="*/ 98 w 113"/>
                  <a:gd name="T61" fmla="*/ 15 h 110"/>
                  <a:gd name="T62" fmla="*/ 104 w 113"/>
                  <a:gd name="T63" fmla="*/ 23 h 110"/>
                  <a:gd name="T64" fmla="*/ 113 w 113"/>
                  <a:gd name="T65" fmla="*/ 43 h 110"/>
                  <a:gd name="T66" fmla="*/ 113 w 113"/>
                  <a:gd name="T67" fmla="*/ 54 h 110"/>
                  <a:gd name="T68" fmla="*/ 78 w 113"/>
                  <a:gd name="T69" fmla="*/ 44 h 110"/>
                  <a:gd name="T70" fmla="*/ 77 w 113"/>
                  <a:gd name="T71" fmla="*/ 34 h 110"/>
                  <a:gd name="T72" fmla="*/ 72 w 113"/>
                  <a:gd name="T73" fmla="*/ 28 h 110"/>
                  <a:gd name="T74" fmla="*/ 67 w 113"/>
                  <a:gd name="T75" fmla="*/ 23 h 110"/>
                  <a:gd name="T76" fmla="*/ 58 w 113"/>
                  <a:gd name="T77" fmla="*/ 23 h 110"/>
                  <a:gd name="T78" fmla="*/ 49 w 113"/>
                  <a:gd name="T79" fmla="*/ 23 h 110"/>
                  <a:gd name="T80" fmla="*/ 42 w 113"/>
                  <a:gd name="T81" fmla="*/ 28 h 110"/>
                  <a:gd name="T82" fmla="*/ 36 w 113"/>
                  <a:gd name="T83" fmla="*/ 34 h 110"/>
                  <a:gd name="T84" fmla="*/ 35 w 113"/>
                  <a:gd name="T85" fmla="*/ 44 h 110"/>
                  <a:gd name="T86" fmla="*/ 78 w 113"/>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0">
                    <a:moveTo>
                      <a:pt x="113" y="54"/>
                    </a:moveTo>
                    <a:lnTo>
                      <a:pt x="113" y="64"/>
                    </a:lnTo>
                    <a:lnTo>
                      <a:pt x="35" y="64"/>
                    </a:lnTo>
                    <a:lnTo>
                      <a:pt x="36" y="74"/>
                    </a:lnTo>
                    <a:lnTo>
                      <a:pt x="42" y="82"/>
                    </a:lnTo>
                    <a:lnTo>
                      <a:pt x="51" y="87"/>
                    </a:lnTo>
                    <a:lnTo>
                      <a:pt x="64" y="87"/>
                    </a:lnTo>
                    <a:lnTo>
                      <a:pt x="74" y="87"/>
                    </a:lnTo>
                    <a:lnTo>
                      <a:pt x="85" y="84"/>
                    </a:lnTo>
                    <a:lnTo>
                      <a:pt x="97" y="82"/>
                    </a:lnTo>
                    <a:lnTo>
                      <a:pt x="109" y="76"/>
                    </a:lnTo>
                    <a:lnTo>
                      <a:pt x="109" y="102"/>
                    </a:lnTo>
                    <a:lnTo>
                      <a:pt x="96" y="105"/>
                    </a:lnTo>
                    <a:lnTo>
                      <a:pt x="84" y="108"/>
                    </a:lnTo>
                    <a:lnTo>
                      <a:pt x="72" y="110"/>
                    </a:lnTo>
                    <a:lnTo>
                      <a:pt x="61" y="110"/>
                    </a:lnTo>
                    <a:lnTo>
                      <a:pt x="47" y="109"/>
                    </a:lnTo>
                    <a:lnTo>
                      <a:pt x="25" y="102"/>
                    </a:lnTo>
                    <a:lnTo>
                      <a:pt x="16" y="96"/>
                    </a:lnTo>
                    <a:lnTo>
                      <a:pt x="9" y="87"/>
                    </a:lnTo>
                    <a:lnTo>
                      <a:pt x="0" y="67"/>
                    </a:lnTo>
                    <a:lnTo>
                      <a:pt x="0" y="56"/>
                    </a:lnTo>
                    <a:lnTo>
                      <a:pt x="0" y="43"/>
                    </a:lnTo>
                    <a:lnTo>
                      <a:pt x="9" y="23"/>
                    </a:lnTo>
                    <a:lnTo>
                      <a:pt x="16" y="15"/>
                    </a:lnTo>
                    <a:lnTo>
                      <a:pt x="23" y="8"/>
                    </a:lnTo>
                    <a:lnTo>
                      <a:pt x="45" y="1"/>
                    </a:lnTo>
                    <a:lnTo>
                      <a:pt x="58" y="0"/>
                    </a:lnTo>
                    <a:lnTo>
                      <a:pt x="71" y="1"/>
                    </a:lnTo>
                    <a:lnTo>
                      <a:pt x="90" y="8"/>
                    </a:lnTo>
                    <a:lnTo>
                      <a:pt x="98" y="15"/>
                    </a:lnTo>
                    <a:lnTo>
                      <a:pt x="104" y="23"/>
                    </a:lnTo>
                    <a:lnTo>
                      <a:pt x="113" y="43"/>
                    </a:lnTo>
                    <a:lnTo>
                      <a:pt x="113" y="54"/>
                    </a:lnTo>
                    <a:close/>
                    <a:moveTo>
                      <a:pt x="78" y="44"/>
                    </a:moveTo>
                    <a:lnTo>
                      <a:pt x="77" y="34"/>
                    </a:lnTo>
                    <a:lnTo>
                      <a:pt x="72" y="28"/>
                    </a:lnTo>
                    <a:lnTo>
                      <a:pt x="67" y="23"/>
                    </a:lnTo>
                    <a:lnTo>
                      <a:pt x="58" y="23"/>
                    </a:lnTo>
                    <a:lnTo>
                      <a:pt x="49" y="23"/>
                    </a:lnTo>
                    <a:lnTo>
                      <a:pt x="42" y="28"/>
                    </a:lnTo>
                    <a:lnTo>
                      <a:pt x="36" y="34"/>
                    </a:lnTo>
                    <a:lnTo>
                      <a:pt x="35"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3" name="Freeform 132"/>
              <p:cNvSpPr>
                <a:spLocks/>
              </p:cNvSpPr>
              <p:nvPr/>
            </p:nvSpPr>
            <p:spPr bwMode="auto">
              <a:xfrm>
                <a:off x="1409" y="1317"/>
                <a:ext cx="40" cy="35"/>
              </a:xfrm>
              <a:custGeom>
                <a:avLst/>
                <a:gdLst>
                  <a:gd name="T0" fmla="*/ 0 w 120"/>
                  <a:gd name="T1" fmla="*/ 0 h 106"/>
                  <a:gd name="T2" fmla="*/ 35 w 120"/>
                  <a:gd name="T3" fmla="*/ 0 h 106"/>
                  <a:gd name="T4" fmla="*/ 61 w 120"/>
                  <a:gd name="T5" fmla="*/ 72 h 106"/>
                  <a:gd name="T6" fmla="*/ 87 w 120"/>
                  <a:gd name="T7" fmla="*/ 0 h 106"/>
                  <a:gd name="T8" fmla="*/ 120 w 120"/>
                  <a:gd name="T9" fmla="*/ 0 h 106"/>
                  <a:gd name="T10" fmla="*/ 80 w 120"/>
                  <a:gd name="T11" fmla="*/ 106 h 106"/>
                  <a:gd name="T12" fmla="*/ 42 w 120"/>
                  <a:gd name="T13" fmla="*/ 106 h 106"/>
                  <a:gd name="T14" fmla="*/ 0 w 120"/>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6">
                    <a:moveTo>
                      <a:pt x="0" y="0"/>
                    </a:moveTo>
                    <a:lnTo>
                      <a:pt x="35" y="0"/>
                    </a:lnTo>
                    <a:lnTo>
                      <a:pt x="61" y="72"/>
                    </a:lnTo>
                    <a:lnTo>
                      <a:pt x="87" y="0"/>
                    </a:lnTo>
                    <a:lnTo>
                      <a:pt x="120" y="0"/>
                    </a:lnTo>
                    <a:lnTo>
                      <a:pt x="80" y="106"/>
                    </a:lnTo>
                    <a:lnTo>
                      <a:pt x="42" y="10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Freeform 133"/>
              <p:cNvSpPr>
                <a:spLocks noEditPoints="1"/>
              </p:cNvSpPr>
              <p:nvPr/>
            </p:nvSpPr>
            <p:spPr bwMode="auto">
              <a:xfrm>
                <a:off x="1453" y="1316"/>
                <a:ext cx="37" cy="37"/>
              </a:xfrm>
              <a:custGeom>
                <a:avLst/>
                <a:gdLst>
                  <a:gd name="T0" fmla="*/ 112 w 112"/>
                  <a:gd name="T1" fmla="*/ 54 h 110"/>
                  <a:gd name="T2" fmla="*/ 112 w 112"/>
                  <a:gd name="T3" fmla="*/ 64 h 110"/>
                  <a:gd name="T4" fmla="*/ 34 w 112"/>
                  <a:gd name="T5" fmla="*/ 64 h 110"/>
                  <a:gd name="T6" fmla="*/ 36 w 112"/>
                  <a:gd name="T7" fmla="*/ 74 h 110"/>
                  <a:gd name="T8" fmla="*/ 43 w 112"/>
                  <a:gd name="T9" fmla="*/ 82 h 110"/>
                  <a:gd name="T10" fmla="*/ 51 w 112"/>
                  <a:gd name="T11" fmla="*/ 87 h 110"/>
                  <a:gd name="T12" fmla="*/ 63 w 112"/>
                  <a:gd name="T13" fmla="*/ 87 h 110"/>
                  <a:gd name="T14" fmla="*/ 73 w 112"/>
                  <a:gd name="T15" fmla="*/ 87 h 110"/>
                  <a:gd name="T16" fmla="*/ 85 w 112"/>
                  <a:gd name="T17" fmla="*/ 84 h 110"/>
                  <a:gd name="T18" fmla="*/ 96 w 112"/>
                  <a:gd name="T19" fmla="*/ 82 h 110"/>
                  <a:gd name="T20" fmla="*/ 108 w 112"/>
                  <a:gd name="T21" fmla="*/ 76 h 110"/>
                  <a:gd name="T22" fmla="*/ 108 w 112"/>
                  <a:gd name="T23" fmla="*/ 102 h 110"/>
                  <a:gd name="T24" fmla="*/ 96 w 112"/>
                  <a:gd name="T25" fmla="*/ 105 h 110"/>
                  <a:gd name="T26" fmla="*/ 83 w 112"/>
                  <a:gd name="T27" fmla="*/ 108 h 110"/>
                  <a:gd name="T28" fmla="*/ 72 w 112"/>
                  <a:gd name="T29" fmla="*/ 110 h 110"/>
                  <a:gd name="T30" fmla="*/ 60 w 112"/>
                  <a:gd name="T31" fmla="*/ 110 h 110"/>
                  <a:gd name="T32" fmla="*/ 46 w 112"/>
                  <a:gd name="T33" fmla="*/ 109 h 110"/>
                  <a:gd name="T34" fmla="*/ 24 w 112"/>
                  <a:gd name="T35" fmla="*/ 102 h 110"/>
                  <a:gd name="T36" fmla="*/ 15 w 112"/>
                  <a:gd name="T37" fmla="*/ 96 h 110"/>
                  <a:gd name="T38" fmla="*/ 8 w 112"/>
                  <a:gd name="T39" fmla="*/ 87 h 110"/>
                  <a:gd name="T40" fmla="*/ 1 w 112"/>
                  <a:gd name="T41" fmla="*/ 67 h 110"/>
                  <a:gd name="T42" fmla="*/ 0 w 112"/>
                  <a:gd name="T43" fmla="*/ 56 h 110"/>
                  <a:gd name="T44" fmla="*/ 1 w 112"/>
                  <a:gd name="T45" fmla="*/ 43 h 110"/>
                  <a:gd name="T46" fmla="*/ 8 w 112"/>
                  <a:gd name="T47" fmla="*/ 23 h 110"/>
                  <a:gd name="T48" fmla="*/ 15 w 112"/>
                  <a:gd name="T49" fmla="*/ 15 h 110"/>
                  <a:gd name="T50" fmla="*/ 24 w 112"/>
                  <a:gd name="T51" fmla="*/ 8 h 110"/>
                  <a:gd name="T52" fmla="*/ 44 w 112"/>
                  <a:gd name="T53" fmla="*/ 1 h 110"/>
                  <a:gd name="T54" fmla="*/ 59 w 112"/>
                  <a:gd name="T55" fmla="*/ 0 h 110"/>
                  <a:gd name="T56" fmla="*/ 70 w 112"/>
                  <a:gd name="T57" fmla="*/ 1 h 110"/>
                  <a:gd name="T58" fmla="*/ 90 w 112"/>
                  <a:gd name="T59" fmla="*/ 8 h 110"/>
                  <a:gd name="T60" fmla="*/ 98 w 112"/>
                  <a:gd name="T61" fmla="*/ 15 h 110"/>
                  <a:gd name="T62" fmla="*/ 105 w 112"/>
                  <a:gd name="T63" fmla="*/ 23 h 110"/>
                  <a:gd name="T64" fmla="*/ 112 w 112"/>
                  <a:gd name="T65" fmla="*/ 43 h 110"/>
                  <a:gd name="T66" fmla="*/ 112 w 112"/>
                  <a:gd name="T67" fmla="*/ 54 h 110"/>
                  <a:gd name="T68" fmla="*/ 77 w 112"/>
                  <a:gd name="T69" fmla="*/ 44 h 110"/>
                  <a:gd name="T70" fmla="*/ 77 w 112"/>
                  <a:gd name="T71" fmla="*/ 34 h 110"/>
                  <a:gd name="T72" fmla="*/ 73 w 112"/>
                  <a:gd name="T73" fmla="*/ 28 h 110"/>
                  <a:gd name="T74" fmla="*/ 66 w 112"/>
                  <a:gd name="T75" fmla="*/ 23 h 110"/>
                  <a:gd name="T76" fmla="*/ 57 w 112"/>
                  <a:gd name="T77" fmla="*/ 23 h 110"/>
                  <a:gd name="T78" fmla="*/ 49 w 112"/>
                  <a:gd name="T79" fmla="*/ 23 h 110"/>
                  <a:gd name="T80" fmla="*/ 41 w 112"/>
                  <a:gd name="T81" fmla="*/ 28 h 110"/>
                  <a:gd name="T82" fmla="*/ 37 w 112"/>
                  <a:gd name="T83" fmla="*/ 34 h 110"/>
                  <a:gd name="T84" fmla="*/ 34 w 112"/>
                  <a:gd name="T85" fmla="*/ 44 h 110"/>
                  <a:gd name="T86" fmla="*/ 77 w 112"/>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0">
                    <a:moveTo>
                      <a:pt x="112" y="54"/>
                    </a:moveTo>
                    <a:lnTo>
                      <a:pt x="112" y="64"/>
                    </a:lnTo>
                    <a:lnTo>
                      <a:pt x="34" y="64"/>
                    </a:lnTo>
                    <a:lnTo>
                      <a:pt x="36" y="74"/>
                    </a:lnTo>
                    <a:lnTo>
                      <a:pt x="43" y="82"/>
                    </a:lnTo>
                    <a:lnTo>
                      <a:pt x="51" y="87"/>
                    </a:lnTo>
                    <a:lnTo>
                      <a:pt x="63" y="87"/>
                    </a:lnTo>
                    <a:lnTo>
                      <a:pt x="73" y="87"/>
                    </a:lnTo>
                    <a:lnTo>
                      <a:pt x="85" y="84"/>
                    </a:lnTo>
                    <a:lnTo>
                      <a:pt x="96" y="82"/>
                    </a:lnTo>
                    <a:lnTo>
                      <a:pt x="108" y="76"/>
                    </a:lnTo>
                    <a:lnTo>
                      <a:pt x="108" y="102"/>
                    </a:lnTo>
                    <a:lnTo>
                      <a:pt x="96" y="105"/>
                    </a:lnTo>
                    <a:lnTo>
                      <a:pt x="83" y="108"/>
                    </a:lnTo>
                    <a:lnTo>
                      <a:pt x="72" y="110"/>
                    </a:lnTo>
                    <a:lnTo>
                      <a:pt x="60" y="110"/>
                    </a:lnTo>
                    <a:lnTo>
                      <a:pt x="46" y="109"/>
                    </a:lnTo>
                    <a:lnTo>
                      <a:pt x="24" y="102"/>
                    </a:lnTo>
                    <a:lnTo>
                      <a:pt x="15" y="96"/>
                    </a:lnTo>
                    <a:lnTo>
                      <a:pt x="8" y="87"/>
                    </a:lnTo>
                    <a:lnTo>
                      <a:pt x="1" y="67"/>
                    </a:lnTo>
                    <a:lnTo>
                      <a:pt x="0" y="56"/>
                    </a:lnTo>
                    <a:lnTo>
                      <a:pt x="1" y="43"/>
                    </a:lnTo>
                    <a:lnTo>
                      <a:pt x="8" y="23"/>
                    </a:lnTo>
                    <a:lnTo>
                      <a:pt x="15" y="15"/>
                    </a:lnTo>
                    <a:lnTo>
                      <a:pt x="24" y="8"/>
                    </a:lnTo>
                    <a:lnTo>
                      <a:pt x="44" y="1"/>
                    </a:lnTo>
                    <a:lnTo>
                      <a:pt x="59" y="0"/>
                    </a:lnTo>
                    <a:lnTo>
                      <a:pt x="70" y="1"/>
                    </a:lnTo>
                    <a:lnTo>
                      <a:pt x="90" y="8"/>
                    </a:lnTo>
                    <a:lnTo>
                      <a:pt x="98" y="15"/>
                    </a:lnTo>
                    <a:lnTo>
                      <a:pt x="105" y="23"/>
                    </a:lnTo>
                    <a:lnTo>
                      <a:pt x="112" y="43"/>
                    </a:lnTo>
                    <a:lnTo>
                      <a:pt x="112" y="54"/>
                    </a:lnTo>
                    <a:close/>
                    <a:moveTo>
                      <a:pt x="77" y="44"/>
                    </a:moveTo>
                    <a:lnTo>
                      <a:pt x="77" y="34"/>
                    </a:lnTo>
                    <a:lnTo>
                      <a:pt x="73" y="28"/>
                    </a:lnTo>
                    <a:lnTo>
                      <a:pt x="66" y="23"/>
                    </a:lnTo>
                    <a:lnTo>
                      <a:pt x="57" y="23"/>
                    </a:lnTo>
                    <a:lnTo>
                      <a:pt x="49" y="23"/>
                    </a:lnTo>
                    <a:lnTo>
                      <a:pt x="41" y="28"/>
                    </a:lnTo>
                    <a:lnTo>
                      <a:pt x="37" y="34"/>
                    </a:lnTo>
                    <a:lnTo>
                      <a:pt x="34" y="44"/>
                    </a:lnTo>
                    <a:lnTo>
                      <a:pt x="7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5" name="Rectangle 134"/>
              <p:cNvSpPr>
                <a:spLocks noChangeArrowheads="1"/>
              </p:cNvSpPr>
              <p:nvPr/>
            </p:nvSpPr>
            <p:spPr bwMode="auto">
              <a:xfrm>
                <a:off x="1499" y="1303"/>
                <a:ext cx="11"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6" name="Freeform 135"/>
              <p:cNvSpPr>
                <a:spLocks noEditPoints="1"/>
              </p:cNvSpPr>
              <p:nvPr/>
            </p:nvSpPr>
            <p:spPr bwMode="auto">
              <a:xfrm>
                <a:off x="1518" y="1316"/>
                <a:ext cx="39" cy="37"/>
              </a:xfrm>
              <a:custGeom>
                <a:avLst/>
                <a:gdLst>
                  <a:gd name="T0" fmla="*/ 59 w 115"/>
                  <a:gd name="T1" fmla="*/ 24 h 110"/>
                  <a:gd name="T2" fmla="*/ 47 w 115"/>
                  <a:gd name="T3" fmla="*/ 25 h 110"/>
                  <a:gd name="T4" fmla="*/ 41 w 115"/>
                  <a:gd name="T5" fmla="*/ 33 h 110"/>
                  <a:gd name="T6" fmla="*/ 36 w 115"/>
                  <a:gd name="T7" fmla="*/ 41 h 110"/>
                  <a:gd name="T8" fmla="*/ 36 w 115"/>
                  <a:gd name="T9" fmla="*/ 56 h 110"/>
                  <a:gd name="T10" fmla="*/ 36 w 115"/>
                  <a:gd name="T11" fmla="*/ 69 h 110"/>
                  <a:gd name="T12" fmla="*/ 41 w 115"/>
                  <a:gd name="T13" fmla="*/ 79 h 110"/>
                  <a:gd name="T14" fmla="*/ 47 w 115"/>
                  <a:gd name="T15" fmla="*/ 84 h 110"/>
                  <a:gd name="T16" fmla="*/ 59 w 115"/>
                  <a:gd name="T17" fmla="*/ 86 h 110"/>
                  <a:gd name="T18" fmla="*/ 69 w 115"/>
                  <a:gd name="T19" fmla="*/ 84 h 110"/>
                  <a:gd name="T20" fmla="*/ 74 w 115"/>
                  <a:gd name="T21" fmla="*/ 79 h 110"/>
                  <a:gd name="T22" fmla="*/ 80 w 115"/>
                  <a:gd name="T23" fmla="*/ 69 h 110"/>
                  <a:gd name="T24" fmla="*/ 80 w 115"/>
                  <a:gd name="T25" fmla="*/ 56 h 110"/>
                  <a:gd name="T26" fmla="*/ 80 w 115"/>
                  <a:gd name="T27" fmla="*/ 41 h 110"/>
                  <a:gd name="T28" fmla="*/ 74 w 115"/>
                  <a:gd name="T29" fmla="*/ 33 h 110"/>
                  <a:gd name="T30" fmla="*/ 69 w 115"/>
                  <a:gd name="T31" fmla="*/ 25 h 110"/>
                  <a:gd name="T32" fmla="*/ 59 w 115"/>
                  <a:gd name="T33" fmla="*/ 24 h 110"/>
                  <a:gd name="T34" fmla="*/ 59 w 115"/>
                  <a:gd name="T35" fmla="*/ 0 h 110"/>
                  <a:gd name="T36" fmla="*/ 72 w 115"/>
                  <a:gd name="T37" fmla="*/ 1 h 110"/>
                  <a:gd name="T38" fmla="*/ 92 w 115"/>
                  <a:gd name="T39" fmla="*/ 8 h 110"/>
                  <a:gd name="T40" fmla="*/ 100 w 115"/>
                  <a:gd name="T41" fmla="*/ 14 h 110"/>
                  <a:gd name="T42" fmla="*/ 108 w 115"/>
                  <a:gd name="T43" fmla="*/ 23 h 110"/>
                  <a:gd name="T44" fmla="*/ 115 w 115"/>
                  <a:gd name="T45" fmla="*/ 43 h 110"/>
                  <a:gd name="T46" fmla="*/ 115 w 115"/>
                  <a:gd name="T47" fmla="*/ 56 h 110"/>
                  <a:gd name="T48" fmla="*/ 115 w 115"/>
                  <a:gd name="T49" fmla="*/ 67 h 110"/>
                  <a:gd name="T50" fmla="*/ 108 w 115"/>
                  <a:gd name="T51" fmla="*/ 87 h 110"/>
                  <a:gd name="T52" fmla="*/ 100 w 115"/>
                  <a:gd name="T53" fmla="*/ 96 h 110"/>
                  <a:gd name="T54" fmla="*/ 92 w 115"/>
                  <a:gd name="T55" fmla="*/ 102 h 110"/>
                  <a:gd name="T56" fmla="*/ 72 w 115"/>
                  <a:gd name="T57" fmla="*/ 109 h 110"/>
                  <a:gd name="T58" fmla="*/ 59 w 115"/>
                  <a:gd name="T59" fmla="*/ 110 h 110"/>
                  <a:gd name="T60" fmla="*/ 44 w 115"/>
                  <a:gd name="T61" fmla="*/ 109 h 110"/>
                  <a:gd name="T62" fmla="*/ 24 w 115"/>
                  <a:gd name="T63" fmla="*/ 102 h 110"/>
                  <a:gd name="T64" fmla="*/ 15 w 115"/>
                  <a:gd name="T65" fmla="*/ 96 h 110"/>
                  <a:gd name="T66" fmla="*/ 8 w 115"/>
                  <a:gd name="T67" fmla="*/ 87 h 110"/>
                  <a:gd name="T68" fmla="*/ 1 w 115"/>
                  <a:gd name="T69" fmla="*/ 67 h 110"/>
                  <a:gd name="T70" fmla="*/ 0 w 115"/>
                  <a:gd name="T71" fmla="*/ 56 h 110"/>
                  <a:gd name="T72" fmla="*/ 1 w 115"/>
                  <a:gd name="T73" fmla="*/ 43 h 110"/>
                  <a:gd name="T74" fmla="*/ 8 w 115"/>
                  <a:gd name="T75" fmla="*/ 23 h 110"/>
                  <a:gd name="T76" fmla="*/ 15 w 115"/>
                  <a:gd name="T77" fmla="*/ 14 h 110"/>
                  <a:gd name="T78" fmla="*/ 24 w 115"/>
                  <a:gd name="T79" fmla="*/ 8 h 110"/>
                  <a:gd name="T80" fmla="*/ 44 w 115"/>
                  <a:gd name="T81" fmla="*/ 1 h 110"/>
                  <a:gd name="T82" fmla="*/ 59 w 115"/>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5" h="110">
                    <a:moveTo>
                      <a:pt x="59" y="24"/>
                    </a:moveTo>
                    <a:lnTo>
                      <a:pt x="47" y="25"/>
                    </a:lnTo>
                    <a:lnTo>
                      <a:pt x="41" y="33"/>
                    </a:lnTo>
                    <a:lnTo>
                      <a:pt x="36" y="41"/>
                    </a:lnTo>
                    <a:lnTo>
                      <a:pt x="36" y="56"/>
                    </a:lnTo>
                    <a:lnTo>
                      <a:pt x="36" y="69"/>
                    </a:lnTo>
                    <a:lnTo>
                      <a:pt x="41" y="79"/>
                    </a:lnTo>
                    <a:lnTo>
                      <a:pt x="47" y="84"/>
                    </a:lnTo>
                    <a:lnTo>
                      <a:pt x="59" y="86"/>
                    </a:lnTo>
                    <a:lnTo>
                      <a:pt x="69" y="84"/>
                    </a:lnTo>
                    <a:lnTo>
                      <a:pt x="74" y="79"/>
                    </a:lnTo>
                    <a:lnTo>
                      <a:pt x="80" y="69"/>
                    </a:lnTo>
                    <a:lnTo>
                      <a:pt x="80" y="56"/>
                    </a:lnTo>
                    <a:lnTo>
                      <a:pt x="80" y="41"/>
                    </a:lnTo>
                    <a:lnTo>
                      <a:pt x="74" y="33"/>
                    </a:lnTo>
                    <a:lnTo>
                      <a:pt x="69" y="25"/>
                    </a:lnTo>
                    <a:lnTo>
                      <a:pt x="59" y="24"/>
                    </a:lnTo>
                    <a:close/>
                    <a:moveTo>
                      <a:pt x="59" y="0"/>
                    </a:moveTo>
                    <a:lnTo>
                      <a:pt x="72" y="1"/>
                    </a:lnTo>
                    <a:lnTo>
                      <a:pt x="92" y="8"/>
                    </a:lnTo>
                    <a:lnTo>
                      <a:pt x="100" y="14"/>
                    </a:lnTo>
                    <a:lnTo>
                      <a:pt x="108" y="23"/>
                    </a:lnTo>
                    <a:lnTo>
                      <a:pt x="115" y="43"/>
                    </a:lnTo>
                    <a:lnTo>
                      <a:pt x="115" y="56"/>
                    </a:lnTo>
                    <a:lnTo>
                      <a:pt x="115" y="67"/>
                    </a:lnTo>
                    <a:lnTo>
                      <a:pt x="108" y="87"/>
                    </a:lnTo>
                    <a:lnTo>
                      <a:pt x="100" y="96"/>
                    </a:lnTo>
                    <a:lnTo>
                      <a:pt x="92" y="102"/>
                    </a:lnTo>
                    <a:lnTo>
                      <a:pt x="72" y="109"/>
                    </a:lnTo>
                    <a:lnTo>
                      <a:pt x="59" y="110"/>
                    </a:lnTo>
                    <a:lnTo>
                      <a:pt x="44" y="109"/>
                    </a:lnTo>
                    <a:lnTo>
                      <a:pt x="24" y="102"/>
                    </a:lnTo>
                    <a:lnTo>
                      <a:pt x="15" y="96"/>
                    </a:lnTo>
                    <a:lnTo>
                      <a:pt x="8" y="87"/>
                    </a:lnTo>
                    <a:lnTo>
                      <a:pt x="1" y="67"/>
                    </a:lnTo>
                    <a:lnTo>
                      <a:pt x="0" y="56"/>
                    </a:lnTo>
                    <a:lnTo>
                      <a:pt x="1" y="43"/>
                    </a:lnTo>
                    <a:lnTo>
                      <a:pt x="8" y="23"/>
                    </a:lnTo>
                    <a:lnTo>
                      <a:pt x="15" y="14"/>
                    </a:lnTo>
                    <a:lnTo>
                      <a:pt x="24" y="8"/>
                    </a:lnTo>
                    <a:lnTo>
                      <a:pt x="44" y="1"/>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Freeform 136"/>
              <p:cNvSpPr>
                <a:spLocks noEditPoints="1"/>
              </p:cNvSpPr>
              <p:nvPr/>
            </p:nvSpPr>
            <p:spPr bwMode="auto">
              <a:xfrm>
                <a:off x="1565" y="1316"/>
                <a:ext cx="38" cy="49"/>
              </a:xfrm>
              <a:custGeom>
                <a:avLst/>
                <a:gdLst>
                  <a:gd name="T0" fmla="*/ 35 w 114"/>
                  <a:gd name="T1" fmla="*/ 92 h 148"/>
                  <a:gd name="T2" fmla="*/ 35 w 114"/>
                  <a:gd name="T3" fmla="*/ 148 h 148"/>
                  <a:gd name="T4" fmla="*/ 0 w 114"/>
                  <a:gd name="T5" fmla="*/ 148 h 148"/>
                  <a:gd name="T6" fmla="*/ 0 w 114"/>
                  <a:gd name="T7" fmla="*/ 2 h 148"/>
                  <a:gd name="T8" fmla="*/ 35 w 114"/>
                  <a:gd name="T9" fmla="*/ 2 h 148"/>
                  <a:gd name="T10" fmla="*/ 35 w 114"/>
                  <a:gd name="T11" fmla="*/ 18 h 148"/>
                  <a:gd name="T12" fmla="*/ 42 w 114"/>
                  <a:gd name="T13" fmla="*/ 10 h 148"/>
                  <a:gd name="T14" fmla="*/ 49 w 114"/>
                  <a:gd name="T15" fmla="*/ 4 h 148"/>
                  <a:gd name="T16" fmla="*/ 59 w 114"/>
                  <a:gd name="T17" fmla="*/ 1 h 148"/>
                  <a:gd name="T18" fmla="*/ 70 w 114"/>
                  <a:gd name="T19" fmla="*/ 0 h 148"/>
                  <a:gd name="T20" fmla="*/ 78 w 114"/>
                  <a:gd name="T21" fmla="*/ 1 h 148"/>
                  <a:gd name="T22" fmla="*/ 95 w 114"/>
                  <a:gd name="T23" fmla="*/ 8 h 148"/>
                  <a:gd name="T24" fmla="*/ 101 w 114"/>
                  <a:gd name="T25" fmla="*/ 15 h 148"/>
                  <a:gd name="T26" fmla="*/ 107 w 114"/>
                  <a:gd name="T27" fmla="*/ 24 h 148"/>
                  <a:gd name="T28" fmla="*/ 113 w 114"/>
                  <a:gd name="T29" fmla="*/ 43 h 148"/>
                  <a:gd name="T30" fmla="*/ 114 w 114"/>
                  <a:gd name="T31" fmla="*/ 56 h 148"/>
                  <a:gd name="T32" fmla="*/ 113 w 114"/>
                  <a:gd name="T33" fmla="*/ 67 h 148"/>
                  <a:gd name="T34" fmla="*/ 107 w 114"/>
                  <a:gd name="T35" fmla="*/ 87 h 148"/>
                  <a:gd name="T36" fmla="*/ 101 w 114"/>
                  <a:gd name="T37" fmla="*/ 95 h 148"/>
                  <a:gd name="T38" fmla="*/ 95 w 114"/>
                  <a:gd name="T39" fmla="*/ 102 h 148"/>
                  <a:gd name="T40" fmla="*/ 78 w 114"/>
                  <a:gd name="T41" fmla="*/ 109 h 148"/>
                  <a:gd name="T42" fmla="*/ 70 w 114"/>
                  <a:gd name="T43" fmla="*/ 110 h 148"/>
                  <a:gd name="T44" fmla="*/ 59 w 114"/>
                  <a:gd name="T45" fmla="*/ 109 h 148"/>
                  <a:gd name="T46" fmla="*/ 49 w 114"/>
                  <a:gd name="T47" fmla="*/ 106 h 148"/>
                  <a:gd name="T48" fmla="*/ 42 w 114"/>
                  <a:gd name="T49" fmla="*/ 100 h 148"/>
                  <a:gd name="T50" fmla="*/ 35 w 114"/>
                  <a:gd name="T51" fmla="*/ 92 h 148"/>
                  <a:gd name="T52" fmla="*/ 57 w 114"/>
                  <a:gd name="T53" fmla="*/ 24 h 148"/>
                  <a:gd name="T54" fmla="*/ 46 w 114"/>
                  <a:gd name="T55" fmla="*/ 25 h 148"/>
                  <a:gd name="T56" fmla="*/ 41 w 114"/>
                  <a:gd name="T57" fmla="*/ 33 h 148"/>
                  <a:gd name="T58" fmla="*/ 35 w 114"/>
                  <a:gd name="T59" fmla="*/ 41 h 148"/>
                  <a:gd name="T60" fmla="*/ 35 w 114"/>
                  <a:gd name="T61" fmla="*/ 56 h 148"/>
                  <a:gd name="T62" fmla="*/ 35 w 114"/>
                  <a:gd name="T63" fmla="*/ 69 h 148"/>
                  <a:gd name="T64" fmla="*/ 41 w 114"/>
                  <a:gd name="T65" fmla="*/ 77 h 148"/>
                  <a:gd name="T66" fmla="*/ 46 w 114"/>
                  <a:gd name="T67" fmla="*/ 84 h 148"/>
                  <a:gd name="T68" fmla="*/ 57 w 114"/>
                  <a:gd name="T69" fmla="*/ 86 h 148"/>
                  <a:gd name="T70" fmla="*/ 67 w 114"/>
                  <a:gd name="T71" fmla="*/ 84 h 148"/>
                  <a:gd name="T72" fmla="*/ 74 w 114"/>
                  <a:gd name="T73" fmla="*/ 77 h 148"/>
                  <a:gd name="T74" fmla="*/ 78 w 114"/>
                  <a:gd name="T75" fmla="*/ 69 h 148"/>
                  <a:gd name="T76" fmla="*/ 80 w 114"/>
                  <a:gd name="T77" fmla="*/ 56 h 148"/>
                  <a:gd name="T78" fmla="*/ 78 w 114"/>
                  <a:gd name="T79" fmla="*/ 41 h 148"/>
                  <a:gd name="T80" fmla="*/ 74 w 114"/>
                  <a:gd name="T81" fmla="*/ 33 h 148"/>
                  <a:gd name="T82" fmla="*/ 67 w 114"/>
                  <a:gd name="T83" fmla="*/ 25 h 148"/>
                  <a:gd name="T84" fmla="*/ 57 w 114"/>
                  <a:gd name="T85" fmla="*/ 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48">
                    <a:moveTo>
                      <a:pt x="35" y="92"/>
                    </a:moveTo>
                    <a:lnTo>
                      <a:pt x="35" y="148"/>
                    </a:lnTo>
                    <a:lnTo>
                      <a:pt x="0" y="148"/>
                    </a:lnTo>
                    <a:lnTo>
                      <a:pt x="0" y="2"/>
                    </a:lnTo>
                    <a:lnTo>
                      <a:pt x="35" y="2"/>
                    </a:lnTo>
                    <a:lnTo>
                      <a:pt x="35" y="18"/>
                    </a:lnTo>
                    <a:lnTo>
                      <a:pt x="42" y="10"/>
                    </a:lnTo>
                    <a:lnTo>
                      <a:pt x="49" y="4"/>
                    </a:lnTo>
                    <a:lnTo>
                      <a:pt x="59" y="1"/>
                    </a:lnTo>
                    <a:lnTo>
                      <a:pt x="70" y="0"/>
                    </a:lnTo>
                    <a:lnTo>
                      <a:pt x="78" y="1"/>
                    </a:lnTo>
                    <a:lnTo>
                      <a:pt x="95" y="8"/>
                    </a:lnTo>
                    <a:lnTo>
                      <a:pt x="101" y="15"/>
                    </a:lnTo>
                    <a:lnTo>
                      <a:pt x="107" y="24"/>
                    </a:lnTo>
                    <a:lnTo>
                      <a:pt x="113" y="43"/>
                    </a:lnTo>
                    <a:lnTo>
                      <a:pt x="114" y="56"/>
                    </a:lnTo>
                    <a:lnTo>
                      <a:pt x="113" y="67"/>
                    </a:lnTo>
                    <a:lnTo>
                      <a:pt x="107" y="87"/>
                    </a:lnTo>
                    <a:lnTo>
                      <a:pt x="101" y="95"/>
                    </a:lnTo>
                    <a:lnTo>
                      <a:pt x="95" y="102"/>
                    </a:lnTo>
                    <a:lnTo>
                      <a:pt x="78" y="109"/>
                    </a:lnTo>
                    <a:lnTo>
                      <a:pt x="70" y="110"/>
                    </a:lnTo>
                    <a:lnTo>
                      <a:pt x="59" y="109"/>
                    </a:lnTo>
                    <a:lnTo>
                      <a:pt x="49" y="106"/>
                    </a:lnTo>
                    <a:lnTo>
                      <a:pt x="42" y="100"/>
                    </a:lnTo>
                    <a:lnTo>
                      <a:pt x="35" y="92"/>
                    </a:lnTo>
                    <a:close/>
                    <a:moveTo>
                      <a:pt x="57" y="24"/>
                    </a:moveTo>
                    <a:lnTo>
                      <a:pt x="46" y="25"/>
                    </a:lnTo>
                    <a:lnTo>
                      <a:pt x="41" y="33"/>
                    </a:lnTo>
                    <a:lnTo>
                      <a:pt x="35" y="41"/>
                    </a:lnTo>
                    <a:lnTo>
                      <a:pt x="35" y="56"/>
                    </a:lnTo>
                    <a:lnTo>
                      <a:pt x="35" y="69"/>
                    </a:lnTo>
                    <a:lnTo>
                      <a:pt x="41" y="77"/>
                    </a:lnTo>
                    <a:lnTo>
                      <a:pt x="46" y="84"/>
                    </a:lnTo>
                    <a:lnTo>
                      <a:pt x="57" y="86"/>
                    </a:lnTo>
                    <a:lnTo>
                      <a:pt x="67" y="84"/>
                    </a:lnTo>
                    <a:lnTo>
                      <a:pt x="74" y="77"/>
                    </a:lnTo>
                    <a:lnTo>
                      <a:pt x="78" y="69"/>
                    </a:lnTo>
                    <a:lnTo>
                      <a:pt x="80" y="56"/>
                    </a:lnTo>
                    <a:lnTo>
                      <a:pt x="78" y="41"/>
                    </a:lnTo>
                    <a:lnTo>
                      <a:pt x="74" y="33"/>
                    </a:lnTo>
                    <a:lnTo>
                      <a:pt x="67" y="25"/>
                    </a:lnTo>
                    <a:lnTo>
                      <a:pt x="5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8" name="Freeform 137"/>
              <p:cNvSpPr>
                <a:spLocks noEditPoints="1"/>
              </p:cNvSpPr>
              <p:nvPr/>
            </p:nvSpPr>
            <p:spPr bwMode="auto">
              <a:xfrm>
                <a:off x="1609" y="1316"/>
                <a:ext cx="37" cy="37"/>
              </a:xfrm>
              <a:custGeom>
                <a:avLst/>
                <a:gdLst>
                  <a:gd name="T0" fmla="*/ 112 w 112"/>
                  <a:gd name="T1" fmla="*/ 54 h 110"/>
                  <a:gd name="T2" fmla="*/ 112 w 112"/>
                  <a:gd name="T3" fmla="*/ 64 h 110"/>
                  <a:gd name="T4" fmla="*/ 33 w 112"/>
                  <a:gd name="T5" fmla="*/ 64 h 110"/>
                  <a:gd name="T6" fmla="*/ 36 w 112"/>
                  <a:gd name="T7" fmla="*/ 74 h 110"/>
                  <a:gd name="T8" fmla="*/ 41 w 112"/>
                  <a:gd name="T9" fmla="*/ 82 h 110"/>
                  <a:gd name="T10" fmla="*/ 50 w 112"/>
                  <a:gd name="T11" fmla="*/ 87 h 110"/>
                  <a:gd name="T12" fmla="*/ 61 w 112"/>
                  <a:gd name="T13" fmla="*/ 87 h 110"/>
                  <a:gd name="T14" fmla="*/ 73 w 112"/>
                  <a:gd name="T15" fmla="*/ 87 h 110"/>
                  <a:gd name="T16" fmla="*/ 85 w 112"/>
                  <a:gd name="T17" fmla="*/ 84 h 110"/>
                  <a:gd name="T18" fmla="*/ 95 w 112"/>
                  <a:gd name="T19" fmla="*/ 82 h 110"/>
                  <a:gd name="T20" fmla="*/ 106 w 112"/>
                  <a:gd name="T21" fmla="*/ 76 h 110"/>
                  <a:gd name="T22" fmla="*/ 106 w 112"/>
                  <a:gd name="T23" fmla="*/ 102 h 110"/>
                  <a:gd name="T24" fmla="*/ 95 w 112"/>
                  <a:gd name="T25" fmla="*/ 105 h 110"/>
                  <a:gd name="T26" fmla="*/ 83 w 112"/>
                  <a:gd name="T27" fmla="*/ 108 h 110"/>
                  <a:gd name="T28" fmla="*/ 72 w 112"/>
                  <a:gd name="T29" fmla="*/ 110 h 110"/>
                  <a:gd name="T30" fmla="*/ 59 w 112"/>
                  <a:gd name="T31" fmla="*/ 110 h 110"/>
                  <a:gd name="T32" fmla="*/ 46 w 112"/>
                  <a:gd name="T33" fmla="*/ 109 h 110"/>
                  <a:gd name="T34" fmla="*/ 23 w 112"/>
                  <a:gd name="T35" fmla="*/ 102 h 110"/>
                  <a:gd name="T36" fmla="*/ 15 w 112"/>
                  <a:gd name="T37" fmla="*/ 96 h 110"/>
                  <a:gd name="T38" fmla="*/ 8 w 112"/>
                  <a:gd name="T39" fmla="*/ 87 h 110"/>
                  <a:gd name="T40" fmla="*/ 0 w 112"/>
                  <a:gd name="T41" fmla="*/ 67 h 110"/>
                  <a:gd name="T42" fmla="*/ 0 w 112"/>
                  <a:gd name="T43" fmla="*/ 56 h 110"/>
                  <a:gd name="T44" fmla="*/ 0 w 112"/>
                  <a:gd name="T45" fmla="*/ 43 h 110"/>
                  <a:gd name="T46" fmla="*/ 7 w 112"/>
                  <a:gd name="T47" fmla="*/ 23 h 110"/>
                  <a:gd name="T48" fmla="*/ 14 w 112"/>
                  <a:gd name="T49" fmla="*/ 15 h 110"/>
                  <a:gd name="T50" fmla="*/ 23 w 112"/>
                  <a:gd name="T51" fmla="*/ 8 h 110"/>
                  <a:gd name="T52" fmla="*/ 44 w 112"/>
                  <a:gd name="T53" fmla="*/ 1 h 110"/>
                  <a:gd name="T54" fmla="*/ 57 w 112"/>
                  <a:gd name="T55" fmla="*/ 0 h 110"/>
                  <a:gd name="T56" fmla="*/ 69 w 112"/>
                  <a:gd name="T57" fmla="*/ 1 h 110"/>
                  <a:gd name="T58" fmla="*/ 89 w 112"/>
                  <a:gd name="T59" fmla="*/ 8 h 110"/>
                  <a:gd name="T60" fmla="*/ 96 w 112"/>
                  <a:gd name="T61" fmla="*/ 15 h 110"/>
                  <a:gd name="T62" fmla="*/ 103 w 112"/>
                  <a:gd name="T63" fmla="*/ 23 h 110"/>
                  <a:gd name="T64" fmla="*/ 111 w 112"/>
                  <a:gd name="T65" fmla="*/ 43 h 110"/>
                  <a:gd name="T66" fmla="*/ 112 w 112"/>
                  <a:gd name="T67" fmla="*/ 54 h 110"/>
                  <a:gd name="T68" fmla="*/ 77 w 112"/>
                  <a:gd name="T69" fmla="*/ 44 h 110"/>
                  <a:gd name="T70" fmla="*/ 76 w 112"/>
                  <a:gd name="T71" fmla="*/ 34 h 110"/>
                  <a:gd name="T72" fmla="*/ 72 w 112"/>
                  <a:gd name="T73" fmla="*/ 28 h 110"/>
                  <a:gd name="T74" fmla="*/ 66 w 112"/>
                  <a:gd name="T75" fmla="*/ 23 h 110"/>
                  <a:gd name="T76" fmla="*/ 57 w 112"/>
                  <a:gd name="T77" fmla="*/ 23 h 110"/>
                  <a:gd name="T78" fmla="*/ 49 w 112"/>
                  <a:gd name="T79" fmla="*/ 23 h 110"/>
                  <a:gd name="T80" fmla="*/ 41 w 112"/>
                  <a:gd name="T81" fmla="*/ 28 h 110"/>
                  <a:gd name="T82" fmla="*/ 36 w 112"/>
                  <a:gd name="T83" fmla="*/ 34 h 110"/>
                  <a:gd name="T84" fmla="*/ 34 w 112"/>
                  <a:gd name="T85" fmla="*/ 44 h 110"/>
                  <a:gd name="T86" fmla="*/ 77 w 112"/>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0">
                    <a:moveTo>
                      <a:pt x="112" y="54"/>
                    </a:moveTo>
                    <a:lnTo>
                      <a:pt x="112" y="64"/>
                    </a:lnTo>
                    <a:lnTo>
                      <a:pt x="33" y="64"/>
                    </a:lnTo>
                    <a:lnTo>
                      <a:pt x="36" y="74"/>
                    </a:lnTo>
                    <a:lnTo>
                      <a:pt x="41" y="82"/>
                    </a:lnTo>
                    <a:lnTo>
                      <a:pt x="50" y="87"/>
                    </a:lnTo>
                    <a:lnTo>
                      <a:pt x="61" y="87"/>
                    </a:lnTo>
                    <a:lnTo>
                      <a:pt x="73" y="87"/>
                    </a:lnTo>
                    <a:lnTo>
                      <a:pt x="85" y="84"/>
                    </a:lnTo>
                    <a:lnTo>
                      <a:pt x="95" y="82"/>
                    </a:lnTo>
                    <a:lnTo>
                      <a:pt x="106" y="76"/>
                    </a:lnTo>
                    <a:lnTo>
                      <a:pt x="106" y="102"/>
                    </a:lnTo>
                    <a:lnTo>
                      <a:pt x="95" y="105"/>
                    </a:lnTo>
                    <a:lnTo>
                      <a:pt x="83" y="108"/>
                    </a:lnTo>
                    <a:lnTo>
                      <a:pt x="72" y="110"/>
                    </a:lnTo>
                    <a:lnTo>
                      <a:pt x="59" y="110"/>
                    </a:lnTo>
                    <a:lnTo>
                      <a:pt x="46" y="109"/>
                    </a:lnTo>
                    <a:lnTo>
                      <a:pt x="23" y="102"/>
                    </a:lnTo>
                    <a:lnTo>
                      <a:pt x="15" y="96"/>
                    </a:lnTo>
                    <a:lnTo>
                      <a:pt x="8" y="87"/>
                    </a:lnTo>
                    <a:lnTo>
                      <a:pt x="0" y="67"/>
                    </a:lnTo>
                    <a:lnTo>
                      <a:pt x="0" y="56"/>
                    </a:lnTo>
                    <a:lnTo>
                      <a:pt x="0" y="43"/>
                    </a:lnTo>
                    <a:lnTo>
                      <a:pt x="7" y="23"/>
                    </a:lnTo>
                    <a:lnTo>
                      <a:pt x="14" y="15"/>
                    </a:lnTo>
                    <a:lnTo>
                      <a:pt x="23" y="8"/>
                    </a:lnTo>
                    <a:lnTo>
                      <a:pt x="44" y="1"/>
                    </a:lnTo>
                    <a:lnTo>
                      <a:pt x="57" y="0"/>
                    </a:lnTo>
                    <a:lnTo>
                      <a:pt x="69" y="1"/>
                    </a:lnTo>
                    <a:lnTo>
                      <a:pt x="89" y="8"/>
                    </a:lnTo>
                    <a:lnTo>
                      <a:pt x="96" y="15"/>
                    </a:lnTo>
                    <a:lnTo>
                      <a:pt x="103" y="23"/>
                    </a:lnTo>
                    <a:lnTo>
                      <a:pt x="111" y="43"/>
                    </a:lnTo>
                    <a:lnTo>
                      <a:pt x="112" y="54"/>
                    </a:lnTo>
                    <a:close/>
                    <a:moveTo>
                      <a:pt x="77" y="44"/>
                    </a:moveTo>
                    <a:lnTo>
                      <a:pt x="76" y="34"/>
                    </a:lnTo>
                    <a:lnTo>
                      <a:pt x="72" y="28"/>
                    </a:lnTo>
                    <a:lnTo>
                      <a:pt x="66" y="23"/>
                    </a:lnTo>
                    <a:lnTo>
                      <a:pt x="57" y="23"/>
                    </a:lnTo>
                    <a:lnTo>
                      <a:pt x="49" y="23"/>
                    </a:lnTo>
                    <a:lnTo>
                      <a:pt x="41" y="28"/>
                    </a:lnTo>
                    <a:lnTo>
                      <a:pt x="36" y="34"/>
                    </a:lnTo>
                    <a:lnTo>
                      <a:pt x="34" y="44"/>
                    </a:lnTo>
                    <a:lnTo>
                      <a:pt x="7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9" name="Freeform 138"/>
              <p:cNvSpPr>
                <a:spLocks/>
              </p:cNvSpPr>
              <p:nvPr/>
            </p:nvSpPr>
            <p:spPr bwMode="auto">
              <a:xfrm>
                <a:off x="1654" y="1316"/>
                <a:ext cx="27" cy="36"/>
              </a:xfrm>
              <a:custGeom>
                <a:avLst/>
                <a:gdLst>
                  <a:gd name="T0" fmla="*/ 80 w 80"/>
                  <a:gd name="T1" fmla="*/ 31 h 108"/>
                  <a:gd name="T2" fmla="*/ 75 w 80"/>
                  <a:gd name="T3" fmla="*/ 30 h 108"/>
                  <a:gd name="T4" fmla="*/ 70 w 80"/>
                  <a:gd name="T5" fmla="*/ 28 h 108"/>
                  <a:gd name="T6" fmla="*/ 65 w 80"/>
                  <a:gd name="T7" fmla="*/ 27 h 108"/>
                  <a:gd name="T8" fmla="*/ 61 w 80"/>
                  <a:gd name="T9" fmla="*/ 27 h 108"/>
                  <a:gd name="T10" fmla="*/ 49 w 80"/>
                  <a:gd name="T11" fmla="*/ 28 h 108"/>
                  <a:gd name="T12" fmla="*/ 42 w 80"/>
                  <a:gd name="T13" fmla="*/ 36 h 108"/>
                  <a:gd name="T14" fmla="*/ 36 w 80"/>
                  <a:gd name="T15" fmla="*/ 44 h 108"/>
                  <a:gd name="T16" fmla="*/ 35 w 80"/>
                  <a:gd name="T17" fmla="*/ 59 h 108"/>
                  <a:gd name="T18" fmla="*/ 35 w 80"/>
                  <a:gd name="T19" fmla="*/ 108 h 108"/>
                  <a:gd name="T20" fmla="*/ 0 w 80"/>
                  <a:gd name="T21" fmla="*/ 108 h 108"/>
                  <a:gd name="T22" fmla="*/ 0 w 80"/>
                  <a:gd name="T23" fmla="*/ 2 h 108"/>
                  <a:gd name="T24" fmla="*/ 35 w 80"/>
                  <a:gd name="T25" fmla="*/ 2 h 108"/>
                  <a:gd name="T26" fmla="*/ 35 w 80"/>
                  <a:gd name="T27" fmla="*/ 20 h 108"/>
                  <a:gd name="T28" fmla="*/ 41 w 80"/>
                  <a:gd name="T29" fmla="*/ 11 h 108"/>
                  <a:gd name="T30" fmla="*/ 49 w 80"/>
                  <a:gd name="T31" fmla="*/ 5 h 108"/>
                  <a:gd name="T32" fmla="*/ 58 w 80"/>
                  <a:gd name="T33" fmla="*/ 1 h 108"/>
                  <a:gd name="T34" fmla="*/ 70 w 80"/>
                  <a:gd name="T35" fmla="*/ 0 h 108"/>
                  <a:gd name="T36" fmla="*/ 71 w 80"/>
                  <a:gd name="T37" fmla="*/ 0 h 108"/>
                  <a:gd name="T38" fmla="*/ 74 w 80"/>
                  <a:gd name="T39" fmla="*/ 0 h 108"/>
                  <a:gd name="T40" fmla="*/ 75 w 80"/>
                  <a:gd name="T41" fmla="*/ 1 h 108"/>
                  <a:gd name="T42" fmla="*/ 80 w 80"/>
                  <a:gd name="T43" fmla="*/ 1 h 108"/>
                  <a:gd name="T44" fmla="*/ 80 w 80"/>
                  <a:gd name="T45"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08">
                    <a:moveTo>
                      <a:pt x="80" y="31"/>
                    </a:moveTo>
                    <a:lnTo>
                      <a:pt x="75" y="30"/>
                    </a:lnTo>
                    <a:lnTo>
                      <a:pt x="70" y="28"/>
                    </a:lnTo>
                    <a:lnTo>
                      <a:pt x="65" y="27"/>
                    </a:lnTo>
                    <a:lnTo>
                      <a:pt x="61" y="27"/>
                    </a:lnTo>
                    <a:lnTo>
                      <a:pt x="49" y="28"/>
                    </a:lnTo>
                    <a:lnTo>
                      <a:pt x="42" y="36"/>
                    </a:lnTo>
                    <a:lnTo>
                      <a:pt x="36" y="44"/>
                    </a:lnTo>
                    <a:lnTo>
                      <a:pt x="35" y="59"/>
                    </a:lnTo>
                    <a:lnTo>
                      <a:pt x="35" y="108"/>
                    </a:lnTo>
                    <a:lnTo>
                      <a:pt x="0" y="108"/>
                    </a:lnTo>
                    <a:lnTo>
                      <a:pt x="0" y="2"/>
                    </a:lnTo>
                    <a:lnTo>
                      <a:pt x="35" y="2"/>
                    </a:lnTo>
                    <a:lnTo>
                      <a:pt x="35" y="20"/>
                    </a:lnTo>
                    <a:lnTo>
                      <a:pt x="41" y="11"/>
                    </a:lnTo>
                    <a:lnTo>
                      <a:pt x="49" y="5"/>
                    </a:lnTo>
                    <a:lnTo>
                      <a:pt x="58" y="1"/>
                    </a:lnTo>
                    <a:lnTo>
                      <a:pt x="70" y="0"/>
                    </a:lnTo>
                    <a:lnTo>
                      <a:pt x="71" y="0"/>
                    </a:lnTo>
                    <a:lnTo>
                      <a:pt x="74" y="0"/>
                    </a:lnTo>
                    <a:lnTo>
                      <a:pt x="75" y="1"/>
                    </a:lnTo>
                    <a:lnTo>
                      <a:pt x="80" y="1"/>
                    </a:lnTo>
                    <a:lnTo>
                      <a:pt x="8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Freeform 139"/>
              <p:cNvSpPr>
                <a:spLocks/>
              </p:cNvSpPr>
              <p:nvPr/>
            </p:nvSpPr>
            <p:spPr bwMode="auto">
              <a:xfrm>
                <a:off x="1684" y="1316"/>
                <a:ext cx="32" cy="37"/>
              </a:xfrm>
              <a:custGeom>
                <a:avLst/>
                <a:gdLst>
                  <a:gd name="T0" fmla="*/ 88 w 95"/>
                  <a:gd name="T1" fmla="*/ 5 h 110"/>
                  <a:gd name="T2" fmla="*/ 88 w 95"/>
                  <a:gd name="T3" fmla="*/ 31 h 110"/>
                  <a:gd name="T4" fmla="*/ 78 w 95"/>
                  <a:gd name="T5" fmla="*/ 27 h 110"/>
                  <a:gd name="T6" fmla="*/ 68 w 95"/>
                  <a:gd name="T7" fmla="*/ 24 h 110"/>
                  <a:gd name="T8" fmla="*/ 57 w 95"/>
                  <a:gd name="T9" fmla="*/ 23 h 110"/>
                  <a:gd name="T10" fmla="*/ 49 w 95"/>
                  <a:gd name="T11" fmla="*/ 23 h 110"/>
                  <a:gd name="T12" fmla="*/ 40 w 95"/>
                  <a:gd name="T13" fmla="*/ 23 h 110"/>
                  <a:gd name="T14" fmla="*/ 34 w 95"/>
                  <a:gd name="T15" fmla="*/ 24 h 110"/>
                  <a:gd name="T16" fmla="*/ 30 w 95"/>
                  <a:gd name="T17" fmla="*/ 27 h 110"/>
                  <a:gd name="T18" fmla="*/ 30 w 95"/>
                  <a:gd name="T19" fmla="*/ 33 h 110"/>
                  <a:gd name="T20" fmla="*/ 30 w 95"/>
                  <a:gd name="T21" fmla="*/ 36 h 110"/>
                  <a:gd name="T22" fmla="*/ 33 w 95"/>
                  <a:gd name="T23" fmla="*/ 38 h 110"/>
                  <a:gd name="T24" fmla="*/ 37 w 95"/>
                  <a:gd name="T25" fmla="*/ 40 h 110"/>
                  <a:gd name="T26" fmla="*/ 46 w 95"/>
                  <a:gd name="T27" fmla="*/ 41 h 110"/>
                  <a:gd name="T28" fmla="*/ 52 w 95"/>
                  <a:gd name="T29" fmla="*/ 43 h 110"/>
                  <a:gd name="T30" fmla="*/ 75 w 95"/>
                  <a:gd name="T31" fmla="*/ 46 h 110"/>
                  <a:gd name="T32" fmla="*/ 86 w 95"/>
                  <a:gd name="T33" fmla="*/ 53 h 110"/>
                  <a:gd name="T34" fmla="*/ 93 w 95"/>
                  <a:gd name="T35" fmla="*/ 61 h 110"/>
                  <a:gd name="T36" fmla="*/ 95 w 95"/>
                  <a:gd name="T37" fmla="*/ 76 h 110"/>
                  <a:gd name="T38" fmla="*/ 95 w 95"/>
                  <a:gd name="T39" fmla="*/ 84 h 110"/>
                  <a:gd name="T40" fmla="*/ 88 w 95"/>
                  <a:gd name="T41" fmla="*/ 97 h 110"/>
                  <a:gd name="T42" fmla="*/ 83 w 95"/>
                  <a:gd name="T43" fmla="*/ 102 h 110"/>
                  <a:gd name="T44" fmla="*/ 69 w 95"/>
                  <a:gd name="T45" fmla="*/ 109 h 110"/>
                  <a:gd name="T46" fmla="*/ 46 w 95"/>
                  <a:gd name="T47" fmla="*/ 110 h 110"/>
                  <a:gd name="T48" fmla="*/ 36 w 95"/>
                  <a:gd name="T49" fmla="*/ 110 h 110"/>
                  <a:gd name="T50" fmla="*/ 24 w 95"/>
                  <a:gd name="T51" fmla="*/ 109 h 110"/>
                  <a:gd name="T52" fmla="*/ 13 w 95"/>
                  <a:gd name="T53" fmla="*/ 106 h 110"/>
                  <a:gd name="T54" fmla="*/ 1 w 95"/>
                  <a:gd name="T55" fmla="*/ 103 h 110"/>
                  <a:gd name="T56" fmla="*/ 1 w 95"/>
                  <a:gd name="T57" fmla="*/ 79 h 110"/>
                  <a:gd name="T58" fmla="*/ 11 w 95"/>
                  <a:gd name="T59" fmla="*/ 83 h 110"/>
                  <a:gd name="T60" fmla="*/ 21 w 95"/>
                  <a:gd name="T61" fmla="*/ 86 h 110"/>
                  <a:gd name="T62" fmla="*/ 33 w 95"/>
                  <a:gd name="T63" fmla="*/ 87 h 110"/>
                  <a:gd name="T64" fmla="*/ 43 w 95"/>
                  <a:gd name="T65" fmla="*/ 87 h 110"/>
                  <a:gd name="T66" fmla="*/ 53 w 95"/>
                  <a:gd name="T67" fmla="*/ 87 h 110"/>
                  <a:gd name="T68" fmla="*/ 59 w 95"/>
                  <a:gd name="T69" fmla="*/ 84 h 110"/>
                  <a:gd name="T70" fmla="*/ 62 w 95"/>
                  <a:gd name="T71" fmla="*/ 82 h 110"/>
                  <a:gd name="T72" fmla="*/ 63 w 95"/>
                  <a:gd name="T73" fmla="*/ 77 h 110"/>
                  <a:gd name="T74" fmla="*/ 63 w 95"/>
                  <a:gd name="T75" fmla="*/ 73 h 110"/>
                  <a:gd name="T76" fmla="*/ 60 w 95"/>
                  <a:gd name="T77" fmla="*/ 70 h 110"/>
                  <a:gd name="T78" fmla="*/ 55 w 95"/>
                  <a:gd name="T79" fmla="*/ 69 h 110"/>
                  <a:gd name="T80" fmla="*/ 46 w 95"/>
                  <a:gd name="T81" fmla="*/ 67 h 110"/>
                  <a:gd name="T82" fmla="*/ 40 w 95"/>
                  <a:gd name="T83" fmla="*/ 66 h 110"/>
                  <a:gd name="T84" fmla="*/ 20 w 95"/>
                  <a:gd name="T85" fmla="*/ 63 h 110"/>
                  <a:gd name="T86" fmla="*/ 8 w 95"/>
                  <a:gd name="T87" fmla="*/ 56 h 110"/>
                  <a:gd name="T88" fmla="*/ 1 w 95"/>
                  <a:gd name="T89" fmla="*/ 47 h 110"/>
                  <a:gd name="T90" fmla="*/ 0 w 95"/>
                  <a:gd name="T91" fmla="*/ 33 h 110"/>
                  <a:gd name="T92" fmla="*/ 1 w 95"/>
                  <a:gd name="T93" fmla="*/ 18 h 110"/>
                  <a:gd name="T94" fmla="*/ 11 w 95"/>
                  <a:gd name="T95" fmla="*/ 8 h 110"/>
                  <a:gd name="T96" fmla="*/ 24 w 95"/>
                  <a:gd name="T97" fmla="*/ 1 h 110"/>
                  <a:gd name="T98" fmla="*/ 46 w 95"/>
                  <a:gd name="T99" fmla="*/ 0 h 110"/>
                  <a:gd name="T100" fmla="*/ 56 w 95"/>
                  <a:gd name="T101" fmla="*/ 0 h 110"/>
                  <a:gd name="T102" fmla="*/ 66 w 95"/>
                  <a:gd name="T103" fmla="*/ 1 h 110"/>
                  <a:gd name="T104" fmla="*/ 76 w 95"/>
                  <a:gd name="T105" fmla="*/ 2 h 110"/>
                  <a:gd name="T106" fmla="*/ 88 w 95"/>
                  <a:gd name="T107" fmla="*/ 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0">
                    <a:moveTo>
                      <a:pt x="88" y="5"/>
                    </a:moveTo>
                    <a:lnTo>
                      <a:pt x="88" y="31"/>
                    </a:lnTo>
                    <a:lnTo>
                      <a:pt x="78" y="27"/>
                    </a:lnTo>
                    <a:lnTo>
                      <a:pt x="68" y="24"/>
                    </a:lnTo>
                    <a:lnTo>
                      <a:pt x="57" y="23"/>
                    </a:lnTo>
                    <a:lnTo>
                      <a:pt x="49" y="23"/>
                    </a:lnTo>
                    <a:lnTo>
                      <a:pt x="40" y="23"/>
                    </a:lnTo>
                    <a:lnTo>
                      <a:pt x="34" y="24"/>
                    </a:lnTo>
                    <a:lnTo>
                      <a:pt x="30" y="27"/>
                    </a:lnTo>
                    <a:lnTo>
                      <a:pt x="30" y="33"/>
                    </a:lnTo>
                    <a:lnTo>
                      <a:pt x="30" y="36"/>
                    </a:lnTo>
                    <a:lnTo>
                      <a:pt x="33" y="38"/>
                    </a:lnTo>
                    <a:lnTo>
                      <a:pt x="37" y="40"/>
                    </a:lnTo>
                    <a:lnTo>
                      <a:pt x="46" y="41"/>
                    </a:lnTo>
                    <a:lnTo>
                      <a:pt x="52" y="43"/>
                    </a:lnTo>
                    <a:lnTo>
                      <a:pt x="75" y="46"/>
                    </a:lnTo>
                    <a:lnTo>
                      <a:pt x="86" y="53"/>
                    </a:lnTo>
                    <a:lnTo>
                      <a:pt x="93" y="61"/>
                    </a:lnTo>
                    <a:lnTo>
                      <a:pt x="95" y="76"/>
                    </a:lnTo>
                    <a:lnTo>
                      <a:pt x="95" y="84"/>
                    </a:lnTo>
                    <a:lnTo>
                      <a:pt x="88" y="97"/>
                    </a:lnTo>
                    <a:lnTo>
                      <a:pt x="83" y="102"/>
                    </a:lnTo>
                    <a:lnTo>
                      <a:pt x="69" y="109"/>
                    </a:lnTo>
                    <a:lnTo>
                      <a:pt x="46" y="110"/>
                    </a:lnTo>
                    <a:lnTo>
                      <a:pt x="36" y="110"/>
                    </a:lnTo>
                    <a:lnTo>
                      <a:pt x="24" y="109"/>
                    </a:lnTo>
                    <a:lnTo>
                      <a:pt x="13" y="106"/>
                    </a:lnTo>
                    <a:lnTo>
                      <a:pt x="1" y="103"/>
                    </a:lnTo>
                    <a:lnTo>
                      <a:pt x="1" y="79"/>
                    </a:lnTo>
                    <a:lnTo>
                      <a:pt x="11" y="83"/>
                    </a:lnTo>
                    <a:lnTo>
                      <a:pt x="21" y="86"/>
                    </a:lnTo>
                    <a:lnTo>
                      <a:pt x="33" y="87"/>
                    </a:lnTo>
                    <a:lnTo>
                      <a:pt x="43" y="87"/>
                    </a:lnTo>
                    <a:lnTo>
                      <a:pt x="53" y="87"/>
                    </a:lnTo>
                    <a:lnTo>
                      <a:pt x="59" y="84"/>
                    </a:lnTo>
                    <a:lnTo>
                      <a:pt x="62" y="82"/>
                    </a:lnTo>
                    <a:lnTo>
                      <a:pt x="63" y="77"/>
                    </a:lnTo>
                    <a:lnTo>
                      <a:pt x="63" y="73"/>
                    </a:lnTo>
                    <a:lnTo>
                      <a:pt x="60" y="70"/>
                    </a:lnTo>
                    <a:lnTo>
                      <a:pt x="55" y="69"/>
                    </a:lnTo>
                    <a:lnTo>
                      <a:pt x="46" y="67"/>
                    </a:lnTo>
                    <a:lnTo>
                      <a:pt x="40" y="66"/>
                    </a:lnTo>
                    <a:lnTo>
                      <a:pt x="20" y="63"/>
                    </a:lnTo>
                    <a:lnTo>
                      <a:pt x="8" y="56"/>
                    </a:lnTo>
                    <a:lnTo>
                      <a:pt x="1" y="47"/>
                    </a:lnTo>
                    <a:lnTo>
                      <a:pt x="0" y="33"/>
                    </a:lnTo>
                    <a:lnTo>
                      <a:pt x="1" y="18"/>
                    </a:lnTo>
                    <a:lnTo>
                      <a:pt x="11" y="8"/>
                    </a:lnTo>
                    <a:lnTo>
                      <a:pt x="24" y="1"/>
                    </a:lnTo>
                    <a:lnTo>
                      <a:pt x="46" y="0"/>
                    </a:lnTo>
                    <a:lnTo>
                      <a:pt x="56" y="0"/>
                    </a:lnTo>
                    <a:lnTo>
                      <a:pt x="66" y="1"/>
                    </a:lnTo>
                    <a:lnTo>
                      <a:pt x="76" y="2"/>
                    </a:lnTo>
                    <a:lnTo>
                      <a:pt x="8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Freeform 140"/>
              <p:cNvSpPr>
                <a:spLocks/>
              </p:cNvSpPr>
              <p:nvPr/>
            </p:nvSpPr>
            <p:spPr bwMode="auto">
              <a:xfrm>
                <a:off x="1790" y="1142"/>
                <a:ext cx="521" cy="125"/>
              </a:xfrm>
              <a:custGeom>
                <a:avLst/>
                <a:gdLst>
                  <a:gd name="T0" fmla="*/ 0 w 1564"/>
                  <a:gd name="T1" fmla="*/ 375 h 375"/>
                  <a:gd name="T2" fmla="*/ 43 w 1564"/>
                  <a:gd name="T3" fmla="*/ 330 h 375"/>
                  <a:gd name="T4" fmla="*/ 135 w 1564"/>
                  <a:gd name="T5" fmla="*/ 249 h 375"/>
                  <a:gd name="T6" fmla="*/ 229 w 1564"/>
                  <a:gd name="T7" fmla="*/ 180 h 375"/>
                  <a:gd name="T8" fmla="*/ 327 w 1564"/>
                  <a:gd name="T9" fmla="*/ 123 h 375"/>
                  <a:gd name="T10" fmla="*/ 427 w 1564"/>
                  <a:gd name="T11" fmla="*/ 75 h 375"/>
                  <a:gd name="T12" fmla="*/ 527 w 1564"/>
                  <a:gd name="T13" fmla="*/ 39 h 375"/>
                  <a:gd name="T14" fmla="*/ 630 w 1564"/>
                  <a:gd name="T15" fmla="*/ 15 h 375"/>
                  <a:gd name="T16" fmla="*/ 732 w 1564"/>
                  <a:gd name="T17" fmla="*/ 2 h 375"/>
                  <a:gd name="T18" fmla="*/ 836 w 1564"/>
                  <a:gd name="T19" fmla="*/ 0 h 375"/>
                  <a:gd name="T20" fmla="*/ 938 w 1564"/>
                  <a:gd name="T21" fmla="*/ 9 h 375"/>
                  <a:gd name="T22" fmla="*/ 1041 w 1564"/>
                  <a:gd name="T23" fmla="*/ 29 h 375"/>
                  <a:gd name="T24" fmla="*/ 1141 w 1564"/>
                  <a:gd name="T25" fmla="*/ 61 h 375"/>
                  <a:gd name="T26" fmla="*/ 1239 w 1564"/>
                  <a:gd name="T27" fmla="*/ 104 h 375"/>
                  <a:gd name="T28" fmla="*/ 1336 w 1564"/>
                  <a:gd name="T29" fmla="*/ 159 h 375"/>
                  <a:gd name="T30" fmla="*/ 1430 w 1564"/>
                  <a:gd name="T31" fmla="*/ 223 h 375"/>
                  <a:gd name="T32" fmla="*/ 1519 w 1564"/>
                  <a:gd name="T33" fmla="*/ 300 h 375"/>
                  <a:gd name="T34" fmla="*/ 1564 w 1564"/>
                  <a:gd name="T35" fmla="*/ 343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4" h="375">
                    <a:moveTo>
                      <a:pt x="0" y="375"/>
                    </a:moveTo>
                    <a:lnTo>
                      <a:pt x="43" y="330"/>
                    </a:lnTo>
                    <a:lnTo>
                      <a:pt x="135" y="249"/>
                    </a:lnTo>
                    <a:lnTo>
                      <a:pt x="229" y="180"/>
                    </a:lnTo>
                    <a:lnTo>
                      <a:pt x="327" y="123"/>
                    </a:lnTo>
                    <a:lnTo>
                      <a:pt x="427" y="75"/>
                    </a:lnTo>
                    <a:lnTo>
                      <a:pt x="527" y="39"/>
                    </a:lnTo>
                    <a:lnTo>
                      <a:pt x="630" y="15"/>
                    </a:lnTo>
                    <a:lnTo>
                      <a:pt x="732" y="2"/>
                    </a:lnTo>
                    <a:lnTo>
                      <a:pt x="836" y="0"/>
                    </a:lnTo>
                    <a:lnTo>
                      <a:pt x="938" y="9"/>
                    </a:lnTo>
                    <a:lnTo>
                      <a:pt x="1041" y="29"/>
                    </a:lnTo>
                    <a:lnTo>
                      <a:pt x="1141" y="61"/>
                    </a:lnTo>
                    <a:lnTo>
                      <a:pt x="1239" y="104"/>
                    </a:lnTo>
                    <a:lnTo>
                      <a:pt x="1336" y="159"/>
                    </a:lnTo>
                    <a:lnTo>
                      <a:pt x="1430" y="223"/>
                    </a:lnTo>
                    <a:lnTo>
                      <a:pt x="1519" y="300"/>
                    </a:lnTo>
                    <a:lnTo>
                      <a:pt x="1564" y="343"/>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2" name="Freeform 141"/>
              <p:cNvSpPr>
                <a:spLocks/>
              </p:cNvSpPr>
              <p:nvPr/>
            </p:nvSpPr>
            <p:spPr bwMode="auto">
              <a:xfrm>
                <a:off x="2198" y="1143"/>
                <a:ext cx="132" cy="133"/>
              </a:xfrm>
              <a:custGeom>
                <a:avLst/>
                <a:gdLst>
                  <a:gd name="T0" fmla="*/ 217 w 395"/>
                  <a:gd name="T1" fmla="*/ 0 h 398"/>
                  <a:gd name="T2" fmla="*/ 395 w 395"/>
                  <a:gd name="T3" fmla="*/ 398 h 398"/>
                  <a:gd name="T4" fmla="*/ 0 w 395"/>
                  <a:gd name="T5" fmla="*/ 211 h 398"/>
                  <a:gd name="T6" fmla="*/ 41 w 395"/>
                  <a:gd name="T7" fmla="*/ 204 h 398"/>
                  <a:gd name="T8" fmla="*/ 113 w 395"/>
                  <a:gd name="T9" fmla="*/ 168 h 398"/>
                  <a:gd name="T10" fmla="*/ 169 w 395"/>
                  <a:gd name="T11" fmla="*/ 111 h 398"/>
                  <a:gd name="T12" fmla="*/ 207 w 395"/>
                  <a:gd name="T13" fmla="*/ 41 h 398"/>
                  <a:gd name="T14" fmla="*/ 217 w 395"/>
                  <a:gd name="T15" fmla="*/ 0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98">
                    <a:moveTo>
                      <a:pt x="217" y="0"/>
                    </a:moveTo>
                    <a:lnTo>
                      <a:pt x="395" y="398"/>
                    </a:lnTo>
                    <a:lnTo>
                      <a:pt x="0" y="211"/>
                    </a:lnTo>
                    <a:lnTo>
                      <a:pt x="41" y="204"/>
                    </a:lnTo>
                    <a:lnTo>
                      <a:pt x="113" y="168"/>
                    </a:lnTo>
                    <a:lnTo>
                      <a:pt x="169" y="111"/>
                    </a:lnTo>
                    <a:lnTo>
                      <a:pt x="207" y="41"/>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3" name="Freeform 142"/>
              <p:cNvSpPr>
                <a:spLocks/>
              </p:cNvSpPr>
              <p:nvPr/>
            </p:nvSpPr>
            <p:spPr bwMode="auto">
              <a:xfrm>
                <a:off x="2169" y="1396"/>
                <a:ext cx="232" cy="421"/>
              </a:xfrm>
              <a:custGeom>
                <a:avLst/>
                <a:gdLst>
                  <a:gd name="T0" fmla="*/ 647 w 694"/>
                  <a:gd name="T1" fmla="*/ 0 h 1263"/>
                  <a:gd name="T2" fmla="*/ 661 w 694"/>
                  <a:gd name="T3" fmla="*/ 64 h 1263"/>
                  <a:gd name="T4" fmla="*/ 681 w 694"/>
                  <a:gd name="T5" fmla="*/ 183 h 1263"/>
                  <a:gd name="T6" fmla="*/ 693 w 694"/>
                  <a:gd name="T7" fmla="*/ 299 h 1263"/>
                  <a:gd name="T8" fmla="*/ 694 w 694"/>
                  <a:gd name="T9" fmla="*/ 407 h 1263"/>
                  <a:gd name="T10" fmla="*/ 687 w 694"/>
                  <a:gd name="T11" fmla="*/ 510 h 1263"/>
                  <a:gd name="T12" fmla="*/ 671 w 694"/>
                  <a:gd name="T13" fmla="*/ 607 h 1263"/>
                  <a:gd name="T14" fmla="*/ 647 w 694"/>
                  <a:gd name="T15" fmla="*/ 699 h 1263"/>
                  <a:gd name="T16" fmla="*/ 614 w 694"/>
                  <a:gd name="T17" fmla="*/ 784 h 1263"/>
                  <a:gd name="T18" fmla="*/ 572 w 694"/>
                  <a:gd name="T19" fmla="*/ 863 h 1263"/>
                  <a:gd name="T20" fmla="*/ 523 w 694"/>
                  <a:gd name="T21" fmla="*/ 937 h 1263"/>
                  <a:gd name="T22" fmla="*/ 464 w 694"/>
                  <a:gd name="T23" fmla="*/ 1004 h 1263"/>
                  <a:gd name="T24" fmla="*/ 397 w 694"/>
                  <a:gd name="T25" fmla="*/ 1065 h 1263"/>
                  <a:gd name="T26" fmla="*/ 322 w 694"/>
                  <a:gd name="T27" fmla="*/ 1119 h 1263"/>
                  <a:gd name="T28" fmla="*/ 240 w 694"/>
                  <a:gd name="T29" fmla="*/ 1168 h 1263"/>
                  <a:gd name="T30" fmla="*/ 149 w 694"/>
                  <a:gd name="T31" fmla="*/ 1212 h 1263"/>
                  <a:gd name="T32" fmla="*/ 51 w 694"/>
                  <a:gd name="T33" fmla="*/ 1248 h 1263"/>
                  <a:gd name="T34" fmla="*/ 0 w 694"/>
                  <a:gd name="T35" fmla="*/ 1263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4" h="1263">
                    <a:moveTo>
                      <a:pt x="647" y="0"/>
                    </a:moveTo>
                    <a:lnTo>
                      <a:pt x="661" y="64"/>
                    </a:lnTo>
                    <a:lnTo>
                      <a:pt x="681" y="183"/>
                    </a:lnTo>
                    <a:lnTo>
                      <a:pt x="693" y="299"/>
                    </a:lnTo>
                    <a:lnTo>
                      <a:pt x="694" y="407"/>
                    </a:lnTo>
                    <a:lnTo>
                      <a:pt x="687" y="510"/>
                    </a:lnTo>
                    <a:lnTo>
                      <a:pt x="671" y="607"/>
                    </a:lnTo>
                    <a:lnTo>
                      <a:pt x="647" y="699"/>
                    </a:lnTo>
                    <a:lnTo>
                      <a:pt x="614" y="784"/>
                    </a:lnTo>
                    <a:lnTo>
                      <a:pt x="572" y="863"/>
                    </a:lnTo>
                    <a:lnTo>
                      <a:pt x="523" y="937"/>
                    </a:lnTo>
                    <a:lnTo>
                      <a:pt x="464" y="1004"/>
                    </a:lnTo>
                    <a:lnTo>
                      <a:pt x="397" y="1065"/>
                    </a:lnTo>
                    <a:lnTo>
                      <a:pt x="322" y="1119"/>
                    </a:lnTo>
                    <a:lnTo>
                      <a:pt x="240" y="1168"/>
                    </a:lnTo>
                    <a:lnTo>
                      <a:pt x="149" y="1212"/>
                    </a:lnTo>
                    <a:lnTo>
                      <a:pt x="51" y="1248"/>
                    </a:lnTo>
                    <a:lnTo>
                      <a:pt x="0" y="1263"/>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4" name="Freeform 143"/>
              <p:cNvSpPr>
                <a:spLocks/>
              </p:cNvSpPr>
              <p:nvPr/>
            </p:nvSpPr>
            <p:spPr bwMode="auto">
              <a:xfrm>
                <a:off x="2143" y="1740"/>
                <a:ext cx="145" cy="96"/>
              </a:xfrm>
              <a:custGeom>
                <a:avLst/>
                <a:gdLst>
                  <a:gd name="T0" fmla="*/ 436 w 436"/>
                  <a:gd name="T1" fmla="*/ 290 h 290"/>
                  <a:gd name="T2" fmla="*/ 0 w 436"/>
                  <a:gd name="T3" fmla="*/ 257 h 290"/>
                  <a:gd name="T4" fmla="*/ 353 w 436"/>
                  <a:gd name="T5" fmla="*/ 0 h 290"/>
                  <a:gd name="T6" fmla="*/ 340 w 436"/>
                  <a:gd name="T7" fmla="*/ 39 h 290"/>
                  <a:gd name="T8" fmla="*/ 339 w 436"/>
                  <a:gd name="T9" fmla="*/ 118 h 290"/>
                  <a:gd name="T10" fmla="*/ 361 w 436"/>
                  <a:gd name="T11" fmla="*/ 195 h 290"/>
                  <a:gd name="T12" fmla="*/ 404 w 436"/>
                  <a:gd name="T13" fmla="*/ 262 h 290"/>
                  <a:gd name="T14" fmla="*/ 436 w 436"/>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6" h="290">
                    <a:moveTo>
                      <a:pt x="436" y="290"/>
                    </a:moveTo>
                    <a:lnTo>
                      <a:pt x="0" y="257"/>
                    </a:lnTo>
                    <a:lnTo>
                      <a:pt x="353" y="0"/>
                    </a:lnTo>
                    <a:lnTo>
                      <a:pt x="340" y="39"/>
                    </a:lnTo>
                    <a:lnTo>
                      <a:pt x="339" y="118"/>
                    </a:lnTo>
                    <a:lnTo>
                      <a:pt x="361" y="195"/>
                    </a:lnTo>
                    <a:lnTo>
                      <a:pt x="404" y="262"/>
                    </a:lnTo>
                    <a:lnTo>
                      <a:pt x="436"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5" name="Freeform 144"/>
              <p:cNvSpPr>
                <a:spLocks/>
              </p:cNvSpPr>
              <p:nvPr/>
            </p:nvSpPr>
            <p:spPr bwMode="auto">
              <a:xfrm>
                <a:off x="1696" y="1433"/>
                <a:ext cx="266" cy="384"/>
              </a:xfrm>
              <a:custGeom>
                <a:avLst/>
                <a:gdLst>
                  <a:gd name="T0" fmla="*/ 798 w 798"/>
                  <a:gd name="T1" fmla="*/ 1152 h 1152"/>
                  <a:gd name="T2" fmla="*/ 729 w 798"/>
                  <a:gd name="T3" fmla="*/ 1148 h 1152"/>
                  <a:gd name="T4" fmla="*/ 602 w 798"/>
                  <a:gd name="T5" fmla="*/ 1130 h 1152"/>
                  <a:gd name="T6" fmla="*/ 488 w 798"/>
                  <a:gd name="T7" fmla="*/ 1104 h 1152"/>
                  <a:gd name="T8" fmla="*/ 389 w 798"/>
                  <a:gd name="T9" fmla="*/ 1068 h 1152"/>
                  <a:gd name="T10" fmla="*/ 301 w 798"/>
                  <a:gd name="T11" fmla="*/ 1022 h 1152"/>
                  <a:gd name="T12" fmla="*/ 225 w 798"/>
                  <a:gd name="T13" fmla="*/ 969 h 1152"/>
                  <a:gd name="T14" fmla="*/ 161 w 798"/>
                  <a:gd name="T15" fmla="*/ 906 h 1152"/>
                  <a:gd name="T16" fmla="*/ 109 w 798"/>
                  <a:gd name="T17" fmla="*/ 837 h 1152"/>
                  <a:gd name="T18" fmla="*/ 68 w 798"/>
                  <a:gd name="T19" fmla="*/ 759 h 1152"/>
                  <a:gd name="T20" fmla="*/ 36 w 798"/>
                  <a:gd name="T21" fmla="*/ 675 h 1152"/>
                  <a:gd name="T22" fmla="*/ 14 w 798"/>
                  <a:gd name="T23" fmla="*/ 585 h 1152"/>
                  <a:gd name="T24" fmla="*/ 3 w 798"/>
                  <a:gd name="T25" fmla="*/ 490 h 1152"/>
                  <a:gd name="T26" fmla="*/ 0 w 798"/>
                  <a:gd name="T27" fmla="*/ 389 h 1152"/>
                  <a:gd name="T28" fmla="*/ 6 w 798"/>
                  <a:gd name="T29" fmla="*/ 282 h 1152"/>
                  <a:gd name="T30" fmla="*/ 30 w 798"/>
                  <a:gd name="T31" fmla="*/ 115 h 1152"/>
                  <a:gd name="T32" fmla="*/ 56 w 798"/>
                  <a:gd name="T3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8" h="1152">
                    <a:moveTo>
                      <a:pt x="798" y="1152"/>
                    </a:moveTo>
                    <a:lnTo>
                      <a:pt x="729" y="1148"/>
                    </a:lnTo>
                    <a:lnTo>
                      <a:pt x="602" y="1130"/>
                    </a:lnTo>
                    <a:lnTo>
                      <a:pt x="488" y="1104"/>
                    </a:lnTo>
                    <a:lnTo>
                      <a:pt x="389" y="1068"/>
                    </a:lnTo>
                    <a:lnTo>
                      <a:pt x="301" y="1022"/>
                    </a:lnTo>
                    <a:lnTo>
                      <a:pt x="225" y="969"/>
                    </a:lnTo>
                    <a:lnTo>
                      <a:pt x="161" y="906"/>
                    </a:lnTo>
                    <a:lnTo>
                      <a:pt x="109" y="837"/>
                    </a:lnTo>
                    <a:lnTo>
                      <a:pt x="68" y="759"/>
                    </a:lnTo>
                    <a:lnTo>
                      <a:pt x="36" y="675"/>
                    </a:lnTo>
                    <a:lnTo>
                      <a:pt x="14" y="585"/>
                    </a:lnTo>
                    <a:lnTo>
                      <a:pt x="3" y="490"/>
                    </a:lnTo>
                    <a:lnTo>
                      <a:pt x="0" y="389"/>
                    </a:lnTo>
                    <a:lnTo>
                      <a:pt x="6" y="282"/>
                    </a:lnTo>
                    <a:lnTo>
                      <a:pt x="30" y="115"/>
                    </a:lnTo>
                    <a:lnTo>
                      <a:pt x="56" y="0"/>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6" name="Freeform 145"/>
              <p:cNvSpPr>
                <a:spLocks/>
              </p:cNvSpPr>
              <p:nvPr/>
            </p:nvSpPr>
            <p:spPr bwMode="auto">
              <a:xfrm>
                <a:off x="1639" y="1406"/>
                <a:ext cx="98" cy="145"/>
              </a:xfrm>
              <a:custGeom>
                <a:avLst/>
                <a:gdLst>
                  <a:gd name="T0" fmla="*/ 0 w 292"/>
                  <a:gd name="T1" fmla="*/ 362 h 434"/>
                  <a:gd name="T2" fmla="*/ 246 w 292"/>
                  <a:gd name="T3" fmla="*/ 0 h 434"/>
                  <a:gd name="T4" fmla="*/ 292 w 292"/>
                  <a:gd name="T5" fmla="*/ 434 h 434"/>
                  <a:gd name="T6" fmla="*/ 265 w 292"/>
                  <a:gd name="T7" fmla="*/ 403 h 434"/>
                  <a:gd name="T8" fmla="*/ 197 w 292"/>
                  <a:gd name="T9" fmla="*/ 362 h 434"/>
                  <a:gd name="T10" fmla="*/ 121 w 292"/>
                  <a:gd name="T11" fmla="*/ 343 h 434"/>
                  <a:gd name="T12" fmla="*/ 40 w 292"/>
                  <a:gd name="T13" fmla="*/ 347 h 434"/>
                  <a:gd name="T14" fmla="*/ 0 w 292"/>
                  <a:gd name="T15" fmla="*/ 362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34">
                    <a:moveTo>
                      <a:pt x="0" y="362"/>
                    </a:moveTo>
                    <a:lnTo>
                      <a:pt x="246" y="0"/>
                    </a:lnTo>
                    <a:lnTo>
                      <a:pt x="292" y="434"/>
                    </a:lnTo>
                    <a:lnTo>
                      <a:pt x="265" y="403"/>
                    </a:lnTo>
                    <a:lnTo>
                      <a:pt x="197" y="362"/>
                    </a:lnTo>
                    <a:lnTo>
                      <a:pt x="121" y="343"/>
                    </a:lnTo>
                    <a:lnTo>
                      <a:pt x="40" y="347"/>
                    </a:lnTo>
                    <a:lnTo>
                      <a:pt x="0" y="3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7" name="Freeform 146"/>
              <p:cNvSpPr>
                <a:spLocks/>
              </p:cNvSpPr>
              <p:nvPr/>
            </p:nvSpPr>
            <p:spPr bwMode="auto">
              <a:xfrm>
                <a:off x="1829" y="1204"/>
                <a:ext cx="434" cy="104"/>
              </a:xfrm>
              <a:custGeom>
                <a:avLst/>
                <a:gdLst>
                  <a:gd name="T0" fmla="*/ 0 w 1302"/>
                  <a:gd name="T1" fmla="*/ 312 h 312"/>
                  <a:gd name="T2" fmla="*/ 36 w 1302"/>
                  <a:gd name="T3" fmla="*/ 275 h 312"/>
                  <a:gd name="T4" fmla="*/ 113 w 1302"/>
                  <a:gd name="T5" fmla="*/ 207 h 312"/>
                  <a:gd name="T6" fmla="*/ 190 w 1302"/>
                  <a:gd name="T7" fmla="*/ 150 h 312"/>
                  <a:gd name="T8" fmla="*/ 273 w 1302"/>
                  <a:gd name="T9" fmla="*/ 101 h 312"/>
                  <a:gd name="T10" fmla="*/ 355 w 1302"/>
                  <a:gd name="T11" fmla="*/ 62 h 312"/>
                  <a:gd name="T12" fmla="*/ 440 w 1302"/>
                  <a:gd name="T13" fmla="*/ 33 h 312"/>
                  <a:gd name="T14" fmla="*/ 525 w 1302"/>
                  <a:gd name="T15" fmla="*/ 13 h 312"/>
                  <a:gd name="T16" fmla="*/ 610 w 1302"/>
                  <a:gd name="T17" fmla="*/ 1 h 312"/>
                  <a:gd name="T18" fmla="*/ 696 w 1302"/>
                  <a:gd name="T19" fmla="*/ 0 h 312"/>
                  <a:gd name="T20" fmla="*/ 781 w 1302"/>
                  <a:gd name="T21" fmla="*/ 7 h 312"/>
                  <a:gd name="T22" fmla="*/ 866 w 1302"/>
                  <a:gd name="T23" fmla="*/ 24 h 312"/>
                  <a:gd name="T24" fmla="*/ 950 w 1302"/>
                  <a:gd name="T25" fmla="*/ 50 h 312"/>
                  <a:gd name="T26" fmla="*/ 1032 w 1302"/>
                  <a:gd name="T27" fmla="*/ 86 h 312"/>
                  <a:gd name="T28" fmla="*/ 1113 w 1302"/>
                  <a:gd name="T29" fmla="*/ 131 h 312"/>
                  <a:gd name="T30" fmla="*/ 1191 w 1302"/>
                  <a:gd name="T31" fmla="*/ 186 h 312"/>
                  <a:gd name="T32" fmla="*/ 1266 w 1302"/>
                  <a:gd name="T33" fmla="*/ 251 h 312"/>
                  <a:gd name="T34" fmla="*/ 1302 w 1302"/>
                  <a:gd name="T35" fmla="*/ 28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2" h="312">
                    <a:moveTo>
                      <a:pt x="0" y="312"/>
                    </a:moveTo>
                    <a:lnTo>
                      <a:pt x="36" y="275"/>
                    </a:lnTo>
                    <a:lnTo>
                      <a:pt x="113" y="207"/>
                    </a:lnTo>
                    <a:lnTo>
                      <a:pt x="190" y="150"/>
                    </a:lnTo>
                    <a:lnTo>
                      <a:pt x="273" y="101"/>
                    </a:lnTo>
                    <a:lnTo>
                      <a:pt x="355" y="62"/>
                    </a:lnTo>
                    <a:lnTo>
                      <a:pt x="440" y="33"/>
                    </a:lnTo>
                    <a:lnTo>
                      <a:pt x="525" y="13"/>
                    </a:lnTo>
                    <a:lnTo>
                      <a:pt x="610" y="1"/>
                    </a:lnTo>
                    <a:lnTo>
                      <a:pt x="696" y="0"/>
                    </a:lnTo>
                    <a:lnTo>
                      <a:pt x="781" y="7"/>
                    </a:lnTo>
                    <a:lnTo>
                      <a:pt x="866" y="24"/>
                    </a:lnTo>
                    <a:lnTo>
                      <a:pt x="950" y="50"/>
                    </a:lnTo>
                    <a:lnTo>
                      <a:pt x="1032" y="86"/>
                    </a:lnTo>
                    <a:lnTo>
                      <a:pt x="1113" y="131"/>
                    </a:lnTo>
                    <a:lnTo>
                      <a:pt x="1191" y="186"/>
                    </a:lnTo>
                    <a:lnTo>
                      <a:pt x="1266" y="251"/>
                    </a:lnTo>
                    <a:lnTo>
                      <a:pt x="1302" y="285"/>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8" name="Freeform 147"/>
              <p:cNvSpPr>
                <a:spLocks/>
              </p:cNvSpPr>
              <p:nvPr/>
            </p:nvSpPr>
            <p:spPr bwMode="auto">
              <a:xfrm>
                <a:off x="2170" y="1205"/>
                <a:ext cx="109" cy="110"/>
              </a:xfrm>
              <a:custGeom>
                <a:avLst/>
                <a:gdLst>
                  <a:gd name="T0" fmla="*/ 180 w 329"/>
                  <a:gd name="T1" fmla="*/ 0 h 331"/>
                  <a:gd name="T2" fmla="*/ 329 w 329"/>
                  <a:gd name="T3" fmla="*/ 331 h 331"/>
                  <a:gd name="T4" fmla="*/ 0 w 329"/>
                  <a:gd name="T5" fmla="*/ 176 h 331"/>
                  <a:gd name="T6" fmla="*/ 33 w 329"/>
                  <a:gd name="T7" fmla="*/ 170 h 331"/>
                  <a:gd name="T8" fmla="*/ 94 w 329"/>
                  <a:gd name="T9" fmla="*/ 140 h 331"/>
                  <a:gd name="T10" fmla="*/ 140 w 329"/>
                  <a:gd name="T11" fmla="*/ 93 h 331"/>
                  <a:gd name="T12" fmla="*/ 172 w 329"/>
                  <a:gd name="T13" fmla="*/ 34 h 331"/>
                  <a:gd name="T14" fmla="*/ 180 w 329"/>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 h="331">
                    <a:moveTo>
                      <a:pt x="180" y="0"/>
                    </a:moveTo>
                    <a:lnTo>
                      <a:pt x="329" y="331"/>
                    </a:lnTo>
                    <a:lnTo>
                      <a:pt x="0" y="176"/>
                    </a:lnTo>
                    <a:lnTo>
                      <a:pt x="33" y="170"/>
                    </a:lnTo>
                    <a:lnTo>
                      <a:pt x="94" y="140"/>
                    </a:lnTo>
                    <a:lnTo>
                      <a:pt x="140" y="93"/>
                    </a:lnTo>
                    <a:lnTo>
                      <a:pt x="172" y="34"/>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9" name="Freeform 148"/>
              <p:cNvSpPr>
                <a:spLocks/>
              </p:cNvSpPr>
              <p:nvPr/>
            </p:nvSpPr>
            <p:spPr bwMode="auto">
              <a:xfrm>
                <a:off x="2145" y="1416"/>
                <a:ext cx="193" cy="351"/>
              </a:xfrm>
              <a:custGeom>
                <a:avLst/>
                <a:gdLst>
                  <a:gd name="T0" fmla="*/ 540 w 580"/>
                  <a:gd name="T1" fmla="*/ 0 h 1052"/>
                  <a:gd name="T2" fmla="*/ 563 w 580"/>
                  <a:gd name="T3" fmla="*/ 103 h 1052"/>
                  <a:gd name="T4" fmla="*/ 578 w 580"/>
                  <a:gd name="T5" fmla="*/ 248 h 1052"/>
                  <a:gd name="T6" fmla="*/ 580 w 580"/>
                  <a:gd name="T7" fmla="*/ 339 h 1052"/>
                  <a:gd name="T8" fmla="*/ 574 w 580"/>
                  <a:gd name="T9" fmla="*/ 424 h 1052"/>
                  <a:gd name="T10" fmla="*/ 561 w 580"/>
                  <a:gd name="T11" fmla="*/ 506 h 1052"/>
                  <a:gd name="T12" fmla="*/ 540 w 580"/>
                  <a:gd name="T13" fmla="*/ 581 h 1052"/>
                  <a:gd name="T14" fmla="*/ 512 w 580"/>
                  <a:gd name="T15" fmla="*/ 653 h 1052"/>
                  <a:gd name="T16" fmla="*/ 478 w 580"/>
                  <a:gd name="T17" fmla="*/ 719 h 1052"/>
                  <a:gd name="T18" fmla="*/ 436 w 580"/>
                  <a:gd name="T19" fmla="*/ 780 h 1052"/>
                  <a:gd name="T20" fmla="*/ 387 w 580"/>
                  <a:gd name="T21" fmla="*/ 836 h 1052"/>
                  <a:gd name="T22" fmla="*/ 332 w 580"/>
                  <a:gd name="T23" fmla="*/ 886 h 1052"/>
                  <a:gd name="T24" fmla="*/ 270 w 580"/>
                  <a:gd name="T25" fmla="*/ 932 h 1052"/>
                  <a:gd name="T26" fmla="*/ 201 w 580"/>
                  <a:gd name="T27" fmla="*/ 974 h 1052"/>
                  <a:gd name="T28" fmla="*/ 87 w 580"/>
                  <a:gd name="T29" fmla="*/ 1026 h 1052"/>
                  <a:gd name="T30" fmla="*/ 0 w 580"/>
                  <a:gd name="T31" fmla="*/ 1052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1052">
                    <a:moveTo>
                      <a:pt x="540" y="0"/>
                    </a:moveTo>
                    <a:lnTo>
                      <a:pt x="563" y="103"/>
                    </a:lnTo>
                    <a:lnTo>
                      <a:pt x="578" y="248"/>
                    </a:lnTo>
                    <a:lnTo>
                      <a:pt x="580" y="339"/>
                    </a:lnTo>
                    <a:lnTo>
                      <a:pt x="574" y="424"/>
                    </a:lnTo>
                    <a:lnTo>
                      <a:pt x="561" y="506"/>
                    </a:lnTo>
                    <a:lnTo>
                      <a:pt x="540" y="581"/>
                    </a:lnTo>
                    <a:lnTo>
                      <a:pt x="512" y="653"/>
                    </a:lnTo>
                    <a:lnTo>
                      <a:pt x="478" y="719"/>
                    </a:lnTo>
                    <a:lnTo>
                      <a:pt x="436" y="780"/>
                    </a:lnTo>
                    <a:lnTo>
                      <a:pt x="387" y="836"/>
                    </a:lnTo>
                    <a:lnTo>
                      <a:pt x="332" y="886"/>
                    </a:lnTo>
                    <a:lnTo>
                      <a:pt x="270" y="932"/>
                    </a:lnTo>
                    <a:lnTo>
                      <a:pt x="201" y="974"/>
                    </a:lnTo>
                    <a:lnTo>
                      <a:pt x="87" y="1026"/>
                    </a:lnTo>
                    <a:lnTo>
                      <a:pt x="0" y="1052"/>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0" name="Freeform 149"/>
              <p:cNvSpPr>
                <a:spLocks/>
              </p:cNvSpPr>
              <p:nvPr/>
            </p:nvSpPr>
            <p:spPr bwMode="auto">
              <a:xfrm>
                <a:off x="2123" y="1702"/>
                <a:ext cx="121" cy="80"/>
              </a:xfrm>
              <a:custGeom>
                <a:avLst/>
                <a:gdLst>
                  <a:gd name="T0" fmla="*/ 363 w 363"/>
                  <a:gd name="T1" fmla="*/ 242 h 242"/>
                  <a:gd name="T2" fmla="*/ 0 w 363"/>
                  <a:gd name="T3" fmla="*/ 215 h 242"/>
                  <a:gd name="T4" fmla="*/ 294 w 363"/>
                  <a:gd name="T5" fmla="*/ 0 h 242"/>
                  <a:gd name="T6" fmla="*/ 284 w 363"/>
                  <a:gd name="T7" fmla="*/ 34 h 242"/>
                  <a:gd name="T8" fmla="*/ 283 w 363"/>
                  <a:gd name="T9" fmla="*/ 100 h 242"/>
                  <a:gd name="T10" fmla="*/ 300 w 363"/>
                  <a:gd name="T11" fmla="*/ 163 h 242"/>
                  <a:gd name="T12" fmla="*/ 337 w 363"/>
                  <a:gd name="T13" fmla="*/ 219 h 242"/>
                  <a:gd name="T14" fmla="*/ 363 w 363"/>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242">
                    <a:moveTo>
                      <a:pt x="363" y="242"/>
                    </a:moveTo>
                    <a:lnTo>
                      <a:pt x="0" y="215"/>
                    </a:lnTo>
                    <a:lnTo>
                      <a:pt x="294" y="0"/>
                    </a:lnTo>
                    <a:lnTo>
                      <a:pt x="284" y="34"/>
                    </a:lnTo>
                    <a:lnTo>
                      <a:pt x="283" y="100"/>
                    </a:lnTo>
                    <a:lnTo>
                      <a:pt x="300" y="163"/>
                    </a:lnTo>
                    <a:lnTo>
                      <a:pt x="337" y="219"/>
                    </a:lnTo>
                    <a:lnTo>
                      <a:pt x="363"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150"/>
              <p:cNvSpPr>
                <a:spLocks/>
              </p:cNvSpPr>
              <p:nvPr/>
            </p:nvSpPr>
            <p:spPr bwMode="auto">
              <a:xfrm>
                <a:off x="1751" y="1446"/>
                <a:ext cx="222" cy="320"/>
              </a:xfrm>
              <a:custGeom>
                <a:avLst/>
                <a:gdLst>
                  <a:gd name="T0" fmla="*/ 664 w 664"/>
                  <a:gd name="T1" fmla="*/ 959 h 959"/>
                  <a:gd name="T2" fmla="*/ 606 w 664"/>
                  <a:gd name="T3" fmla="*/ 956 h 959"/>
                  <a:gd name="T4" fmla="*/ 501 w 664"/>
                  <a:gd name="T5" fmla="*/ 942 h 959"/>
                  <a:gd name="T6" fmla="*/ 406 w 664"/>
                  <a:gd name="T7" fmla="*/ 920 h 959"/>
                  <a:gd name="T8" fmla="*/ 322 w 664"/>
                  <a:gd name="T9" fmla="*/ 890 h 959"/>
                  <a:gd name="T10" fmla="*/ 249 w 664"/>
                  <a:gd name="T11" fmla="*/ 853 h 959"/>
                  <a:gd name="T12" fmla="*/ 187 w 664"/>
                  <a:gd name="T13" fmla="*/ 807 h 959"/>
                  <a:gd name="T14" fmla="*/ 134 w 664"/>
                  <a:gd name="T15" fmla="*/ 755 h 959"/>
                  <a:gd name="T16" fmla="*/ 89 w 664"/>
                  <a:gd name="T17" fmla="*/ 697 h 959"/>
                  <a:gd name="T18" fmla="*/ 54 w 664"/>
                  <a:gd name="T19" fmla="*/ 632 h 959"/>
                  <a:gd name="T20" fmla="*/ 28 w 664"/>
                  <a:gd name="T21" fmla="*/ 563 h 959"/>
                  <a:gd name="T22" fmla="*/ 11 w 664"/>
                  <a:gd name="T23" fmla="*/ 488 h 959"/>
                  <a:gd name="T24" fmla="*/ 1 w 664"/>
                  <a:gd name="T25" fmla="*/ 408 h 959"/>
                  <a:gd name="T26" fmla="*/ 0 w 664"/>
                  <a:gd name="T27" fmla="*/ 281 h 959"/>
                  <a:gd name="T28" fmla="*/ 23 w 664"/>
                  <a:gd name="T29" fmla="*/ 97 h 959"/>
                  <a:gd name="T30" fmla="*/ 46 w 664"/>
                  <a:gd name="T31" fmla="*/ 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4" h="959">
                    <a:moveTo>
                      <a:pt x="664" y="959"/>
                    </a:moveTo>
                    <a:lnTo>
                      <a:pt x="606" y="956"/>
                    </a:lnTo>
                    <a:lnTo>
                      <a:pt x="501" y="942"/>
                    </a:lnTo>
                    <a:lnTo>
                      <a:pt x="406" y="920"/>
                    </a:lnTo>
                    <a:lnTo>
                      <a:pt x="322" y="890"/>
                    </a:lnTo>
                    <a:lnTo>
                      <a:pt x="249" y="853"/>
                    </a:lnTo>
                    <a:lnTo>
                      <a:pt x="187" y="807"/>
                    </a:lnTo>
                    <a:lnTo>
                      <a:pt x="134" y="755"/>
                    </a:lnTo>
                    <a:lnTo>
                      <a:pt x="89" y="697"/>
                    </a:lnTo>
                    <a:lnTo>
                      <a:pt x="54" y="632"/>
                    </a:lnTo>
                    <a:lnTo>
                      <a:pt x="28" y="563"/>
                    </a:lnTo>
                    <a:lnTo>
                      <a:pt x="11" y="488"/>
                    </a:lnTo>
                    <a:lnTo>
                      <a:pt x="1" y="408"/>
                    </a:lnTo>
                    <a:lnTo>
                      <a:pt x="0" y="281"/>
                    </a:lnTo>
                    <a:lnTo>
                      <a:pt x="23" y="97"/>
                    </a:lnTo>
                    <a:lnTo>
                      <a:pt x="46" y="0"/>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151"/>
              <p:cNvSpPr>
                <a:spLocks/>
              </p:cNvSpPr>
              <p:nvPr/>
            </p:nvSpPr>
            <p:spPr bwMode="auto">
              <a:xfrm>
                <a:off x="1704" y="1424"/>
                <a:ext cx="81" cy="120"/>
              </a:xfrm>
              <a:custGeom>
                <a:avLst/>
                <a:gdLst>
                  <a:gd name="T0" fmla="*/ 0 w 243"/>
                  <a:gd name="T1" fmla="*/ 301 h 361"/>
                  <a:gd name="T2" fmla="*/ 205 w 243"/>
                  <a:gd name="T3" fmla="*/ 0 h 361"/>
                  <a:gd name="T4" fmla="*/ 243 w 243"/>
                  <a:gd name="T5" fmla="*/ 361 h 361"/>
                  <a:gd name="T6" fmla="*/ 220 w 243"/>
                  <a:gd name="T7" fmla="*/ 337 h 361"/>
                  <a:gd name="T8" fmla="*/ 164 w 243"/>
                  <a:gd name="T9" fmla="*/ 301 h 361"/>
                  <a:gd name="T10" fmla="*/ 99 w 243"/>
                  <a:gd name="T11" fmla="*/ 285 h 361"/>
                  <a:gd name="T12" fmla="*/ 33 w 243"/>
                  <a:gd name="T13" fmla="*/ 289 h 361"/>
                  <a:gd name="T14" fmla="*/ 0 w 243"/>
                  <a:gd name="T15" fmla="*/ 30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61">
                    <a:moveTo>
                      <a:pt x="0" y="301"/>
                    </a:moveTo>
                    <a:lnTo>
                      <a:pt x="205" y="0"/>
                    </a:lnTo>
                    <a:lnTo>
                      <a:pt x="243" y="361"/>
                    </a:lnTo>
                    <a:lnTo>
                      <a:pt x="220" y="337"/>
                    </a:lnTo>
                    <a:lnTo>
                      <a:pt x="164" y="301"/>
                    </a:lnTo>
                    <a:lnTo>
                      <a:pt x="99" y="285"/>
                    </a:lnTo>
                    <a:lnTo>
                      <a:pt x="33" y="289"/>
                    </a:lnTo>
                    <a:lnTo>
                      <a:pt x="0"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3" name="Freeform 152"/>
              <p:cNvSpPr>
                <a:spLocks/>
              </p:cNvSpPr>
              <p:nvPr/>
            </p:nvSpPr>
            <p:spPr bwMode="auto">
              <a:xfrm>
                <a:off x="1875" y="1275"/>
                <a:ext cx="333" cy="80"/>
              </a:xfrm>
              <a:custGeom>
                <a:avLst/>
                <a:gdLst>
                  <a:gd name="T0" fmla="*/ 0 w 999"/>
                  <a:gd name="T1" fmla="*/ 239 h 239"/>
                  <a:gd name="T2" fmla="*/ 56 w 999"/>
                  <a:gd name="T3" fmla="*/ 182 h 239"/>
                  <a:gd name="T4" fmla="*/ 177 w 999"/>
                  <a:gd name="T5" fmla="*/ 94 h 239"/>
                  <a:gd name="T6" fmla="*/ 304 w 999"/>
                  <a:gd name="T7" fmla="*/ 33 h 239"/>
                  <a:gd name="T8" fmla="*/ 435 w 999"/>
                  <a:gd name="T9" fmla="*/ 3 h 239"/>
                  <a:gd name="T10" fmla="*/ 566 w 999"/>
                  <a:gd name="T11" fmla="*/ 0 h 239"/>
                  <a:gd name="T12" fmla="*/ 698 w 999"/>
                  <a:gd name="T13" fmla="*/ 26 h 239"/>
                  <a:gd name="T14" fmla="*/ 823 w 999"/>
                  <a:gd name="T15" fmla="*/ 81 h 239"/>
                  <a:gd name="T16" fmla="*/ 943 w 999"/>
                  <a:gd name="T17" fmla="*/ 164 h 239"/>
                  <a:gd name="T18" fmla="*/ 999 w 999"/>
                  <a:gd name="T19" fmla="*/ 21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9" h="239">
                    <a:moveTo>
                      <a:pt x="0" y="239"/>
                    </a:moveTo>
                    <a:lnTo>
                      <a:pt x="56" y="182"/>
                    </a:lnTo>
                    <a:lnTo>
                      <a:pt x="177" y="94"/>
                    </a:lnTo>
                    <a:lnTo>
                      <a:pt x="304" y="33"/>
                    </a:lnTo>
                    <a:lnTo>
                      <a:pt x="435" y="3"/>
                    </a:lnTo>
                    <a:lnTo>
                      <a:pt x="566" y="0"/>
                    </a:lnTo>
                    <a:lnTo>
                      <a:pt x="698" y="26"/>
                    </a:lnTo>
                    <a:lnTo>
                      <a:pt x="823" y="81"/>
                    </a:lnTo>
                    <a:lnTo>
                      <a:pt x="943" y="164"/>
                    </a:lnTo>
                    <a:lnTo>
                      <a:pt x="999" y="219"/>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4" name="Freeform 153"/>
              <p:cNvSpPr>
                <a:spLocks/>
              </p:cNvSpPr>
              <p:nvPr/>
            </p:nvSpPr>
            <p:spPr bwMode="auto">
              <a:xfrm>
                <a:off x="2136" y="1276"/>
                <a:ext cx="84" cy="84"/>
              </a:xfrm>
              <a:custGeom>
                <a:avLst/>
                <a:gdLst>
                  <a:gd name="T0" fmla="*/ 137 w 252"/>
                  <a:gd name="T1" fmla="*/ 0 h 254"/>
                  <a:gd name="T2" fmla="*/ 252 w 252"/>
                  <a:gd name="T3" fmla="*/ 254 h 254"/>
                  <a:gd name="T4" fmla="*/ 0 w 252"/>
                  <a:gd name="T5" fmla="*/ 135 h 254"/>
                  <a:gd name="T6" fmla="*/ 26 w 252"/>
                  <a:gd name="T7" fmla="*/ 129 h 254"/>
                  <a:gd name="T8" fmla="*/ 72 w 252"/>
                  <a:gd name="T9" fmla="*/ 106 h 254"/>
                  <a:gd name="T10" fmla="*/ 108 w 252"/>
                  <a:gd name="T11" fmla="*/ 70 h 254"/>
                  <a:gd name="T12" fmla="*/ 131 w 252"/>
                  <a:gd name="T13" fmla="*/ 25 h 254"/>
                  <a:gd name="T14" fmla="*/ 137 w 252"/>
                  <a:gd name="T15" fmla="*/ 0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4">
                    <a:moveTo>
                      <a:pt x="137" y="0"/>
                    </a:moveTo>
                    <a:lnTo>
                      <a:pt x="252" y="254"/>
                    </a:lnTo>
                    <a:lnTo>
                      <a:pt x="0" y="135"/>
                    </a:lnTo>
                    <a:lnTo>
                      <a:pt x="26" y="129"/>
                    </a:lnTo>
                    <a:lnTo>
                      <a:pt x="72" y="106"/>
                    </a:lnTo>
                    <a:lnTo>
                      <a:pt x="108" y="70"/>
                    </a:lnTo>
                    <a:lnTo>
                      <a:pt x="131" y="25"/>
                    </a:lnTo>
                    <a:lnTo>
                      <a:pt x="1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5" name="Freeform 154"/>
              <p:cNvSpPr>
                <a:spLocks/>
              </p:cNvSpPr>
              <p:nvPr/>
            </p:nvSpPr>
            <p:spPr bwMode="auto">
              <a:xfrm>
                <a:off x="2117" y="1437"/>
                <a:ext cx="149" cy="269"/>
              </a:xfrm>
              <a:custGeom>
                <a:avLst/>
                <a:gdLst>
                  <a:gd name="T0" fmla="*/ 414 w 445"/>
                  <a:gd name="T1" fmla="*/ 0 h 806"/>
                  <a:gd name="T2" fmla="*/ 431 w 445"/>
                  <a:gd name="T3" fmla="*/ 79 h 806"/>
                  <a:gd name="T4" fmla="*/ 445 w 445"/>
                  <a:gd name="T5" fmla="*/ 226 h 806"/>
                  <a:gd name="T6" fmla="*/ 435 w 445"/>
                  <a:gd name="T7" fmla="*/ 357 h 806"/>
                  <a:gd name="T8" fmla="*/ 405 w 445"/>
                  <a:gd name="T9" fmla="*/ 474 h 806"/>
                  <a:gd name="T10" fmla="*/ 352 w 445"/>
                  <a:gd name="T11" fmla="*/ 576 h 806"/>
                  <a:gd name="T12" fmla="*/ 277 w 445"/>
                  <a:gd name="T13" fmla="*/ 662 h 806"/>
                  <a:gd name="T14" fmla="*/ 181 w 445"/>
                  <a:gd name="T15" fmla="*/ 731 h 806"/>
                  <a:gd name="T16" fmla="*/ 66 w 445"/>
                  <a:gd name="T17" fmla="*/ 786 h 806"/>
                  <a:gd name="T18" fmla="*/ 0 w 445"/>
                  <a:gd name="T19" fmla="*/ 806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806">
                    <a:moveTo>
                      <a:pt x="414" y="0"/>
                    </a:moveTo>
                    <a:lnTo>
                      <a:pt x="431" y="79"/>
                    </a:lnTo>
                    <a:lnTo>
                      <a:pt x="445" y="226"/>
                    </a:lnTo>
                    <a:lnTo>
                      <a:pt x="435" y="357"/>
                    </a:lnTo>
                    <a:lnTo>
                      <a:pt x="405" y="474"/>
                    </a:lnTo>
                    <a:lnTo>
                      <a:pt x="352" y="576"/>
                    </a:lnTo>
                    <a:lnTo>
                      <a:pt x="277" y="662"/>
                    </a:lnTo>
                    <a:lnTo>
                      <a:pt x="181" y="731"/>
                    </a:lnTo>
                    <a:lnTo>
                      <a:pt x="66" y="786"/>
                    </a:lnTo>
                    <a:lnTo>
                      <a:pt x="0" y="806"/>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6" name="Freeform 155"/>
              <p:cNvSpPr>
                <a:spLocks/>
              </p:cNvSpPr>
              <p:nvPr/>
            </p:nvSpPr>
            <p:spPr bwMode="auto">
              <a:xfrm>
                <a:off x="2100" y="1657"/>
                <a:ext cx="93" cy="61"/>
              </a:xfrm>
              <a:custGeom>
                <a:avLst/>
                <a:gdLst>
                  <a:gd name="T0" fmla="*/ 279 w 279"/>
                  <a:gd name="T1" fmla="*/ 184 h 184"/>
                  <a:gd name="T2" fmla="*/ 0 w 279"/>
                  <a:gd name="T3" fmla="*/ 164 h 184"/>
                  <a:gd name="T4" fmla="*/ 225 w 279"/>
                  <a:gd name="T5" fmla="*/ 0 h 184"/>
                  <a:gd name="T6" fmla="*/ 218 w 279"/>
                  <a:gd name="T7" fmla="*/ 24 h 184"/>
                  <a:gd name="T8" fmla="*/ 217 w 279"/>
                  <a:gd name="T9" fmla="*/ 76 h 184"/>
                  <a:gd name="T10" fmla="*/ 230 w 279"/>
                  <a:gd name="T11" fmla="*/ 124 h 184"/>
                  <a:gd name="T12" fmla="*/ 258 w 279"/>
                  <a:gd name="T13" fmla="*/ 167 h 184"/>
                  <a:gd name="T14" fmla="*/ 279 w 279"/>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84">
                    <a:moveTo>
                      <a:pt x="279" y="184"/>
                    </a:moveTo>
                    <a:lnTo>
                      <a:pt x="0" y="164"/>
                    </a:lnTo>
                    <a:lnTo>
                      <a:pt x="225" y="0"/>
                    </a:lnTo>
                    <a:lnTo>
                      <a:pt x="218" y="24"/>
                    </a:lnTo>
                    <a:lnTo>
                      <a:pt x="217" y="76"/>
                    </a:lnTo>
                    <a:lnTo>
                      <a:pt x="230" y="124"/>
                    </a:lnTo>
                    <a:lnTo>
                      <a:pt x="258" y="167"/>
                    </a:lnTo>
                    <a:lnTo>
                      <a:pt x="279"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7" name="Freeform 156"/>
              <p:cNvSpPr>
                <a:spLocks/>
              </p:cNvSpPr>
              <p:nvPr/>
            </p:nvSpPr>
            <p:spPr bwMode="auto">
              <a:xfrm>
                <a:off x="1815" y="1460"/>
                <a:ext cx="170" cy="246"/>
              </a:xfrm>
              <a:custGeom>
                <a:avLst/>
                <a:gdLst>
                  <a:gd name="T0" fmla="*/ 509 w 509"/>
                  <a:gd name="T1" fmla="*/ 737 h 737"/>
                  <a:gd name="T2" fmla="*/ 466 w 509"/>
                  <a:gd name="T3" fmla="*/ 734 h 737"/>
                  <a:gd name="T4" fmla="*/ 384 w 509"/>
                  <a:gd name="T5" fmla="*/ 724 h 737"/>
                  <a:gd name="T6" fmla="*/ 312 w 509"/>
                  <a:gd name="T7" fmla="*/ 707 h 737"/>
                  <a:gd name="T8" fmla="*/ 248 w 509"/>
                  <a:gd name="T9" fmla="*/ 684 h 737"/>
                  <a:gd name="T10" fmla="*/ 192 w 509"/>
                  <a:gd name="T11" fmla="*/ 655 h 737"/>
                  <a:gd name="T12" fmla="*/ 143 w 509"/>
                  <a:gd name="T13" fmla="*/ 621 h 737"/>
                  <a:gd name="T14" fmla="*/ 103 w 509"/>
                  <a:gd name="T15" fmla="*/ 580 h 737"/>
                  <a:gd name="T16" fmla="*/ 69 w 509"/>
                  <a:gd name="T17" fmla="*/ 536 h 737"/>
                  <a:gd name="T18" fmla="*/ 42 w 509"/>
                  <a:gd name="T19" fmla="*/ 487 h 737"/>
                  <a:gd name="T20" fmla="*/ 22 w 509"/>
                  <a:gd name="T21" fmla="*/ 432 h 737"/>
                  <a:gd name="T22" fmla="*/ 3 w 509"/>
                  <a:gd name="T23" fmla="*/ 346 h 737"/>
                  <a:gd name="T24" fmla="*/ 0 w 509"/>
                  <a:gd name="T25" fmla="*/ 216 h 737"/>
                  <a:gd name="T26" fmla="*/ 18 w 509"/>
                  <a:gd name="T27" fmla="*/ 75 h 737"/>
                  <a:gd name="T28" fmla="*/ 35 w 509"/>
                  <a:gd name="T2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9" h="737">
                    <a:moveTo>
                      <a:pt x="509" y="737"/>
                    </a:moveTo>
                    <a:lnTo>
                      <a:pt x="466" y="734"/>
                    </a:lnTo>
                    <a:lnTo>
                      <a:pt x="384" y="724"/>
                    </a:lnTo>
                    <a:lnTo>
                      <a:pt x="312" y="707"/>
                    </a:lnTo>
                    <a:lnTo>
                      <a:pt x="248" y="684"/>
                    </a:lnTo>
                    <a:lnTo>
                      <a:pt x="192" y="655"/>
                    </a:lnTo>
                    <a:lnTo>
                      <a:pt x="143" y="621"/>
                    </a:lnTo>
                    <a:lnTo>
                      <a:pt x="103" y="580"/>
                    </a:lnTo>
                    <a:lnTo>
                      <a:pt x="69" y="536"/>
                    </a:lnTo>
                    <a:lnTo>
                      <a:pt x="42" y="487"/>
                    </a:lnTo>
                    <a:lnTo>
                      <a:pt x="22" y="432"/>
                    </a:lnTo>
                    <a:lnTo>
                      <a:pt x="3" y="346"/>
                    </a:lnTo>
                    <a:lnTo>
                      <a:pt x="0" y="216"/>
                    </a:lnTo>
                    <a:lnTo>
                      <a:pt x="18" y="75"/>
                    </a:lnTo>
                    <a:lnTo>
                      <a:pt x="35" y="0"/>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8" name="Freeform 157"/>
              <p:cNvSpPr>
                <a:spLocks/>
              </p:cNvSpPr>
              <p:nvPr/>
            </p:nvSpPr>
            <p:spPr bwMode="auto">
              <a:xfrm>
                <a:off x="1779" y="1444"/>
                <a:ext cx="62" cy="92"/>
              </a:xfrm>
              <a:custGeom>
                <a:avLst/>
                <a:gdLst>
                  <a:gd name="T0" fmla="*/ 0 w 187"/>
                  <a:gd name="T1" fmla="*/ 230 h 276"/>
                  <a:gd name="T2" fmla="*/ 157 w 187"/>
                  <a:gd name="T3" fmla="*/ 0 h 276"/>
                  <a:gd name="T4" fmla="*/ 187 w 187"/>
                  <a:gd name="T5" fmla="*/ 276 h 276"/>
                  <a:gd name="T6" fmla="*/ 168 w 187"/>
                  <a:gd name="T7" fmla="*/ 257 h 276"/>
                  <a:gd name="T8" fmla="*/ 125 w 187"/>
                  <a:gd name="T9" fmla="*/ 230 h 276"/>
                  <a:gd name="T10" fmla="*/ 76 w 187"/>
                  <a:gd name="T11" fmla="*/ 218 h 276"/>
                  <a:gd name="T12" fmla="*/ 24 w 187"/>
                  <a:gd name="T13" fmla="*/ 221 h 276"/>
                  <a:gd name="T14" fmla="*/ 0 w 187"/>
                  <a:gd name="T15" fmla="*/ 230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276">
                    <a:moveTo>
                      <a:pt x="0" y="230"/>
                    </a:moveTo>
                    <a:lnTo>
                      <a:pt x="157" y="0"/>
                    </a:lnTo>
                    <a:lnTo>
                      <a:pt x="187" y="276"/>
                    </a:lnTo>
                    <a:lnTo>
                      <a:pt x="168" y="257"/>
                    </a:lnTo>
                    <a:lnTo>
                      <a:pt x="125" y="230"/>
                    </a:lnTo>
                    <a:lnTo>
                      <a:pt x="76" y="218"/>
                    </a:lnTo>
                    <a:lnTo>
                      <a:pt x="24" y="221"/>
                    </a:lnTo>
                    <a:lnTo>
                      <a:pt x="0" y="2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9" name="Freeform 158"/>
              <p:cNvSpPr>
                <a:spLocks noEditPoints="1"/>
              </p:cNvSpPr>
              <p:nvPr/>
            </p:nvSpPr>
            <p:spPr bwMode="auto">
              <a:xfrm>
                <a:off x="2362" y="1289"/>
                <a:ext cx="49" cy="47"/>
              </a:xfrm>
              <a:custGeom>
                <a:avLst/>
                <a:gdLst>
                  <a:gd name="T0" fmla="*/ 102 w 147"/>
                  <a:gd name="T1" fmla="*/ 116 h 141"/>
                  <a:gd name="T2" fmla="*/ 44 w 147"/>
                  <a:gd name="T3" fmla="*/ 116 h 141"/>
                  <a:gd name="T4" fmla="*/ 36 w 147"/>
                  <a:gd name="T5" fmla="*/ 141 h 141"/>
                  <a:gd name="T6" fmla="*/ 0 w 147"/>
                  <a:gd name="T7" fmla="*/ 141 h 141"/>
                  <a:gd name="T8" fmla="*/ 51 w 147"/>
                  <a:gd name="T9" fmla="*/ 0 h 141"/>
                  <a:gd name="T10" fmla="*/ 95 w 147"/>
                  <a:gd name="T11" fmla="*/ 0 h 141"/>
                  <a:gd name="T12" fmla="*/ 147 w 147"/>
                  <a:gd name="T13" fmla="*/ 141 h 141"/>
                  <a:gd name="T14" fmla="*/ 111 w 147"/>
                  <a:gd name="T15" fmla="*/ 141 h 141"/>
                  <a:gd name="T16" fmla="*/ 102 w 147"/>
                  <a:gd name="T17" fmla="*/ 116 h 141"/>
                  <a:gd name="T18" fmla="*/ 54 w 147"/>
                  <a:gd name="T19" fmla="*/ 90 h 141"/>
                  <a:gd name="T20" fmla="*/ 92 w 147"/>
                  <a:gd name="T21" fmla="*/ 90 h 141"/>
                  <a:gd name="T22" fmla="*/ 73 w 147"/>
                  <a:gd name="T23" fmla="*/ 33 h 141"/>
                  <a:gd name="T24" fmla="*/ 54 w 147"/>
                  <a:gd name="T25" fmla="*/ 9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1">
                    <a:moveTo>
                      <a:pt x="102" y="116"/>
                    </a:moveTo>
                    <a:lnTo>
                      <a:pt x="44" y="116"/>
                    </a:lnTo>
                    <a:lnTo>
                      <a:pt x="36" y="141"/>
                    </a:lnTo>
                    <a:lnTo>
                      <a:pt x="0" y="141"/>
                    </a:lnTo>
                    <a:lnTo>
                      <a:pt x="51" y="0"/>
                    </a:lnTo>
                    <a:lnTo>
                      <a:pt x="95" y="0"/>
                    </a:lnTo>
                    <a:lnTo>
                      <a:pt x="147" y="141"/>
                    </a:lnTo>
                    <a:lnTo>
                      <a:pt x="111" y="141"/>
                    </a:lnTo>
                    <a:lnTo>
                      <a:pt x="102" y="116"/>
                    </a:lnTo>
                    <a:close/>
                    <a:moveTo>
                      <a:pt x="54" y="90"/>
                    </a:moveTo>
                    <a:lnTo>
                      <a:pt x="92" y="90"/>
                    </a:lnTo>
                    <a:lnTo>
                      <a:pt x="73" y="33"/>
                    </a:lnTo>
                    <a:lnTo>
                      <a:pt x="54"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0" name="Freeform 159"/>
              <p:cNvSpPr>
                <a:spLocks noEditPoints="1"/>
              </p:cNvSpPr>
              <p:nvPr/>
            </p:nvSpPr>
            <p:spPr bwMode="auto">
              <a:xfrm>
                <a:off x="2417" y="1300"/>
                <a:ext cx="37" cy="49"/>
              </a:xfrm>
              <a:custGeom>
                <a:avLst/>
                <a:gdLst>
                  <a:gd name="T0" fmla="*/ 33 w 112"/>
                  <a:gd name="T1" fmla="*/ 93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9 h 147"/>
                  <a:gd name="T14" fmla="*/ 49 w 112"/>
                  <a:gd name="T15" fmla="*/ 5 h 147"/>
                  <a:gd name="T16" fmla="*/ 57 w 112"/>
                  <a:gd name="T17" fmla="*/ 0 h 147"/>
                  <a:gd name="T18" fmla="*/ 68 w 112"/>
                  <a:gd name="T19" fmla="*/ 0 h 147"/>
                  <a:gd name="T20" fmla="*/ 78 w 112"/>
                  <a:gd name="T21" fmla="*/ 0 h 147"/>
                  <a:gd name="T22" fmla="*/ 94 w 112"/>
                  <a:gd name="T23" fmla="*/ 9 h 147"/>
                  <a:gd name="T24" fmla="*/ 99 w 112"/>
                  <a:gd name="T25" fmla="*/ 16 h 147"/>
                  <a:gd name="T26" fmla="*/ 105 w 112"/>
                  <a:gd name="T27" fmla="*/ 23 h 147"/>
                  <a:gd name="T28" fmla="*/ 112 w 112"/>
                  <a:gd name="T29" fmla="*/ 44 h 147"/>
                  <a:gd name="T30" fmla="*/ 112 w 112"/>
                  <a:gd name="T31" fmla="*/ 55 h 147"/>
                  <a:gd name="T32" fmla="*/ 112 w 112"/>
                  <a:gd name="T33" fmla="*/ 67 h 147"/>
                  <a:gd name="T34" fmla="*/ 105 w 112"/>
                  <a:gd name="T35" fmla="*/ 87 h 147"/>
                  <a:gd name="T36" fmla="*/ 99 w 112"/>
                  <a:gd name="T37" fmla="*/ 95 h 147"/>
                  <a:gd name="T38" fmla="*/ 94 w 112"/>
                  <a:gd name="T39" fmla="*/ 103 h 147"/>
                  <a:gd name="T40" fmla="*/ 78 w 112"/>
                  <a:gd name="T41" fmla="*/ 110 h 147"/>
                  <a:gd name="T42" fmla="*/ 68 w 112"/>
                  <a:gd name="T43" fmla="*/ 110 h 147"/>
                  <a:gd name="T44" fmla="*/ 57 w 112"/>
                  <a:gd name="T45" fmla="*/ 110 h 147"/>
                  <a:gd name="T46" fmla="*/ 49 w 112"/>
                  <a:gd name="T47" fmla="*/ 106 h 147"/>
                  <a:gd name="T48" fmla="*/ 40 w 112"/>
                  <a:gd name="T49" fmla="*/ 101 h 147"/>
                  <a:gd name="T50" fmla="*/ 33 w 112"/>
                  <a:gd name="T51" fmla="*/ 93 h 147"/>
                  <a:gd name="T52" fmla="*/ 55 w 112"/>
                  <a:gd name="T53" fmla="*/ 25 h 147"/>
                  <a:gd name="T54" fmla="*/ 46 w 112"/>
                  <a:gd name="T55" fmla="*/ 26 h 147"/>
                  <a:gd name="T56" fmla="*/ 39 w 112"/>
                  <a:gd name="T57" fmla="*/ 32 h 147"/>
                  <a:gd name="T58" fmla="*/ 34 w 112"/>
                  <a:gd name="T59" fmla="*/ 42 h 147"/>
                  <a:gd name="T60" fmla="*/ 33 w 112"/>
                  <a:gd name="T61" fmla="*/ 55 h 147"/>
                  <a:gd name="T62" fmla="*/ 34 w 112"/>
                  <a:gd name="T63" fmla="*/ 70 h 147"/>
                  <a:gd name="T64" fmla="*/ 39 w 112"/>
                  <a:gd name="T65" fmla="*/ 78 h 147"/>
                  <a:gd name="T66" fmla="*/ 46 w 112"/>
                  <a:gd name="T67" fmla="*/ 85 h 147"/>
                  <a:gd name="T68" fmla="*/ 55 w 112"/>
                  <a:gd name="T69" fmla="*/ 85 h 147"/>
                  <a:gd name="T70" fmla="*/ 65 w 112"/>
                  <a:gd name="T71" fmla="*/ 85 h 147"/>
                  <a:gd name="T72" fmla="*/ 72 w 112"/>
                  <a:gd name="T73" fmla="*/ 78 h 147"/>
                  <a:gd name="T74" fmla="*/ 76 w 112"/>
                  <a:gd name="T75" fmla="*/ 70 h 147"/>
                  <a:gd name="T76" fmla="*/ 78 w 112"/>
                  <a:gd name="T77" fmla="*/ 55 h 147"/>
                  <a:gd name="T78" fmla="*/ 76 w 112"/>
                  <a:gd name="T79" fmla="*/ 42 h 147"/>
                  <a:gd name="T80" fmla="*/ 72 w 112"/>
                  <a:gd name="T81" fmla="*/ 32 h 147"/>
                  <a:gd name="T82" fmla="*/ 65 w 112"/>
                  <a:gd name="T83" fmla="*/ 26 h 147"/>
                  <a:gd name="T84" fmla="*/ 55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3"/>
                    </a:moveTo>
                    <a:lnTo>
                      <a:pt x="33" y="147"/>
                    </a:lnTo>
                    <a:lnTo>
                      <a:pt x="0" y="147"/>
                    </a:lnTo>
                    <a:lnTo>
                      <a:pt x="0" y="3"/>
                    </a:lnTo>
                    <a:lnTo>
                      <a:pt x="33" y="3"/>
                    </a:lnTo>
                    <a:lnTo>
                      <a:pt x="33" y="18"/>
                    </a:lnTo>
                    <a:lnTo>
                      <a:pt x="40" y="9"/>
                    </a:lnTo>
                    <a:lnTo>
                      <a:pt x="49" y="5"/>
                    </a:lnTo>
                    <a:lnTo>
                      <a:pt x="57" y="0"/>
                    </a:lnTo>
                    <a:lnTo>
                      <a:pt x="68" y="0"/>
                    </a:lnTo>
                    <a:lnTo>
                      <a:pt x="78" y="0"/>
                    </a:lnTo>
                    <a:lnTo>
                      <a:pt x="94" y="9"/>
                    </a:lnTo>
                    <a:lnTo>
                      <a:pt x="99" y="16"/>
                    </a:lnTo>
                    <a:lnTo>
                      <a:pt x="105" y="23"/>
                    </a:lnTo>
                    <a:lnTo>
                      <a:pt x="112" y="44"/>
                    </a:lnTo>
                    <a:lnTo>
                      <a:pt x="112" y="55"/>
                    </a:lnTo>
                    <a:lnTo>
                      <a:pt x="112" y="67"/>
                    </a:lnTo>
                    <a:lnTo>
                      <a:pt x="105" y="87"/>
                    </a:lnTo>
                    <a:lnTo>
                      <a:pt x="99" y="95"/>
                    </a:lnTo>
                    <a:lnTo>
                      <a:pt x="94" y="103"/>
                    </a:lnTo>
                    <a:lnTo>
                      <a:pt x="78" y="110"/>
                    </a:lnTo>
                    <a:lnTo>
                      <a:pt x="68" y="110"/>
                    </a:lnTo>
                    <a:lnTo>
                      <a:pt x="57" y="110"/>
                    </a:lnTo>
                    <a:lnTo>
                      <a:pt x="49" y="106"/>
                    </a:lnTo>
                    <a:lnTo>
                      <a:pt x="40" y="101"/>
                    </a:lnTo>
                    <a:lnTo>
                      <a:pt x="33" y="93"/>
                    </a:lnTo>
                    <a:close/>
                    <a:moveTo>
                      <a:pt x="55" y="25"/>
                    </a:moveTo>
                    <a:lnTo>
                      <a:pt x="46" y="26"/>
                    </a:lnTo>
                    <a:lnTo>
                      <a:pt x="39" y="32"/>
                    </a:lnTo>
                    <a:lnTo>
                      <a:pt x="34" y="42"/>
                    </a:lnTo>
                    <a:lnTo>
                      <a:pt x="33" y="55"/>
                    </a:lnTo>
                    <a:lnTo>
                      <a:pt x="34" y="70"/>
                    </a:lnTo>
                    <a:lnTo>
                      <a:pt x="39" y="78"/>
                    </a:lnTo>
                    <a:lnTo>
                      <a:pt x="46" y="85"/>
                    </a:lnTo>
                    <a:lnTo>
                      <a:pt x="55" y="85"/>
                    </a:lnTo>
                    <a:lnTo>
                      <a:pt x="65" y="85"/>
                    </a:lnTo>
                    <a:lnTo>
                      <a:pt x="72" y="78"/>
                    </a:lnTo>
                    <a:lnTo>
                      <a:pt x="76" y="70"/>
                    </a:lnTo>
                    <a:lnTo>
                      <a:pt x="78" y="55"/>
                    </a:lnTo>
                    <a:lnTo>
                      <a:pt x="76" y="42"/>
                    </a:lnTo>
                    <a:lnTo>
                      <a:pt x="72" y="32"/>
                    </a:lnTo>
                    <a:lnTo>
                      <a:pt x="65" y="26"/>
                    </a:lnTo>
                    <a:lnTo>
                      <a:pt x="55"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1" name="Freeform 160"/>
              <p:cNvSpPr>
                <a:spLocks noEditPoints="1"/>
              </p:cNvSpPr>
              <p:nvPr/>
            </p:nvSpPr>
            <p:spPr bwMode="auto">
              <a:xfrm>
                <a:off x="2462" y="1300"/>
                <a:ext cx="38" cy="49"/>
              </a:xfrm>
              <a:custGeom>
                <a:avLst/>
                <a:gdLst>
                  <a:gd name="T0" fmla="*/ 34 w 112"/>
                  <a:gd name="T1" fmla="*/ 93 h 147"/>
                  <a:gd name="T2" fmla="*/ 34 w 112"/>
                  <a:gd name="T3" fmla="*/ 147 h 147"/>
                  <a:gd name="T4" fmla="*/ 0 w 112"/>
                  <a:gd name="T5" fmla="*/ 147 h 147"/>
                  <a:gd name="T6" fmla="*/ 0 w 112"/>
                  <a:gd name="T7" fmla="*/ 3 h 147"/>
                  <a:gd name="T8" fmla="*/ 34 w 112"/>
                  <a:gd name="T9" fmla="*/ 3 h 147"/>
                  <a:gd name="T10" fmla="*/ 34 w 112"/>
                  <a:gd name="T11" fmla="*/ 18 h 147"/>
                  <a:gd name="T12" fmla="*/ 42 w 112"/>
                  <a:gd name="T13" fmla="*/ 9 h 147"/>
                  <a:gd name="T14" fmla="*/ 49 w 112"/>
                  <a:gd name="T15" fmla="*/ 5 h 147"/>
                  <a:gd name="T16" fmla="*/ 57 w 112"/>
                  <a:gd name="T17" fmla="*/ 0 h 147"/>
                  <a:gd name="T18" fmla="*/ 69 w 112"/>
                  <a:gd name="T19" fmla="*/ 0 h 147"/>
                  <a:gd name="T20" fmla="*/ 78 w 112"/>
                  <a:gd name="T21" fmla="*/ 0 h 147"/>
                  <a:gd name="T22" fmla="*/ 93 w 112"/>
                  <a:gd name="T23" fmla="*/ 9 h 147"/>
                  <a:gd name="T24" fmla="*/ 101 w 112"/>
                  <a:gd name="T25" fmla="*/ 16 h 147"/>
                  <a:gd name="T26" fmla="*/ 106 w 112"/>
                  <a:gd name="T27" fmla="*/ 23 h 147"/>
                  <a:gd name="T28" fmla="*/ 112 w 112"/>
                  <a:gd name="T29" fmla="*/ 44 h 147"/>
                  <a:gd name="T30" fmla="*/ 112 w 112"/>
                  <a:gd name="T31" fmla="*/ 55 h 147"/>
                  <a:gd name="T32" fmla="*/ 112 w 112"/>
                  <a:gd name="T33" fmla="*/ 67 h 147"/>
                  <a:gd name="T34" fmla="*/ 106 w 112"/>
                  <a:gd name="T35" fmla="*/ 87 h 147"/>
                  <a:gd name="T36" fmla="*/ 101 w 112"/>
                  <a:gd name="T37" fmla="*/ 95 h 147"/>
                  <a:gd name="T38" fmla="*/ 93 w 112"/>
                  <a:gd name="T39" fmla="*/ 103 h 147"/>
                  <a:gd name="T40" fmla="*/ 78 w 112"/>
                  <a:gd name="T41" fmla="*/ 110 h 147"/>
                  <a:gd name="T42" fmla="*/ 69 w 112"/>
                  <a:gd name="T43" fmla="*/ 110 h 147"/>
                  <a:gd name="T44" fmla="*/ 57 w 112"/>
                  <a:gd name="T45" fmla="*/ 110 h 147"/>
                  <a:gd name="T46" fmla="*/ 49 w 112"/>
                  <a:gd name="T47" fmla="*/ 106 h 147"/>
                  <a:gd name="T48" fmla="*/ 42 w 112"/>
                  <a:gd name="T49" fmla="*/ 101 h 147"/>
                  <a:gd name="T50" fmla="*/ 34 w 112"/>
                  <a:gd name="T51" fmla="*/ 93 h 147"/>
                  <a:gd name="T52" fmla="*/ 56 w 112"/>
                  <a:gd name="T53" fmla="*/ 25 h 147"/>
                  <a:gd name="T54" fmla="*/ 46 w 112"/>
                  <a:gd name="T55" fmla="*/ 26 h 147"/>
                  <a:gd name="T56" fmla="*/ 40 w 112"/>
                  <a:gd name="T57" fmla="*/ 32 h 147"/>
                  <a:gd name="T58" fmla="*/ 34 w 112"/>
                  <a:gd name="T59" fmla="*/ 42 h 147"/>
                  <a:gd name="T60" fmla="*/ 34 w 112"/>
                  <a:gd name="T61" fmla="*/ 55 h 147"/>
                  <a:gd name="T62" fmla="*/ 34 w 112"/>
                  <a:gd name="T63" fmla="*/ 70 h 147"/>
                  <a:gd name="T64" fmla="*/ 40 w 112"/>
                  <a:gd name="T65" fmla="*/ 78 h 147"/>
                  <a:gd name="T66" fmla="*/ 46 w 112"/>
                  <a:gd name="T67" fmla="*/ 85 h 147"/>
                  <a:gd name="T68" fmla="*/ 56 w 112"/>
                  <a:gd name="T69" fmla="*/ 85 h 147"/>
                  <a:gd name="T70" fmla="*/ 66 w 112"/>
                  <a:gd name="T71" fmla="*/ 85 h 147"/>
                  <a:gd name="T72" fmla="*/ 72 w 112"/>
                  <a:gd name="T73" fmla="*/ 78 h 147"/>
                  <a:gd name="T74" fmla="*/ 78 w 112"/>
                  <a:gd name="T75" fmla="*/ 70 h 147"/>
                  <a:gd name="T76" fmla="*/ 78 w 112"/>
                  <a:gd name="T77" fmla="*/ 55 h 147"/>
                  <a:gd name="T78" fmla="*/ 78 w 112"/>
                  <a:gd name="T79" fmla="*/ 42 h 147"/>
                  <a:gd name="T80" fmla="*/ 72 w 112"/>
                  <a:gd name="T81" fmla="*/ 32 h 147"/>
                  <a:gd name="T82" fmla="*/ 66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4" y="93"/>
                    </a:moveTo>
                    <a:lnTo>
                      <a:pt x="34" y="147"/>
                    </a:lnTo>
                    <a:lnTo>
                      <a:pt x="0" y="147"/>
                    </a:lnTo>
                    <a:lnTo>
                      <a:pt x="0" y="3"/>
                    </a:lnTo>
                    <a:lnTo>
                      <a:pt x="34" y="3"/>
                    </a:lnTo>
                    <a:lnTo>
                      <a:pt x="34" y="18"/>
                    </a:lnTo>
                    <a:lnTo>
                      <a:pt x="42" y="9"/>
                    </a:lnTo>
                    <a:lnTo>
                      <a:pt x="49" y="5"/>
                    </a:lnTo>
                    <a:lnTo>
                      <a:pt x="57" y="0"/>
                    </a:lnTo>
                    <a:lnTo>
                      <a:pt x="69" y="0"/>
                    </a:lnTo>
                    <a:lnTo>
                      <a:pt x="78" y="0"/>
                    </a:lnTo>
                    <a:lnTo>
                      <a:pt x="93" y="9"/>
                    </a:lnTo>
                    <a:lnTo>
                      <a:pt x="101" y="16"/>
                    </a:lnTo>
                    <a:lnTo>
                      <a:pt x="106" y="23"/>
                    </a:lnTo>
                    <a:lnTo>
                      <a:pt x="112" y="44"/>
                    </a:lnTo>
                    <a:lnTo>
                      <a:pt x="112" y="55"/>
                    </a:lnTo>
                    <a:lnTo>
                      <a:pt x="112" y="67"/>
                    </a:lnTo>
                    <a:lnTo>
                      <a:pt x="106" y="87"/>
                    </a:lnTo>
                    <a:lnTo>
                      <a:pt x="101" y="95"/>
                    </a:lnTo>
                    <a:lnTo>
                      <a:pt x="93" y="103"/>
                    </a:lnTo>
                    <a:lnTo>
                      <a:pt x="78" y="110"/>
                    </a:lnTo>
                    <a:lnTo>
                      <a:pt x="69" y="110"/>
                    </a:lnTo>
                    <a:lnTo>
                      <a:pt x="57" y="110"/>
                    </a:lnTo>
                    <a:lnTo>
                      <a:pt x="49" y="106"/>
                    </a:lnTo>
                    <a:lnTo>
                      <a:pt x="42" y="101"/>
                    </a:lnTo>
                    <a:lnTo>
                      <a:pt x="34" y="93"/>
                    </a:lnTo>
                    <a:close/>
                    <a:moveTo>
                      <a:pt x="56" y="25"/>
                    </a:moveTo>
                    <a:lnTo>
                      <a:pt x="46" y="26"/>
                    </a:lnTo>
                    <a:lnTo>
                      <a:pt x="40" y="32"/>
                    </a:lnTo>
                    <a:lnTo>
                      <a:pt x="34" y="42"/>
                    </a:lnTo>
                    <a:lnTo>
                      <a:pt x="34" y="55"/>
                    </a:lnTo>
                    <a:lnTo>
                      <a:pt x="34" y="70"/>
                    </a:lnTo>
                    <a:lnTo>
                      <a:pt x="40" y="78"/>
                    </a:lnTo>
                    <a:lnTo>
                      <a:pt x="46" y="85"/>
                    </a:lnTo>
                    <a:lnTo>
                      <a:pt x="56" y="85"/>
                    </a:lnTo>
                    <a:lnTo>
                      <a:pt x="66" y="85"/>
                    </a:lnTo>
                    <a:lnTo>
                      <a:pt x="72" y="78"/>
                    </a:lnTo>
                    <a:lnTo>
                      <a:pt x="78" y="70"/>
                    </a:lnTo>
                    <a:lnTo>
                      <a:pt x="78" y="55"/>
                    </a:lnTo>
                    <a:lnTo>
                      <a:pt x="78" y="42"/>
                    </a:lnTo>
                    <a:lnTo>
                      <a:pt x="72" y="32"/>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2" name="Rectangle 161"/>
              <p:cNvSpPr>
                <a:spLocks noChangeArrowheads="1"/>
              </p:cNvSpPr>
              <p:nvPr/>
            </p:nvSpPr>
            <p:spPr bwMode="auto">
              <a:xfrm>
                <a:off x="2508" y="1288"/>
                <a:ext cx="11" cy="4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3" name="Freeform 162"/>
              <p:cNvSpPr>
                <a:spLocks noEditPoints="1"/>
              </p:cNvSpPr>
              <p:nvPr/>
            </p:nvSpPr>
            <p:spPr bwMode="auto">
              <a:xfrm>
                <a:off x="2530" y="1288"/>
                <a:ext cx="12" cy="48"/>
              </a:xfrm>
              <a:custGeom>
                <a:avLst/>
                <a:gdLst>
                  <a:gd name="T0" fmla="*/ 0 w 34"/>
                  <a:gd name="T1" fmla="*/ 41 h 146"/>
                  <a:gd name="T2" fmla="*/ 34 w 34"/>
                  <a:gd name="T3" fmla="*/ 41 h 146"/>
                  <a:gd name="T4" fmla="*/ 34 w 34"/>
                  <a:gd name="T5" fmla="*/ 146 h 146"/>
                  <a:gd name="T6" fmla="*/ 0 w 34"/>
                  <a:gd name="T7" fmla="*/ 146 h 146"/>
                  <a:gd name="T8" fmla="*/ 0 w 34"/>
                  <a:gd name="T9" fmla="*/ 41 h 146"/>
                  <a:gd name="T10" fmla="*/ 0 w 34"/>
                  <a:gd name="T11" fmla="*/ 0 h 146"/>
                  <a:gd name="T12" fmla="*/ 34 w 34"/>
                  <a:gd name="T13" fmla="*/ 0 h 146"/>
                  <a:gd name="T14" fmla="*/ 34 w 34"/>
                  <a:gd name="T15" fmla="*/ 27 h 146"/>
                  <a:gd name="T16" fmla="*/ 0 w 34"/>
                  <a:gd name="T17" fmla="*/ 27 h 146"/>
                  <a:gd name="T18" fmla="*/ 0 w 34"/>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6">
                    <a:moveTo>
                      <a:pt x="0" y="41"/>
                    </a:moveTo>
                    <a:lnTo>
                      <a:pt x="34" y="41"/>
                    </a:lnTo>
                    <a:lnTo>
                      <a:pt x="34" y="146"/>
                    </a:lnTo>
                    <a:lnTo>
                      <a:pt x="0" y="146"/>
                    </a:lnTo>
                    <a:lnTo>
                      <a:pt x="0" y="41"/>
                    </a:lnTo>
                    <a:close/>
                    <a:moveTo>
                      <a:pt x="0" y="0"/>
                    </a:moveTo>
                    <a:lnTo>
                      <a:pt x="34" y="0"/>
                    </a:lnTo>
                    <a:lnTo>
                      <a:pt x="34" y="27"/>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4" name="Freeform 163"/>
              <p:cNvSpPr>
                <a:spLocks/>
              </p:cNvSpPr>
              <p:nvPr/>
            </p:nvSpPr>
            <p:spPr bwMode="auto">
              <a:xfrm>
                <a:off x="2550" y="1300"/>
                <a:ext cx="30" cy="37"/>
              </a:xfrm>
              <a:custGeom>
                <a:avLst/>
                <a:gdLst>
                  <a:gd name="T0" fmla="*/ 92 w 92"/>
                  <a:gd name="T1" fmla="*/ 6 h 110"/>
                  <a:gd name="T2" fmla="*/ 92 w 92"/>
                  <a:gd name="T3" fmla="*/ 34 h 110"/>
                  <a:gd name="T4" fmla="*/ 87 w 92"/>
                  <a:gd name="T5" fmla="*/ 29 h 110"/>
                  <a:gd name="T6" fmla="*/ 79 w 92"/>
                  <a:gd name="T7" fmla="*/ 26 h 110"/>
                  <a:gd name="T8" fmla="*/ 72 w 92"/>
                  <a:gd name="T9" fmla="*/ 25 h 110"/>
                  <a:gd name="T10" fmla="*/ 65 w 92"/>
                  <a:gd name="T11" fmla="*/ 23 h 110"/>
                  <a:gd name="T12" fmla="*/ 52 w 92"/>
                  <a:gd name="T13" fmla="*/ 25 h 110"/>
                  <a:gd name="T14" fmla="*/ 43 w 92"/>
                  <a:gd name="T15" fmla="*/ 32 h 110"/>
                  <a:gd name="T16" fmla="*/ 36 w 92"/>
                  <a:gd name="T17" fmla="*/ 42 h 110"/>
                  <a:gd name="T18" fmla="*/ 35 w 92"/>
                  <a:gd name="T19" fmla="*/ 55 h 110"/>
                  <a:gd name="T20" fmla="*/ 36 w 92"/>
                  <a:gd name="T21" fmla="*/ 70 h 110"/>
                  <a:gd name="T22" fmla="*/ 43 w 92"/>
                  <a:gd name="T23" fmla="*/ 78 h 110"/>
                  <a:gd name="T24" fmla="*/ 52 w 92"/>
                  <a:gd name="T25" fmla="*/ 85 h 110"/>
                  <a:gd name="T26" fmla="*/ 65 w 92"/>
                  <a:gd name="T27" fmla="*/ 87 h 110"/>
                  <a:gd name="T28" fmla="*/ 72 w 92"/>
                  <a:gd name="T29" fmla="*/ 85 h 110"/>
                  <a:gd name="T30" fmla="*/ 79 w 92"/>
                  <a:gd name="T31" fmla="*/ 84 h 110"/>
                  <a:gd name="T32" fmla="*/ 87 w 92"/>
                  <a:gd name="T33" fmla="*/ 81 h 110"/>
                  <a:gd name="T34" fmla="*/ 92 w 92"/>
                  <a:gd name="T35" fmla="*/ 77 h 110"/>
                  <a:gd name="T36" fmla="*/ 92 w 92"/>
                  <a:gd name="T37" fmla="*/ 104 h 110"/>
                  <a:gd name="T38" fmla="*/ 85 w 92"/>
                  <a:gd name="T39" fmla="*/ 107 h 110"/>
                  <a:gd name="T40" fmla="*/ 76 w 92"/>
                  <a:gd name="T41" fmla="*/ 108 h 110"/>
                  <a:gd name="T42" fmla="*/ 69 w 92"/>
                  <a:gd name="T43" fmla="*/ 110 h 110"/>
                  <a:gd name="T44" fmla="*/ 61 w 92"/>
                  <a:gd name="T45" fmla="*/ 110 h 110"/>
                  <a:gd name="T46" fmla="*/ 46 w 92"/>
                  <a:gd name="T47" fmla="*/ 110 h 110"/>
                  <a:gd name="T48" fmla="*/ 25 w 92"/>
                  <a:gd name="T49" fmla="*/ 103 h 110"/>
                  <a:gd name="T50" fmla="*/ 16 w 92"/>
                  <a:gd name="T51" fmla="*/ 95 h 110"/>
                  <a:gd name="T52" fmla="*/ 9 w 92"/>
                  <a:gd name="T53" fmla="*/ 88 h 110"/>
                  <a:gd name="T54" fmla="*/ 0 w 92"/>
                  <a:gd name="T55" fmla="*/ 68 h 110"/>
                  <a:gd name="T56" fmla="*/ 0 w 92"/>
                  <a:gd name="T57" fmla="*/ 55 h 110"/>
                  <a:gd name="T58" fmla="*/ 0 w 92"/>
                  <a:gd name="T59" fmla="*/ 42 h 110"/>
                  <a:gd name="T60" fmla="*/ 9 w 92"/>
                  <a:gd name="T61" fmla="*/ 22 h 110"/>
                  <a:gd name="T62" fmla="*/ 16 w 92"/>
                  <a:gd name="T63" fmla="*/ 15 h 110"/>
                  <a:gd name="T64" fmla="*/ 25 w 92"/>
                  <a:gd name="T65" fmla="*/ 8 h 110"/>
                  <a:gd name="T66" fmla="*/ 46 w 92"/>
                  <a:gd name="T67" fmla="*/ 0 h 110"/>
                  <a:gd name="T68" fmla="*/ 61 w 92"/>
                  <a:gd name="T69" fmla="*/ 0 h 110"/>
                  <a:gd name="T70" fmla="*/ 69 w 92"/>
                  <a:gd name="T71" fmla="*/ 0 h 110"/>
                  <a:gd name="T72" fmla="*/ 76 w 92"/>
                  <a:gd name="T73" fmla="*/ 2 h 110"/>
                  <a:gd name="T74" fmla="*/ 85 w 92"/>
                  <a:gd name="T75" fmla="*/ 3 h 110"/>
                  <a:gd name="T76" fmla="*/ 92 w 92"/>
                  <a:gd name="T77"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10">
                    <a:moveTo>
                      <a:pt x="92" y="6"/>
                    </a:moveTo>
                    <a:lnTo>
                      <a:pt x="92" y="34"/>
                    </a:lnTo>
                    <a:lnTo>
                      <a:pt x="87" y="29"/>
                    </a:lnTo>
                    <a:lnTo>
                      <a:pt x="79" y="26"/>
                    </a:lnTo>
                    <a:lnTo>
                      <a:pt x="72" y="25"/>
                    </a:lnTo>
                    <a:lnTo>
                      <a:pt x="65" y="23"/>
                    </a:lnTo>
                    <a:lnTo>
                      <a:pt x="52" y="25"/>
                    </a:lnTo>
                    <a:lnTo>
                      <a:pt x="43" y="32"/>
                    </a:lnTo>
                    <a:lnTo>
                      <a:pt x="36" y="42"/>
                    </a:lnTo>
                    <a:lnTo>
                      <a:pt x="35" y="55"/>
                    </a:lnTo>
                    <a:lnTo>
                      <a:pt x="36" y="70"/>
                    </a:lnTo>
                    <a:lnTo>
                      <a:pt x="43" y="78"/>
                    </a:lnTo>
                    <a:lnTo>
                      <a:pt x="52" y="85"/>
                    </a:lnTo>
                    <a:lnTo>
                      <a:pt x="65" y="87"/>
                    </a:lnTo>
                    <a:lnTo>
                      <a:pt x="72" y="85"/>
                    </a:lnTo>
                    <a:lnTo>
                      <a:pt x="79" y="84"/>
                    </a:lnTo>
                    <a:lnTo>
                      <a:pt x="87" y="81"/>
                    </a:lnTo>
                    <a:lnTo>
                      <a:pt x="92" y="77"/>
                    </a:lnTo>
                    <a:lnTo>
                      <a:pt x="92" y="104"/>
                    </a:lnTo>
                    <a:lnTo>
                      <a:pt x="85" y="107"/>
                    </a:lnTo>
                    <a:lnTo>
                      <a:pt x="76" y="108"/>
                    </a:lnTo>
                    <a:lnTo>
                      <a:pt x="69" y="110"/>
                    </a:lnTo>
                    <a:lnTo>
                      <a:pt x="61" y="110"/>
                    </a:lnTo>
                    <a:lnTo>
                      <a:pt x="46" y="110"/>
                    </a:lnTo>
                    <a:lnTo>
                      <a:pt x="25" y="103"/>
                    </a:lnTo>
                    <a:lnTo>
                      <a:pt x="16" y="95"/>
                    </a:lnTo>
                    <a:lnTo>
                      <a:pt x="9" y="88"/>
                    </a:lnTo>
                    <a:lnTo>
                      <a:pt x="0" y="68"/>
                    </a:lnTo>
                    <a:lnTo>
                      <a:pt x="0" y="55"/>
                    </a:lnTo>
                    <a:lnTo>
                      <a:pt x="0" y="42"/>
                    </a:lnTo>
                    <a:lnTo>
                      <a:pt x="9" y="22"/>
                    </a:lnTo>
                    <a:lnTo>
                      <a:pt x="16" y="15"/>
                    </a:lnTo>
                    <a:lnTo>
                      <a:pt x="25" y="8"/>
                    </a:lnTo>
                    <a:lnTo>
                      <a:pt x="46" y="0"/>
                    </a:lnTo>
                    <a:lnTo>
                      <a:pt x="61" y="0"/>
                    </a:lnTo>
                    <a:lnTo>
                      <a:pt x="69" y="0"/>
                    </a:lnTo>
                    <a:lnTo>
                      <a:pt x="76" y="2"/>
                    </a:lnTo>
                    <a:lnTo>
                      <a:pt x="85" y="3"/>
                    </a:lnTo>
                    <a:lnTo>
                      <a:pt x="9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5" name="Freeform 164"/>
              <p:cNvSpPr>
                <a:spLocks noEditPoints="1"/>
              </p:cNvSpPr>
              <p:nvPr/>
            </p:nvSpPr>
            <p:spPr bwMode="auto">
              <a:xfrm>
                <a:off x="2588" y="1300"/>
                <a:ext cx="35" cy="37"/>
              </a:xfrm>
              <a:custGeom>
                <a:avLst/>
                <a:gdLst>
                  <a:gd name="T0" fmla="*/ 55 w 107"/>
                  <a:gd name="T1" fmla="*/ 61 h 110"/>
                  <a:gd name="T2" fmla="*/ 46 w 107"/>
                  <a:gd name="T3" fmla="*/ 61 h 110"/>
                  <a:gd name="T4" fmla="*/ 39 w 107"/>
                  <a:gd name="T5" fmla="*/ 64 h 110"/>
                  <a:gd name="T6" fmla="*/ 35 w 107"/>
                  <a:gd name="T7" fmla="*/ 68 h 110"/>
                  <a:gd name="T8" fmla="*/ 35 w 107"/>
                  <a:gd name="T9" fmla="*/ 74 h 110"/>
                  <a:gd name="T10" fmla="*/ 35 w 107"/>
                  <a:gd name="T11" fmla="*/ 81 h 110"/>
                  <a:gd name="T12" fmla="*/ 39 w 107"/>
                  <a:gd name="T13" fmla="*/ 84 h 110"/>
                  <a:gd name="T14" fmla="*/ 43 w 107"/>
                  <a:gd name="T15" fmla="*/ 87 h 110"/>
                  <a:gd name="T16" fmla="*/ 50 w 107"/>
                  <a:gd name="T17" fmla="*/ 88 h 110"/>
                  <a:gd name="T18" fmla="*/ 59 w 107"/>
                  <a:gd name="T19" fmla="*/ 87 h 110"/>
                  <a:gd name="T20" fmla="*/ 66 w 107"/>
                  <a:gd name="T21" fmla="*/ 81 h 110"/>
                  <a:gd name="T22" fmla="*/ 72 w 107"/>
                  <a:gd name="T23" fmla="*/ 74 h 110"/>
                  <a:gd name="T24" fmla="*/ 72 w 107"/>
                  <a:gd name="T25" fmla="*/ 64 h 110"/>
                  <a:gd name="T26" fmla="*/ 72 w 107"/>
                  <a:gd name="T27" fmla="*/ 61 h 110"/>
                  <a:gd name="T28" fmla="*/ 55 w 107"/>
                  <a:gd name="T29" fmla="*/ 61 h 110"/>
                  <a:gd name="T30" fmla="*/ 107 w 107"/>
                  <a:gd name="T31" fmla="*/ 48 h 110"/>
                  <a:gd name="T32" fmla="*/ 107 w 107"/>
                  <a:gd name="T33" fmla="*/ 108 h 110"/>
                  <a:gd name="T34" fmla="*/ 72 w 107"/>
                  <a:gd name="T35" fmla="*/ 108 h 110"/>
                  <a:gd name="T36" fmla="*/ 72 w 107"/>
                  <a:gd name="T37" fmla="*/ 93 h 110"/>
                  <a:gd name="T38" fmla="*/ 66 w 107"/>
                  <a:gd name="T39" fmla="*/ 101 h 110"/>
                  <a:gd name="T40" fmla="*/ 58 w 107"/>
                  <a:gd name="T41" fmla="*/ 106 h 110"/>
                  <a:gd name="T42" fmla="*/ 49 w 107"/>
                  <a:gd name="T43" fmla="*/ 110 h 110"/>
                  <a:gd name="T44" fmla="*/ 37 w 107"/>
                  <a:gd name="T45" fmla="*/ 110 h 110"/>
                  <a:gd name="T46" fmla="*/ 22 w 107"/>
                  <a:gd name="T47" fmla="*/ 108 h 110"/>
                  <a:gd name="T48" fmla="*/ 10 w 107"/>
                  <a:gd name="T49" fmla="*/ 101 h 110"/>
                  <a:gd name="T50" fmla="*/ 1 w 107"/>
                  <a:gd name="T51" fmla="*/ 91 h 110"/>
                  <a:gd name="T52" fmla="*/ 0 w 107"/>
                  <a:gd name="T53" fmla="*/ 77 h 110"/>
                  <a:gd name="T54" fmla="*/ 1 w 107"/>
                  <a:gd name="T55" fmla="*/ 67 h 110"/>
                  <a:gd name="T56" fmla="*/ 7 w 107"/>
                  <a:gd name="T57" fmla="*/ 54 h 110"/>
                  <a:gd name="T58" fmla="*/ 13 w 107"/>
                  <a:gd name="T59" fmla="*/ 49 h 110"/>
                  <a:gd name="T60" fmla="*/ 27 w 107"/>
                  <a:gd name="T61" fmla="*/ 42 h 110"/>
                  <a:gd name="T62" fmla="*/ 53 w 107"/>
                  <a:gd name="T63" fmla="*/ 41 h 110"/>
                  <a:gd name="T64" fmla="*/ 72 w 107"/>
                  <a:gd name="T65" fmla="*/ 41 h 110"/>
                  <a:gd name="T66" fmla="*/ 72 w 107"/>
                  <a:gd name="T67" fmla="*/ 38 h 110"/>
                  <a:gd name="T68" fmla="*/ 72 w 107"/>
                  <a:gd name="T69" fmla="*/ 31 h 110"/>
                  <a:gd name="T70" fmla="*/ 66 w 107"/>
                  <a:gd name="T71" fmla="*/ 26 h 110"/>
                  <a:gd name="T72" fmla="*/ 59 w 107"/>
                  <a:gd name="T73" fmla="*/ 23 h 110"/>
                  <a:gd name="T74" fmla="*/ 46 w 107"/>
                  <a:gd name="T75" fmla="*/ 22 h 110"/>
                  <a:gd name="T76" fmla="*/ 36 w 107"/>
                  <a:gd name="T77" fmla="*/ 23 h 110"/>
                  <a:gd name="T78" fmla="*/ 27 w 107"/>
                  <a:gd name="T79" fmla="*/ 25 h 110"/>
                  <a:gd name="T80" fmla="*/ 17 w 107"/>
                  <a:gd name="T81" fmla="*/ 28 h 110"/>
                  <a:gd name="T82" fmla="*/ 10 w 107"/>
                  <a:gd name="T83" fmla="*/ 31 h 110"/>
                  <a:gd name="T84" fmla="*/ 10 w 107"/>
                  <a:gd name="T85" fmla="*/ 6 h 110"/>
                  <a:gd name="T86" fmla="*/ 20 w 107"/>
                  <a:gd name="T87" fmla="*/ 3 h 110"/>
                  <a:gd name="T88" fmla="*/ 32 w 107"/>
                  <a:gd name="T89" fmla="*/ 2 h 110"/>
                  <a:gd name="T90" fmla="*/ 42 w 107"/>
                  <a:gd name="T91" fmla="*/ 0 h 110"/>
                  <a:gd name="T92" fmla="*/ 53 w 107"/>
                  <a:gd name="T93" fmla="*/ 0 h 110"/>
                  <a:gd name="T94" fmla="*/ 66 w 107"/>
                  <a:gd name="T95" fmla="*/ 0 h 110"/>
                  <a:gd name="T96" fmla="*/ 86 w 107"/>
                  <a:gd name="T97" fmla="*/ 6 h 110"/>
                  <a:gd name="T98" fmla="*/ 94 w 107"/>
                  <a:gd name="T99" fmla="*/ 12 h 110"/>
                  <a:gd name="T100" fmla="*/ 99 w 107"/>
                  <a:gd name="T101" fmla="*/ 18 h 110"/>
                  <a:gd name="T102" fmla="*/ 107 w 107"/>
                  <a:gd name="T103" fmla="*/ 36 h 110"/>
                  <a:gd name="T104" fmla="*/ 107 w 107"/>
                  <a:gd name="T105"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10">
                    <a:moveTo>
                      <a:pt x="55" y="61"/>
                    </a:moveTo>
                    <a:lnTo>
                      <a:pt x="46" y="61"/>
                    </a:lnTo>
                    <a:lnTo>
                      <a:pt x="39" y="64"/>
                    </a:lnTo>
                    <a:lnTo>
                      <a:pt x="35" y="68"/>
                    </a:lnTo>
                    <a:lnTo>
                      <a:pt x="35" y="74"/>
                    </a:lnTo>
                    <a:lnTo>
                      <a:pt x="35" y="81"/>
                    </a:lnTo>
                    <a:lnTo>
                      <a:pt x="39" y="84"/>
                    </a:lnTo>
                    <a:lnTo>
                      <a:pt x="43" y="87"/>
                    </a:lnTo>
                    <a:lnTo>
                      <a:pt x="50" y="88"/>
                    </a:lnTo>
                    <a:lnTo>
                      <a:pt x="59" y="87"/>
                    </a:lnTo>
                    <a:lnTo>
                      <a:pt x="66" y="81"/>
                    </a:lnTo>
                    <a:lnTo>
                      <a:pt x="72" y="74"/>
                    </a:lnTo>
                    <a:lnTo>
                      <a:pt x="72" y="64"/>
                    </a:lnTo>
                    <a:lnTo>
                      <a:pt x="72" y="61"/>
                    </a:lnTo>
                    <a:lnTo>
                      <a:pt x="55" y="61"/>
                    </a:lnTo>
                    <a:close/>
                    <a:moveTo>
                      <a:pt x="107" y="48"/>
                    </a:moveTo>
                    <a:lnTo>
                      <a:pt x="107" y="108"/>
                    </a:lnTo>
                    <a:lnTo>
                      <a:pt x="72" y="108"/>
                    </a:lnTo>
                    <a:lnTo>
                      <a:pt x="72" y="93"/>
                    </a:lnTo>
                    <a:lnTo>
                      <a:pt x="66" y="101"/>
                    </a:lnTo>
                    <a:lnTo>
                      <a:pt x="58" y="106"/>
                    </a:lnTo>
                    <a:lnTo>
                      <a:pt x="49" y="110"/>
                    </a:lnTo>
                    <a:lnTo>
                      <a:pt x="37" y="110"/>
                    </a:lnTo>
                    <a:lnTo>
                      <a:pt x="22" y="108"/>
                    </a:lnTo>
                    <a:lnTo>
                      <a:pt x="10" y="101"/>
                    </a:lnTo>
                    <a:lnTo>
                      <a:pt x="1" y="91"/>
                    </a:lnTo>
                    <a:lnTo>
                      <a:pt x="0" y="77"/>
                    </a:lnTo>
                    <a:lnTo>
                      <a:pt x="1" y="67"/>
                    </a:lnTo>
                    <a:lnTo>
                      <a:pt x="7" y="54"/>
                    </a:lnTo>
                    <a:lnTo>
                      <a:pt x="13" y="49"/>
                    </a:lnTo>
                    <a:lnTo>
                      <a:pt x="27" y="42"/>
                    </a:lnTo>
                    <a:lnTo>
                      <a:pt x="53" y="41"/>
                    </a:lnTo>
                    <a:lnTo>
                      <a:pt x="72" y="41"/>
                    </a:lnTo>
                    <a:lnTo>
                      <a:pt x="72" y="38"/>
                    </a:lnTo>
                    <a:lnTo>
                      <a:pt x="72" y="31"/>
                    </a:lnTo>
                    <a:lnTo>
                      <a:pt x="66" y="26"/>
                    </a:lnTo>
                    <a:lnTo>
                      <a:pt x="59" y="23"/>
                    </a:lnTo>
                    <a:lnTo>
                      <a:pt x="46" y="22"/>
                    </a:lnTo>
                    <a:lnTo>
                      <a:pt x="36" y="23"/>
                    </a:lnTo>
                    <a:lnTo>
                      <a:pt x="27" y="25"/>
                    </a:lnTo>
                    <a:lnTo>
                      <a:pt x="17" y="28"/>
                    </a:lnTo>
                    <a:lnTo>
                      <a:pt x="10" y="31"/>
                    </a:lnTo>
                    <a:lnTo>
                      <a:pt x="10" y="6"/>
                    </a:lnTo>
                    <a:lnTo>
                      <a:pt x="20" y="3"/>
                    </a:lnTo>
                    <a:lnTo>
                      <a:pt x="32" y="2"/>
                    </a:lnTo>
                    <a:lnTo>
                      <a:pt x="42" y="0"/>
                    </a:lnTo>
                    <a:lnTo>
                      <a:pt x="53" y="0"/>
                    </a:lnTo>
                    <a:lnTo>
                      <a:pt x="66" y="0"/>
                    </a:lnTo>
                    <a:lnTo>
                      <a:pt x="86" y="6"/>
                    </a:lnTo>
                    <a:lnTo>
                      <a:pt x="94" y="12"/>
                    </a:lnTo>
                    <a:lnTo>
                      <a:pt x="99" y="18"/>
                    </a:lnTo>
                    <a:lnTo>
                      <a:pt x="107" y="36"/>
                    </a:lnTo>
                    <a:lnTo>
                      <a:pt x="10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6" name="Freeform 165"/>
              <p:cNvSpPr>
                <a:spLocks/>
              </p:cNvSpPr>
              <p:nvPr/>
            </p:nvSpPr>
            <p:spPr bwMode="auto">
              <a:xfrm>
                <a:off x="2629" y="1291"/>
                <a:ext cx="28" cy="45"/>
              </a:xfrm>
              <a:custGeom>
                <a:avLst/>
                <a:gdLst>
                  <a:gd name="T0" fmla="*/ 50 w 85"/>
                  <a:gd name="T1" fmla="*/ 0 h 135"/>
                  <a:gd name="T2" fmla="*/ 50 w 85"/>
                  <a:gd name="T3" fmla="*/ 30 h 135"/>
                  <a:gd name="T4" fmla="*/ 85 w 85"/>
                  <a:gd name="T5" fmla="*/ 30 h 135"/>
                  <a:gd name="T6" fmla="*/ 85 w 85"/>
                  <a:gd name="T7" fmla="*/ 53 h 135"/>
                  <a:gd name="T8" fmla="*/ 50 w 85"/>
                  <a:gd name="T9" fmla="*/ 53 h 135"/>
                  <a:gd name="T10" fmla="*/ 50 w 85"/>
                  <a:gd name="T11" fmla="*/ 98 h 135"/>
                  <a:gd name="T12" fmla="*/ 52 w 85"/>
                  <a:gd name="T13" fmla="*/ 105 h 135"/>
                  <a:gd name="T14" fmla="*/ 53 w 85"/>
                  <a:gd name="T15" fmla="*/ 108 h 135"/>
                  <a:gd name="T16" fmla="*/ 58 w 85"/>
                  <a:gd name="T17" fmla="*/ 111 h 135"/>
                  <a:gd name="T18" fmla="*/ 65 w 85"/>
                  <a:gd name="T19" fmla="*/ 111 h 135"/>
                  <a:gd name="T20" fmla="*/ 82 w 85"/>
                  <a:gd name="T21" fmla="*/ 111 h 135"/>
                  <a:gd name="T22" fmla="*/ 82 w 85"/>
                  <a:gd name="T23" fmla="*/ 135 h 135"/>
                  <a:gd name="T24" fmla="*/ 53 w 85"/>
                  <a:gd name="T25" fmla="*/ 135 h 135"/>
                  <a:gd name="T26" fmla="*/ 36 w 85"/>
                  <a:gd name="T27" fmla="*/ 134 h 135"/>
                  <a:gd name="T28" fmla="*/ 26 w 85"/>
                  <a:gd name="T29" fmla="*/ 127 h 135"/>
                  <a:gd name="T30" fmla="*/ 19 w 85"/>
                  <a:gd name="T31" fmla="*/ 117 h 135"/>
                  <a:gd name="T32" fmla="*/ 17 w 85"/>
                  <a:gd name="T33" fmla="*/ 98 h 135"/>
                  <a:gd name="T34" fmla="*/ 17 w 85"/>
                  <a:gd name="T35" fmla="*/ 53 h 135"/>
                  <a:gd name="T36" fmla="*/ 0 w 85"/>
                  <a:gd name="T37" fmla="*/ 53 h 135"/>
                  <a:gd name="T38" fmla="*/ 0 w 85"/>
                  <a:gd name="T39" fmla="*/ 30 h 135"/>
                  <a:gd name="T40" fmla="*/ 17 w 85"/>
                  <a:gd name="T41" fmla="*/ 30 h 135"/>
                  <a:gd name="T42" fmla="*/ 17 w 85"/>
                  <a:gd name="T43" fmla="*/ 0 h 135"/>
                  <a:gd name="T44" fmla="*/ 50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0" y="0"/>
                    </a:moveTo>
                    <a:lnTo>
                      <a:pt x="50" y="30"/>
                    </a:lnTo>
                    <a:lnTo>
                      <a:pt x="85" y="30"/>
                    </a:lnTo>
                    <a:lnTo>
                      <a:pt x="85" y="53"/>
                    </a:lnTo>
                    <a:lnTo>
                      <a:pt x="50" y="53"/>
                    </a:lnTo>
                    <a:lnTo>
                      <a:pt x="50" y="98"/>
                    </a:lnTo>
                    <a:lnTo>
                      <a:pt x="52" y="105"/>
                    </a:lnTo>
                    <a:lnTo>
                      <a:pt x="53" y="108"/>
                    </a:lnTo>
                    <a:lnTo>
                      <a:pt x="58" y="111"/>
                    </a:lnTo>
                    <a:lnTo>
                      <a:pt x="65" y="111"/>
                    </a:lnTo>
                    <a:lnTo>
                      <a:pt x="82" y="111"/>
                    </a:lnTo>
                    <a:lnTo>
                      <a:pt x="82" y="135"/>
                    </a:lnTo>
                    <a:lnTo>
                      <a:pt x="53" y="135"/>
                    </a:lnTo>
                    <a:lnTo>
                      <a:pt x="36" y="134"/>
                    </a:lnTo>
                    <a:lnTo>
                      <a:pt x="26" y="127"/>
                    </a:lnTo>
                    <a:lnTo>
                      <a:pt x="19" y="117"/>
                    </a:lnTo>
                    <a:lnTo>
                      <a:pt x="17" y="98"/>
                    </a:lnTo>
                    <a:lnTo>
                      <a:pt x="17" y="53"/>
                    </a:lnTo>
                    <a:lnTo>
                      <a:pt x="0" y="53"/>
                    </a:lnTo>
                    <a:lnTo>
                      <a:pt x="0" y="30"/>
                    </a:lnTo>
                    <a:lnTo>
                      <a:pt x="17" y="30"/>
                    </a:lnTo>
                    <a:lnTo>
                      <a:pt x="17"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7" name="Freeform 166"/>
              <p:cNvSpPr>
                <a:spLocks noEditPoints="1"/>
              </p:cNvSpPr>
              <p:nvPr/>
            </p:nvSpPr>
            <p:spPr bwMode="auto">
              <a:xfrm>
                <a:off x="2665" y="1288"/>
                <a:ext cx="11" cy="48"/>
              </a:xfrm>
              <a:custGeom>
                <a:avLst/>
                <a:gdLst>
                  <a:gd name="T0" fmla="*/ 0 w 33"/>
                  <a:gd name="T1" fmla="*/ 41 h 146"/>
                  <a:gd name="T2" fmla="*/ 33 w 33"/>
                  <a:gd name="T3" fmla="*/ 41 h 146"/>
                  <a:gd name="T4" fmla="*/ 33 w 33"/>
                  <a:gd name="T5" fmla="*/ 146 h 146"/>
                  <a:gd name="T6" fmla="*/ 0 w 33"/>
                  <a:gd name="T7" fmla="*/ 146 h 146"/>
                  <a:gd name="T8" fmla="*/ 0 w 33"/>
                  <a:gd name="T9" fmla="*/ 41 h 146"/>
                  <a:gd name="T10" fmla="*/ 0 w 33"/>
                  <a:gd name="T11" fmla="*/ 0 h 146"/>
                  <a:gd name="T12" fmla="*/ 33 w 33"/>
                  <a:gd name="T13" fmla="*/ 0 h 146"/>
                  <a:gd name="T14" fmla="*/ 33 w 33"/>
                  <a:gd name="T15" fmla="*/ 27 h 146"/>
                  <a:gd name="T16" fmla="*/ 0 w 33"/>
                  <a:gd name="T17" fmla="*/ 27 h 146"/>
                  <a:gd name="T18" fmla="*/ 0 w 33"/>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6">
                    <a:moveTo>
                      <a:pt x="0" y="41"/>
                    </a:moveTo>
                    <a:lnTo>
                      <a:pt x="33" y="41"/>
                    </a:lnTo>
                    <a:lnTo>
                      <a:pt x="33" y="146"/>
                    </a:lnTo>
                    <a:lnTo>
                      <a:pt x="0" y="146"/>
                    </a:lnTo>
                    <a:lnTo>
                      <a:pt x="0" y="41"/>
                    </a:lnTo>
                    <a:close/>
                    <a:moveTo>
                      <a:pt x="0" y="0"/>
                    </a:moveTo>
                    <a:lnTo>
                      <a:pt x="33" y="0"/>
                    </a:lnTo>
                    <a:lnTo>
                      <a:pt x="33" y="27"/>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8" name="Freeform 167"/>
              <p:cNvSpPr>
                <a:spLocks noEditPoints="1"/>
              </p:cNvSpPr>
              <p:nvPr/>
            </p:nvSpPr>
            <p:spPr bwMode="auto">
              <a:xfrm>
                <a:off x="2684" y="1300"/>
                <a:ext cx="38" cy="37"/>
              </a:xfrm>
              <a:custGeom>
                <a:avLst/>
                <a:gdLst>
                  <a:gd name="T0" fmla="*/ 58 w 116"/>
                  <a:gd name="T1" fmla="*/ 23 h 110"/>
                  <a:gd name="T2" fmla="*/ 48 w 116"/>
                  <a:gd name="T3" fmla="*/ 25 h 110"/>
                  <a:gd name="T4" fmla="*/ 41 w 116"/>
                  <a:gd name="T5" fmla="*/ 32 h 110"/>
                  <a:gd name="T6" fmla="*/ 36 w 116"/>
                  <a:gd name="T7" fmla="*/ 41 h 110"/>
                  <a:gd name="T8" fmla="*/ 35 w 116"/>
                  <a:gd name="T9" fmla="*/ 55 h 110"/>
                  <a:gd name="T10" fmla="*/ 36 w 116"/>
                  <a:gd name="T11" fmla="*/ 70 h 110"/>
                  <a:gd name="T12" fmla="*/ 41 w 116"/>
                  <a:gd name="T13" fmla="*/ 78 h 110"/>
                  <a:gd name="T14" fmla="*/ 48 w 116"/>
                  <a:gd name="T15" fmla="*/ 85 h 110"/>
                  <a:gd name="T16" fmla="*/ 58 w 116"/>
                  <a:gd name="T17" fmla="*/ 87 h 110"/>
                  <a:gd name="T18" fmla="*/ 68 w 116"/>
                  <a:gd name="T19" fmla="*/ 85 h 110"/>
                  <a:gd name="T20" fmla="*/ 75 w 116"/>
                  <a:gd name="T21" fmla="*/ 78 h 110"/>
                  <a:gd name="T22" fmla="*/ 79 w 116"/>
                  <a:gd name="T23" fmla="*/ 70 h 110"/>
                  <a:gd name="T24" fmla="*/ 81 w 116"/>
                  <a:gd name="T25" fmla="*/ 55 h 110"/>
                  <a:gd name="T26" fmla="*/ 79 w 116"/>
                  <a:gd name="T27" fmla="*/ 41 h 110"/>
                  <a:gd name="T28" fmla="*/ 75 w 116"/>
                  <a:gd name="T29" fmla="*/ 32 h 110"/>
                  <a:gd name="T30" fmla="*/ 68 w 116"/>
                  <a:gd name="T31" fmla="*/ 25 h 110"/>
                  <a:gd name="T32" fmla="*/ 58 w 116"/>
                  <a:gd name="T33" fmla="*/ 23 h 110"/>
                  <a:gd name="T34" fmla="*/ 58 w 116"/>
                  <a:gd name="T35" fmla="*/ 0 h 110"/>
                  <a:gd name="T36" fmla="*/ 71 w 116"/>
                  <a:gd name="T37" fmla="*/ 0 h 110"/>
                  <a:gd name="T38" fmla="*/ 92 w 116"/>
                  <a:gd name="T39" fmla="*/ 8 h 110"/>
                  <a:gd name="T40" fmla="*/ 100 w 116"/>
                  <a:gd name="T41" fmla="*/ 15 h 110"/>
                  <a:gd name="T42" fmla="*/ 107 w 116"/>
                  <a:gd name="T43" fmla="*/ 22 h 110"/>
                  <a:gd name="T44" fmla="*/ 116 w 116"/>
                  <a:gd name="T45" fmla="*/ 42 h 110"/>
                  <a:gd name="T46" fmla="*/ 116 w 116"/>
                  <a:gd name="T47" fmla="*/ 55 h 110"/>
                  <a:gd name="T48" fmla="*/ 116 w 116"/>
                  <a:gd name="T49" fmla="*/ 68 h 110"/>
                  <a:gd name="T50" fmla="*/ 107 w 116"/>
                  <a:gd name="T51" fmla="*/ 88 h 110"/>
                  <a:gd name="T52" fmla="*/ 100 w 116"/>
                  <a:gd name="T53" fmla="*/ 95 h 110"/>
                  <a:gd name="T54" fmla="*/ 92 w 116"/>
                  <a:gd name="T55" fmla="*/ 103 h 110"/>
                  <a:gd name="T56" fmla="*/ 71 w 116"/>
                  <a:gd name="T57" fmla="*/ 110 h 110"/>
                  <a:gd name="T58" fmla="*/ 58 w 116"/>
                  <a:gd name="T59" fmla="*/ 110 h 110"/>
                  <a:gd name="T60" fmla="*/ 45 w 116"/>
                  <a:gd name="T61" fmla="*/ 110 h 110"/>
                  <a:gd name="T62" fmla="*/ 23 w 116"/>
                  <a:gd name="T63" fmla="*/ 103 h 110"/>
                  <a:gd name="T64" fmla="*/ 16 w 116"/>
                  <a:gd name="T65" fmla="*/ 95 h 110"/>
                  <a:gd name="T66" fmla="*/ 9 w 116"/>
                  <a:gd name="T67" fmla="*/ 88 h 110"/>
                  <a:gd name="T68" fmla="*/ 0 w 116"/>
                  <a:gd name="T69" fmla="*/ 68 h 110"/>
                  <a:gd name="T70" fmla="*/ 0 w 116"/>
                  <a:gd name="T71" fmla="*/ 55 h 110"/>
                  <a:gd name="T72" fmla="*/ 0 w 116"/>
                  <a:gd name="T73" fmla="*/ 42 h 110"/>
                  <a:gd name="T74" fmla="*/ 9 w 116"/>
                  <a:gd name="T75" fmla="*/ 22 h 110"/>
                  <a:gd name="T76" fmla="*/ 16 w 116"/>
                  <a:gd name="T77" fmla="*/ 15 h 110"/>
                  <a:gd name="T78" fmla="*/ 23 w 116"/>
                  <a:gd name="T79" fmla="*/ 8 h 110"/>
                  <a:gd name="T80" fmla="*/ 45 w 116"/>
                  <a:gd name="T81" fmla="*/ 0 h 110"/>
                  <a:gd name="T82" fmla="*/ 58 w 116"/>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10">
                    <a:moveTo>
                      <a:pt x="58" y="23"/>
                    </a:moveTo>
                    <a:lnTo>
                      <a:pt x="48" y="25"/>
                    </a:lnTo>
                    <a:lnTo>
                      <a:pt x="41" y="32"/>
                    </a:lnTo>
                    <a:lnTo>
                      <a:pt x="36" y="41"/>
                    </a:lnTo>
                    <a:lnTo>
                      <a:pt x="35" y="55"/>
                    </a:lnTo>
                    <a:lnTo>
                      <a:pt x="36" y="70"/>
                    </a:lnTo>
                    <a:lnTo>
                      <a:pt x="41" y="78"/>
                    </a:lnTo>
                    <a:lnTo>
                      <a:pt x="48" y="85"/>
                    </a:lnTo>
                    <a:lnTo>
                      <a:pt x="58" y="87"/>
                    </a:lnTo>
                    <a:lnTo>
                      <a:pt x="68" y="85"/>
                    </a:lnTo>
                    <a:lnTo>
                      <a:pt x="75" y="78"/>
                    </a:lnTo>
                    <a:lnTo>
                      <a:pt x="79" y="70"/>
                    </a:lnTo>
                    <a:lnTo>
                      <a:pt x="81" y="55"/>
                    </a:lnTo>
                    <a:lnTo>
                      <a:pt x="79" y="41"/>
                    </a:lnTo>
                    <a:lnTo>
                      <a:pt x="75" y="32"/>
                    </a:lnTo>
                    <a:lnTo>
                      <a:pt x="68" y="25"/>
                    </a:lnTo>
                    <a:lnTo>
                      <a:pt x="58" y="23"/>
                    </a:lnTo>
                    <a:close/>
                    <a:moveTo>
                      <a:pt x="58" y="0"/>
                    </a:moveTo>
                    <a:lnTo>
                      <a:pt x="71" y="0"/>
                    </a:lnTo>
                    <a:lnTo>
                      <a:pt x="92" y="8"/>
                    </a:lnTo>
                    <a:lnTo>
                      <a:pt x="100" y="15"/>
                    </a:lnTo>
                    <a:lnTo>
                      <a:pt x="107" y="22"/>
                    </a:lnTo>
                    <a:lnTo>
                      <a:pt x="116" y="42"/>
                    </a:lnTo>
                    <a:lnTo>
                      <a:pt x="116" y="55"/>
                    </a:lnTo>
                    <a:lnTo>
                      <a:pt x="116" y="68"/>
                    </a:lnTo>
                    <a:lnTo>
                      <a:pt x="107" y="88"/>
                    </a:lnTo>
                    <a:lnTo>
                      <a:pt x="100" y="95"/>
                    </a:lnTo>
                    <a:lnTo>
                      <a:pt x="92" y="103"/>
                    </a:lnTo>
                    <a:lnTo>
                      <a:pt x="71" y="110"/>
                    </a:lnTo>
                    <a:lnTo>
                      <a:pt x="58" y="110"/>
                    </a:lnTo>
                    <a:lnTo>
                      <a:pt x="45" y="110"/>
                    </a:lnTo>
                    <a:lnTo>
                      <a:pt x="23" y="103"/>
                    </a:lnTo>
                    <a:lnTo>
                      <a:pt x="16" y="95"/>
                    </a:lnTo>
                    <a:lnTo>
                      <a:pt x="9" y="88"/>
                    </a:lnTo>
                    <a:lnTo>
                      <a:pt x="0" y="68"/>
                    </a:lnTo>
                    <a:lnTo>
                      <a:pt x="0" y="55"/>
                    </a:lnTo>
                    <a:lnTo>
                      <a:pt x="0" y="42"/>
                    </a:lnTo>
                    <a:lnTo>
                      <a:pt x="9" y="22"/>
                    </a:lnTo>
                    <a:lnTo>
                      <a:pt x="16" y="15"/>
                    </a:lnTo>
                    <a:lnTo>
                      <a:pt x="23" y="8"/>
                    </a:lnTo>
                    <a:lnTo>
                      <a:pt x="45"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9" name="Freeform 168"/>
              <p:cNvSpPr>
                <a:spLocks/>
              </p:cNvSpPr>
              <p:nvPr/>
            </p:nvSpPr>
            <p:spPr bwMode="auto">
              <a:xfrm>
                <a:off x="2730" y="1300"/>
                <a:ext cx="35" cy="36"/>
              </a:xfrm>
              <a:custGeom>
                <a:avLst/>
                <a:gdLst>
                  <a:gd name="T0" fmla="*/ 105 w 105"/>
                  <a:gd name="T1" fmla="*/ 44 h 108"/>
                  <a:gd name="T2" fmla="*/ 105 w 105"/>
                  <a:gd name="T3" fmla="*/ 108 h 108"/>
                  <a:gd name="T4" fmla="*/ 72 w 105"/>
                  <a:gd name="T5" fmla="*/ 108 h 108"/>
                  <a:gd name="T6" fmla="*/ 72 w 105"/>
                  <a:gd name="T7" fmla="*/ 97 h 108"/>
                  <a:gd name="T8" fmla="*/ 72 w 105"/>
                  <a:gd name="T9" fmla="*/ 59 h 108"/>
                  <a:gd name="T10" fmla="*/ 72 w 105"/>
                  <a:gd name="T11" fmla="*/ 47 h 108"/>
                  <a:gd name="T12" fmla="*/ 71 w 105"/>
                  <a:gd name="T13" fmla="*/ 39 h 108"/>
                  <a:gd name="T14" fmla="*/ 71 w 105"/>
                  <a:gd name="T15" fmla="*/ 35 h 108"/>
                  <a:gd name="T16" fmla="*/ 69 w 105"/>
                  <a:gd name="T17" fmla="*/ 32 h 108"/>
                  <a:gd name="T18" fmla="*/ 66 w 105"/>
                  <a:gd name="T19" fmla="*/ 29 h 108"/>
                  <a:gd name="T20" fmla="*/ 63 w 105"/>
                  <a:gd name="T21" fmla="*/ 28 h 108"/>
                  <a:gd name="T22" fmla="*/ 61 w 105"/>
                  <a:gd name="T23" fmla="*/ 26 h 108"/>
                  <a:gd name="T24" fmla="*/ 56 w 105"/>
                  <a:gd name="T25" fmla="*/ 25 h 108"/>
                  <a:gd name="T26" fmla="*/ 46 w 105"/>
                  <a:gd name="T27" fmla="*/ 26 h 108"/>
                  <a:gd name="T28" fmla="*/ 40 w 105"/>
                  <a:gd name="T29" fmla="*/ 34 h 108"/>
                  <a:gd name="T30" fmla="*/ 35 w 105"/>
                  <a:gd name="T31" fmla="*/ 42 h 108"/>
                  <a:gd name="T32" fmla="*/ 33 w 105"/>
                  <a:gd name="T33" fmla="*/ 57 h 108"/>
                  <a:gd name="T34" fmla="*/ 33 w 105"/>
                  <a:gd name="T35" fmla="*/ 108 h 108"/>
                  <a:gd name="T36" fmla="*/ 0 w 105"/>
                  <a:gd name="T37" fmla="*/ 108 h 108"/>
                  <a:gd name="T38" fmla="*/ 0 w 105"/>
                  <a:gd name="T39" fmla="*/ 3 h 108"/>
                  <a:gd name="T40" fmla="*/ 33 w 105"/>
                  <a:gd name="T41" fmla="*/ 3 h 108"/>
                  <a:gd name="T42" fmla="*/ 33 w 105"/>
                  <a:gd name="T43" fmla="*/ 18 h 108"/>
                  <a:gd name="T44" fmla="*/ 42 w 105"/>
                  <a:gd name="T45" fmla="*/ 9 h 108"/>
                  <a:gd name="T46" fmla="*/ 50 w 105"/>
                  <a:gd name="T47" fmla="*/ 5 h 108"/>
                  <a:gd name="T48" fmla="*/ 59 w 105"/>
                  <a:gd name="T49" fmla="*/ 0 h 108"/>
                  <a:gd name="T50" fmla="*/ 69 w 105"/>
                  <a:gd name="T51" fmla="*/ 0 h 108"/>
                  <a:gd name="T52" fmla="*/ 85 w 105"/>
                  <a:gd name="T53" fmla="*/ 2 h 108"/>
                  <a:gd name="T54" fmla="*/ 97 w 105"/>
                  <a:gd name="T55" fmla="*/ 12 h 108"/>
                  <a:gd name="T56" fmla="*/ 104 w 105"/>
                  <a:gd name="T57" fmla="*/ 23 h 108"/>
                  <a:gd name="T58" fmla="*/ 105 w 105"/>
                  <a:gd name="T5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108">
                    <a:moveTo>
                      <a:pt x="105" y="44"/>
                    </a:moveTo>
                    <a:lnTo>
                      <a:pt x="105" y="108"/>
                    </a:lnTo>
                    <a:lnTo>
                      <a:pt x="72" y="108"/>
                    </a:lnTo>
                    <a:lnTo>
                      <a:pt x="72" y="97"/>
                    </a:lnTo>
                    <a:lnTo>
                      <a:pt x="72" y="59"/>
                    </a:lnTo>
                    <a:lnTo>
                      <a:pt x="72" y="47"/>
                    </a:lnTo>
                    <a:lnTo>
                      <a:pt x="71" y="39"/>
                    </a:lnTo>
                    <a:lnTo>
                      <a:pt x="71" y="35"/>
                    </a:lnTo>
                    <a:lnTo>
                      <a:pt x="69" y="32"/>
                    </a:lnTo>
                    <a:lnTo>
                      <a:pt x="66" y="29"/>
                    </a:lnTo>
                    <a:lnTo>
                      <a:pt x="63" y="28"/>
                    </a:lnTo>
                    <a:lnTo>
                      <a:pt x="61" y="26"/>
                    </a:lnTo>
                    <a:lnTo>
                      <a:pt x="56" y="25"/>
                    </a:lnTo>
                    <a:lnTo>
                      <a:pt x="46" y="26"/>
                    </a:lnTo>
                    <a:lnTo>
                      <a:pt x="40" y="34"/>
                    </a:lnTo>
                    <a:lnTo>
                      <a:pt x="35" y="42"/>
                    </a:lnTo>
                    <a:lnTo>
                      <a:pt x="33" y="57"/>
                    </a:lnTo>
                    <a:lnTo>
                      <a:pt x="33" y="108"/>
                    </a:lnTo>
                    <a:lnTo>
                      <a:pt x="0" y="108"/>
                    </a:lnTo>
                    <a:lnTo>
                      <a:pt x="0" y="3"/>
                    </a:lnTo>
                    <a:lnTo>
                      <a:pt x="33" y="3"/>
                    </a:lnTo>
                    <a:lnTo>
                      <a:pt x="33" y="18"/>
                    </a:lnTo>
                    <a:lnTo>
                      <a:pt x="42" y="9"/>
                    </a:lnTo>
                    <a:lnTo>
                      <a:pt x="50" y="5"/>
                    </a:lnTo>
                    <a:lnTo>
                      <a:pt x="59" y="0"/>
                    </a:lnTo>
                    <a:lnTo>
                      <a:pt x="69" y="0"/>
                    </a:lnTo>
                    <a:lnTo>
                      <a:pt x="85" y="2"/>
                    </a:lnTo>
                    <a:lnTo>
                      <a:pt x="97" y="12"/>
                    </a:lnTo>
                    <a:lnTo>
                      <a:pt x="104" y="23"/>
                    </a:lnTo>
                    <a:lnTo>
                      <a:pt x="105"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0" name="Freeform 169"/>
              <p:cNvSpPr>
                <a:spLocks/>
              </p:cNvSpPr>
              <p:nvPr/>
            </p:nvSpPr>
            <p:spPr bwMode="auto">
              <a:xfrm>
                <a:off x="2748" y="3202"/>
                <a:ext cx="27" cy="15"/>
              </a:xfrm>
              <a:custGeom>
                <a:avLst/>
                <a:gdLst>
                  <a:gd name="T0" fmla="*/ 0 w 82"/>
                  <a:gd name="T1" fmla="*/ 45 h 45"/>
                  <a:gd name="T2" fmla="*/ 82 w 82"/>
                  <a:gd name="T3" fmla="*/ 45 h 45"/>
                  <a:gd name="T4" fmla="*/ 35 w 82"/>
                  <a:gd name="T5" fmla="*/ 0 h 45"/>
                  <a:gd name="T6" fmla="*/ 24 w 82"/>
                  <a:gd name="T7" fmla="*/ 13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3"/>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1" name="Freeform 170"/>
              <p:cNvSpPr>
                <a:spLocks/>
              </p:cNvSpPr>
              <p:nvPr/>
            </p:nvSpPr>
            <p:spPr bwMode="auto">
              <a:xfrm>
                <a:off x="2765" y="3197"/>
                <a:ext cx="26" cy="58"/>
              </a:xfrm>
              <a:custGeom>
                <a:avLst/>
                <a:gdLst>
                  <a:gd name="T0" fmla="*/ 42 w 78"/>
                  <a:gd name="T1" fmla="*/ 174 h 174"/>
                  <a:gd name="T2" fmla="*/ 59 w 78"/>
                  <a:gd name="T3" fmla="*/ 163 h 174"/>
                  <a:gd name="T4" fmla="*/ 76 w 78"/>
                  <a:gd name="T5" fmla="*/ 138 h 174"/>
                  <a:gd name="T6" fmla="*/ 78 w 78"/>
                  <a:gd name="T7" fmla="*/ 134 h 174"/>
                  <a:gd name="T8" fmla="*/ 69 w 78"/>
                  <a:gd name="T9" fmla="*/ 105 h 174"/>
                  <a:gd name="T10" fmla="*/ 44 w 78"/>
                  <a:gd name="T11" fmla="*/ 56 h 174"/>
                  <a:gd name="T12" fmla="*/ 7 w 78"/>
                  <a:gd name="T13" fmla="*/ 7 h 174"/>
                  <a:gd name="T14" fmla="*/ 0 w 78"/>
                  <a:gd name="T15" fmla="*/ 0 h 174"/>
                  <a:gd name="T16" fmla="*/ 7 w 78"/>
                  <a:gd name="T17" fmla="*/ 16 h 174"/>
                  <a:gd name="T18" fmla="*/ 32 w 78"/>
                  <a:gd name="T19" fmla="*/ 98 h 174"/>
                  <a:gd name="T20" fmla="*/ 43 w 78"/>
                  <a:gd name="T21" fmla="*/ 153 h 174"/>
                  <a:gd name="T22" fmla="*/ 42 w 78"/>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4">
                    <a:moveTo>
                      <a:pt x="42" y="174"/>
                    </a:moveTo>
                    <a:lnTo>
                      <a:pt x="59" y="163"/>
                    </a:lnTo>
                    <a:lnTo>
                      <a:pt x="76" y="138"/>
                    </a:lnTo>
                    <a:lnTo>
                      <a:pt x="78" y="134"/>
                    </a:lnTo>
                    <a:lnTo>
                      <a:pt x="69" y="105"/>
                    </a:lnTo>
                    <a:lnTo>
                      <a:pt x="44" y="56"/>
                    </a:lnTo>
                    <a:lnTo>
                      <a:pt x="7" y="7"/>
                    </a:lnTo>
                    <a:lnTo>
                      <a:pt x="0" y="0"/>
                    </a:lnTo>
                    <a:lnTo>
                      <a:pt x="7" y="16"/>
                    </a:lnTo>
                    <a:lnTo>
                      <a:pt x="32" y="98"/>
                    </a:lnTo>
                    <a:lnTo>
                      <a:pt x="43" y="153"/>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2" name="Freeform 171"/>
              <p:cNvSpPr>
                <a:spLocks/>
              </p:cNvSpPr>
              <p:nvPr/>
            </p:nvSpPr>
            <p:spPr bwMode="auto">
              <a:xfrm>
                <a:off x="2715" y="3269"/>
                <a:ext cx="171" cy="47"/>
              </a:xfrm>
              <a:custGeom>
                <a:avLst/>
                <a:gdLst>
                  <a:gd name="T0" fmla="*/ 69 w 514"/>
                  <a:gd name="T1" fmla="*/ 0 h 140"/>
                  <a:gd name="T2" fmla="*/ 445 w 514"/>
                  <a:gd name="T3" fmla="*/ 0 h 140"/>
                  <a:gd name="T4" fmla="*/ 460 w 514"/>
                  <a:gd name="T5" fmla="*/ 0 h 140"/>
                  <a:gd name="T6" fmla="*/ 484 w 514"/>
                  <a:gd name="T7" fmla="*/ 12 h 140"/>
                  <a:gd name="T8" fmla="*/ 503 w 514"/>
                  <a:gd name="T9" fmla="*/ 31 h 140"/>
                  <a:gd name="T10" fmla="*/ 513 w 514"/>
                  <a:gd name="T11" fmla="*/ 55 h 140"/>
                  <a:gd name="T12" fmla="*/ 514 w 514"/>
                  <a:gd name="T13" fmla="*/ 70 h 140"/>
                  <a:gd name="T14" fmla="*/ 513 w 514"/>
                  <a:gd name="T15" fmla="*/ 84 h 140"/>
                  <a:gd name="T16" fmla="*/ 503 w 514"/>
                  <a:gd name="T17" fmla="*/ 110 h 140"/>
                  <a:gd name="T18" fmla="*/ 484 w 514"/>
                  <a:gd name="T19" fmla="*/ 129 h 140"/>
                  <a:gd name="T20" fmla="*/ 460 w 514"/>
                  <a:gd name="T21" fmla="*/ 139 h 140"/>
                  <a:gd name="T22" fmla="*/ 445 w 514"/>
                  <a:gd name="T23" fmla="*/ 140 h 140"/>
                  <a:gd name="T24" fmla="*/ 69 w 514"/>
                  <a:gd name="T25" fmla="*/ 140 h 140"/>
                  <a:gd name="T26" fmla="*/ 55 w 514"/>
                  <a:gd name="T27" fmla="*/ 139 h 140"/>
                  <a:gd name="T28" fmla="*/ 30 w 514"/>
                  <a:gd name="T29" fmla="*/ 129 h 140"/>
                  <a:gd name="T30" fmla="*/ 11 w 514"/>
                  <a:gd name="T31" fmla="*/ 110 h 140"/>
                  <a:gd name="T32" fmla="*/ 1 w 514"/>
                  <a:gd name="T33" fmla="*/ 84 h 140"/>
                  <a:gd name="T34" fmla="*/ 0 w 514"/>
                  <a:gd name="T35" fmla="*/ 70 h 140"/>
                  <a:gd name="T36" fmla="*/ 1 w 514"/>
                  <a:gd name="T37" fmla="*/ 55 h 140"/>
                  <a:gd name="T38" fmla="*/ 11 w 514"/>
                  <a:gd name="T39" fmla="*/ 31 h 140"/>
                  <a:gd name="T40" fmla="*/ 30 w 514"/>
                  <a:gd name="T41" fmla="*/ 12 h 140"/>
                  <a:gd name="T42" fmla="*/ 55 w 514"/>
                  <a:gd name="T43" fmla="*/ 0 h 140"/>
                  <a:gd name="T44" fmla="*/ 69 w 514"/>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4" h="140">
                    <a:moveTo>
                      <a:pt x="69" y="0"/>
                    </a:moveTo>
                    <a:lnTo>
                      <a:pt x="445" y="0"/>
                    </a:lnTo>
                    <a:lnTo>
                      <a:pt x="460" y="0"/>
                    </a:lnTo>
                    <a:lnTo>
                      <a:pt x="484" y="12"/>
                    </a:lnTo>
                    <a:lnTo>
                      <a:pt x="503" y="31"/>
                    </a:lnTo>
                    <a:lnTo>
                      <a:pt x="513" y="55"/>
                    </a:lnTo>
                    <a:lnTo>
                      <a:pt x="514" y="70"/>
                    </a:lnTo>
                    <a:lnTo>
                      <a:pt x="513" y="84"/>
                    </a:lnTo>
                    <a:lnTo>
                      <a:pt x="503" y="110"/>
                    </a:lnTo>
                    <a:lnTo>
                      <a:pt x="484" y="129"/>
                    </a:lnTo>
                    <a:lnTo>
                      <a:pt x="460" y="139"/>
                    </a:lnTo>
                    <a:lnTo>
                      <a:pt x="445" y="140"/>
                    </a:lnTo>
                    <a:lnTo>
                      <a:pt x="69" y="140"/>
                    </a:lnTo>
                    <a:lnTo>
                      <a:pt x="55" y="139"/>
                    </a:lnTo>
                    <a:lnTo>
                      <a:pt x="30" y="129"/>
                    </a:lnTo>
                    <a:lnTo>
                      <a:pt x="11" y="110"/>
                    </a:lnTo>
                    <a:lnTo>
                      <a:pt x="1" y="84"/>
                    </a:lnTo>
                    <a:lnTo>
                      <a:pt x="0" y="70"/>
                    </a:lnTo>
                    <a:lnTo>
                      <a:pt x="1" y="55"/>
                    </a:lnTo>
                    <a:lnTo>
                      <a:pt x="11" y="31"/>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3" name="Freeform 172"/>
              <p:cNvSpPr>
                <a:spLocks/>
              </p:cNvSpPr>
              <p:nvPr/>
            </p:nvSpPr>
            <p:spPr bwMode="auto">
              <a:xfrm>
                <a:off x="2718" y="3194"/>
                <a:ext cx="167" cy="115"/>
              </a:xfrm>
              <a:custGeom>
                <a:avLst/>
                <a:gdLst>
                  <a:gd name="T0" fmla="*/ 154 w 500"/>
                  <a:gd name="T1" fmla="*/ 345 h 345"/>
                  <a:gd name="T2" fmla="*/ 359 w 500"/>
                  <a:gd name="T3" fmla="*/ 345 h 345"/>
                  <a:gd name="T4" fmla="*/ 381 w 500"/>
                  <a:gd name="T5" fmla="*/ 343 h 345"/>
                  <a:gd name="T6" fmla="*/ 421 w 500"/>
                  <a:gd name="T7" fmla="*/ 334 h 345"/>
                  <a:gd name="T8" fmla="*/ 458 w 500"/>
                  <a:gd name="T9" fmla="*/ 314 h 345"/>
                  <a:gd name="T10" fmla="*/ 486 w 500"/>
                  <a:gd name="T11" fmla="*/ 283 h 345"/>
                  <a:gd name="T12" fmla="*/ 494 w 500"/>
                  <a:gd name="T13" fmla="*/ 261 h 345"/>
                  <a:gd name="T14" fmla="*/ 500 w 500"/>
                  <a:gd name="T15" fmla="*/ 238 h 345"/>
                  <a:gd name="T16" fmla="*/ 499 w 500"/>
                  <a:gd name="T17" fmla="*/ 177 h 345"/>
                  <a:gd name="T18" fmla="*/ 471 w 500"/>
                  <a:gd name="T19" fmla="*/ 107 h 345"/>
                  <a:gd name="T20" fmla="*/ 430 w 500"/>
                  <a:gd name="T21" fmla="*/ 54 h 345"/>
                  <a:gd name="T22" fmla="*/ 392 w 500"/>
                  <a:gd name="T23" fmla="*/ 18 h 345"/>
                  <a:gd name="T24" fmla="*/ 369 w 500"/>
                  <a:gd name="T25" fmla="*/ 0 h 345"/>
                  <a:gd name="T26" fmla="*/ 127 w 500"/>
                  <a:gd name="T27" fmla="*/ 0 h 345"/>
                  <a:gd name="T28" fmla="*/ 104 w 500"/>
                  <a:gd name="T29" fmla="*/ 16 h 345"/>
                  <a:gd name="T30" fmla="*/ 65 w 500"/>
                  <a:gd name="T31" fmla="*/ 51 h 345"/>
                  <a:gd name="T32" fmla="*/ 36 w 500"/>
                  <a:gd name="T33" fmla="*/ 85 h 345"/>
                  <a:gd name="T34" fmla="*/ 16 w 500"/>
                  <a:gd name="T35" fmla="*/ 121 h 345"/>
                  <a:gd name="T36" fmla="*/ 0 w 500"/>
                  <a:gd name="T37" fmla="*/ 175 h 345"/>
                  <a:gd name="T38" fmla="*/ 1 w 500"/>
                  <a:gd name="T39" fmla="*/ 238 h 345"/>
                  <a:gd name="T40" fmla="*/ 12 w 500"/>
                  <a:gd name="T41" fmla="*/ 264 h 345"/>
                  <a:gd name="T42" fmla="*/ 23 w 500"/>
                  <a:gd name="T43" fmla="*/ 288 h 345"/>
                  <a:gd name="T44" fmla="*/ 53 w 500"/>
                  <a:gd name="T45" fmla="*/ 320 h 345"/>
                  <a:gd name="T46" fmla="*/ 89 w 500"/>
                  <a:gd name="T47" fmla="*/ 337 h 345"/>
                  <a:gd name="T48" fmla="*/ 131 w 500"/>
                  <a:gd name="T49" fmla="*/ 345 h 345"/>
                  <a:gd name="T50" fmla="*/ 154 w 500"/>
                  <a:gd name="T51"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345">
                    <a:moveTo>
                      <a:pt x="154" y="345"/>
                    </a:moveTo>
                    <a:lnTo>
                      <a:pt x="359" y="345"/>
                    </a:lnTo>
                    <a:lnTo>
                      <a:pt x="381" y="343"/>
                    </a:lnTo>
                    <a:lnTo>
                      <a:pt x="421" y="334"/>
                    </a:lnTo>
                    <a:lnTo>
                      <a:pt x="458" y="314"/>
                    </a:lnTo>
                    <a:lnTo>
                      <a:pt x="486" y="283"/>
                    </a:lnTo>
                    <a:lnTo>
                      <a:pt x="494" y="261"/>
                    </a:lnTo>
                    <a:lnTo>
                      <a:pt x="500" y="238"/>
                    </a:lnTo>
                    <a:lnTo>
                      <a:pt x="499" y="177"/>
                    </a:lnTo>
                    <a:lnTo>
                      <a:pt x="471" y="107"/>
                    </a:lnTo>
                    <a:lnTo>
                      <a:pt x="430" y="54"/>
                    </a:lnTo>
                    <a:lnTo>
                      <a:pt x="392" y="18"/>
                    </a:lnTo>
                    <a:lnTo>
                      <a:pt x="369" y="0"/>
                    </a:lnTo>
                    <a:lnTo>
                      <a:pt x="127" y="0"/>
                    </a:lnTo>
                    <a:lnTo>
                      <a:pt x="104" y="16"/>
                    </a:lnTo>
                    <a:lnTo>
                      <a:pt x="65" y="51"/>
                    </a:lnTo>
                    <a:lnTo>
                      <a:pt x="36" y="85"/>
                    </a:lnTo>
                    <a:lnTo>
                      <a:pt x="16" y="121"/>
                    </a:lnTo>
                    <a:lnTo>
                      <a:pt x="0" y="175"/>
                    </a:lnTo>
                    <a:lnTo>
                      <a:pt x="1" y="238"/>
                    </a:lnTo>
                    <a:lnTo>
                      <a:pt x="12" y="264"/>
                    </a:lnTo>
                    <a:lnTo>
                      <a:pt x="23" y="288"/>
                    </a:lnTo>
                    <a:lnTo>
                      <a:pt x="53" y="320"/>
                    </a:lnTo>
                    <a:lnTo>
                      <a:pt x="89" y="337"/>
                    </a:lnTo>
                    <a:lnTo>
                      <a:pt x="131" y="345"/>
                    </a:lnTo>
                    <a:lnTo>
                      <a:pt x="154" y="345"/>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4" name="Freeform 173"/>
              <p:cNvSpPr>
                <a:spLocks/>
              </p:cNvSpPr>
              <p:nvPr/>
            </p:nvSpPr>
            <p:spPr bwMode="auto">
              <a:xfrm>
                <a:off x="2853" y="3240"/>
                <a:ext cx="25" cy="58"/>
              </a:xfrm>
              <a:custGeom>
                <a:avLst/>
                <a:gdLst>
                  <a:gd name="T0" fmla="*/ 41 w 76"/>
                  <a:gd name="T1" fmla="*/ 174 h 174"/>
                  <a:gd name="T2" fmla="*/ 59 w 76"/>
                  <a:gd name="T3" fmla="*/ 164 h 174"/>
                  <a:gd name="T4" fmla="*/ 75 w 76"/>
                  <a:gd name="T5" fmla="*/ 138 h 174"/>
                  <a:gd name="T6" fmla="*/ 76 w 76"/>
                  <a:gd name="T7" fmla="*/ 135 h 174"/>
                  <a:gd name="T8" fmla="*/ 69 w 76"/>
                  <a:gd name="T9" fmla="*/ 107 h 174"/>
                  <a:gd name="T10" fmla="*/ 44 w 76"/>
                  <a:gd name="T11" fmla="*/ 58 h 174"/>
                  <a:gd name="T12" fmla="*/ 7 w 76"/>
                  <a:gd name="T13" fmla="*/ 7 h 174"/>
                  <a:gd name="T14" fmla="*/ 0 w 76"/>
                  <a:gd name="T15" fmla="*/ 0 h 174"/>
                  <a:gd name="T16" fmla="*/ 5 w 76"/>
                  <a:gd name="T17" fmla="*/ 16 h 174"/>
                  <a:gd name="T18" fmla="*/ 31 w 76"/>
                  <a:gd name="T19" fmla="*/ 98 h 174"/>
                  <a:gd name="T20" fmla="*/ 43 w 76"/>
                  <a:gd name="T21" fmla="*/ 154 h 174"/>
                  <a:gd name="T22" fmla="*/ 41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1" y="174"/>
                    </a:moveTo>
                    <a:lnTo>
                      <a:pt x="59" y="164"/>
                    </a:lnTo>
                    <a:lnTo>
                      <a:pt x="75" y="138"/>
                    </a:lnTo>
                    <a:lnTo>
                      <a:pt x="76" y="135"/>
                    </a:lnTo>
                    <a:lnTo>
                      <a:pt x="69" y="107"/>
                    </a:lnTo>
                    <a:lnTo>
                      <a:pt x="44" y="58"/>
                    </a:lnTo>
                    <a:lnTo>
                      <a:pt x="7" y="7"/>
                    </a:lnTo>
                    <a:lnTo>
                      <a:pt x="0" y="0"/>
                    </a:lnTo>
                    <a:lnTo>
                      <a:pt x="5" y="16"/>
                    </a:lnTo>
                    <a:lnTo>
                      <a:pt x="31" y="98"/>
                    </a:lnTo>
                    <a:lnTo>
                      <a:pt x="43" y="154"/>
                    </a:lnTo>
                    <a:lnTo>
                      <a:pt x="41"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5" name="Freeform 174"/>
              <p:cNvSpPr>
                <a:spLocks/>
              </p:cNvSpPr>
              <p:nvPr/>
            </p:nvSpPr>
            <p:spPr bwMode="auto">
              <a:xfrm>
                <a:off x="2728" y="3243"/>
                <a:ext cx="24" cy="58"/>
              </a:xfrm>
              <a:custGeom>
                <a:avLst/>
                <a:gdLst>
                  <a:gd name="T0" fmla="*/ 34 w 72"/>
                  <a:gd name="T1" fmla="*/ 174 h 174"/>
                  <a:gd name="T2" fmla="*/ 19 w 72"/>
                  <a:gd name="T3" fmla="*/ 164 h 174"/>
                  <a:gd name="T4" fmla="*/ 1 w 72"/>
                  <a:gd name="T5" fmla="*/ 141 h 174"/>
                  <a:gd name="T6" fmla="*/ 0 w 72"/>
                  <a:gd name="T7" fmla="*/ 138 h 174"/>
                  <a:gd name="T8" fmla="*/ 7 w 72"/>
                  <a:gd name="T9" fmla="*/ 108 h 174"/>
                  <a:gd name="T10" fmla="*/ 30 w 72"/>
                  <a:gd name="T11" fmla="*/ 57 h 174"/>
                  <a:gd name="T12" fmla="*/ 65 w 72"/>
                  <a:gd name="T13" fmla="*/ 7 h 174"/>
                  <a:gd name="T14" fmla="*/ 72 w 72"/>
                  <a:gd name="T15" fmla="*/ 0 h 174"/>
                  <a:gd name="T16" fmla="*/ 66 w 72"/>
                  <a:gd name="T17" fmla="*/ 16 h 174"/>
                  <a:gd name="T18" fmla="*/ 43 w 72"/>
                  <a:gd name="T19" fmla="*/ 98 h 174"/>
                  <a:gd name="T20" fmla="*/ 33 w 72"/>
                  <a:gd name="T21" fmla="*/ 152 h 174"/>
                  <a:gd name="T22" fmla="*/ 34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4" y="174"/>
                    </a:moveTo>
                    <a:lnTo>
                      <a:pt x="19" y="164"/>
                    </a:lnTo>
                    <a:lnTo>
                      <a:pt x="1" y="141"/>
                    </a:lnTo>
                    <a:lnTo>
                      <a:pt x="0" y="138"/>
                    </a:lnTo>
                    <a:lnTo>
                      <a:pt x="7" y="108"/>
                    </a:lnTo>
                    <a:lnTo>
                      <a:pt x="30" y="57"/>
                    </a:lnTo>
                    <a:lnTo>
                      <a:pt x="65" y="7"/>
                    </a:lnTo>
                    <a:lnTo>
                      <a:pt x="72" y="0"/>
                    </a:lnTo>
                    <a:lnTo>
                      <a:pt x="66" y="16"/>
                    </a:lnTo>
                    <a:lnTo>
                      <a:pt x="43" y="98"/>
                    </a:lnTo>
                    <a:lnTo>
                      <a:pt x="33" y="152"/>
                    </a:lnTo>
                    <a:lnTo>
                      <a:pt x="34"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6" name="Freeform 175"/>
              <p:cNvSpPr>
                <a:spLocks/>
              </p:cNvSpPr>
              <p:nvPr/>
            </p:nvSpPr>
            <p:spPr bwMode="auto">
              <a:xfrm>
                <a:off x="2722" y="3198"/>
                <a:ext cx="159" cy="105"/>
              </a:xfrm>
              <a:custGeom>
                <a:avLst/>
                <a:gdLst>
                  <a:gd name="T0" fmla="*/ 138 w 475"/>
                  <a:gd name="T1" fmla="*/ 317 h 317"/>
                  <a:gd name="T2" fmla="*/ 347 w 475"/>
                  <a:gd name="T3" fmla="*/ 317 h 317"/>
                  <a:gd name="T4" fmla="*/ 366 w 475"/>
                  <a:gd name="T5" fmla="*/ 317 h 317"/>
                  <a:gd name="T6" fmla="*/ 403 w 475"/>
                  <a:gd name="T7" fmla="*/ 308 h 317"/>
                  <a:gd name="T8" fmla="*/ 436 w 475"/>
                  <a:gd name="T9" fmla="*/ 289 h 317"/>
                  <a:gd name="T10" fmla="*/ 462 w 475"/>
                  <a:gd name="T11" fmla="*/ 261 h 317"/>
                  <a:gd name="T12" fmla="*/ 469 w 475"/>
                  <a:gd name="T13" fmla="*/ 240 h 317"/>
                  <a:gd name="T14" fmla="*/ 475 w 475"/>
                  <a:gd name="T15" fmla="*/ 220 h 317"/>
                  <a:gd name="T16" fmla="*/ 472 w 475"/>
                  <a:gd name="T17" fmla="*/ 165 h 317"/>
                  <a:gd name="T18" fmla="*/ 446 w 475"/>
                  <a:gd name="T19" fmla="*/ 102 h 317"/>
                  <a:gd name="T20" fmla="*/ 392 w 475"/>
                  <a:gd name="T21" fmla="*/ 36 h 317"/>
                  <a:gd name="T22" fmla="*/ 351 w 475"/>
                  <a:gd name="T23" fmla="*/ 4 h 317"/>
                  <a:gd name="T24" fmla="*/ 121 w 475"/>
                  <a:gd name="T25" fmla="*/ 0 h 317"/>
                  <a:gd name="T26" fmla="*/ 80 w 475"/>
                  <a:gd name="T27" fmla="*/ 29 h 317"/>
                  <a:gd name="T28" fmla="*/ 25 w 475"/>
                  <a:gd name="T29" fmla="*/ 93 h 317"/>
                  <a:gd name="T30" fmla="*/ 0 w 475"/>
                  <a:gd name="T31" fmla="*/ 158 h 317"/>
                  <a:gd name="T32" fmla="*/ 0 w 475"/>
                  <a:gd name="T33" fmla="*/ 219 h 317"/>
                  <a:gd name="T34" fmla="*/ 8 w 475"/>
                  <a:gd name="T35" fmla="*/ 245 h 317"/>
                  <a:gd name="T36" fmla="*/ 20 w 475"/>
                  <a:gd name="T37" fmla="*/ 266 h 317"/>
                  <a:gd name="T38" fmla="*/ 44 w 475"/>
                  <a:gd name="T39" fmla="*/ 297 h 317"/>
                  <a:gd name="T40" fmla="*/ 76 w 475"/>
                  <a:gd name="T41" fmla="*/ 311 h 317"/>
                  <a:gd name="T42" fmla="*/ 115 w 475"/>
                  <a:gd name="T43" fmla="*/ 317 h 317"/>
                  <a:gd name="T44" fmla="*/ 138 w 475"/>
                  <a:gd name="T4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7">
                    <a:moveTo>
                      <a:pt x="138" y="317"/>
                    </a:moveTo>
                    <a:lnTo>
                      <a:pt x="347" y="317"/>
                    </a:lnTo>
                    <a:lnTo>
                      <a:pt x="366" y="317"/>
                    </a:lnTo>
                    <a:lnTo>
                      <a:pt x="403" y="308"/>
                    </a:lnTo>
                    <a:lnTo>
                      <a:pt x="436" y="289"/>
                    </a:lnTo>
                    <a:lnTo>
                      <a:pt x="462" y="261"/>
                    </a:lnTo>
                    <a:lnTo>
                      <a:pt x="469" y="240"/>
                    </a:lnTo>
                    <a:lnTo>
                      <a:pt x="475" y="220"/>
                    </a:lnTo>
                    <a:lnTo>
                      <a:pt x="472" y="165"/>
                    </a:lnTo>
                    <a:lnTo>
                      <a:pt x="446" y="102"/>
                    </a:lnTo>
                    <a:lnTo>
                      <a:pt x="392" y="36"/>
                    </a:lnTo>
                    <a:lnTo>
                      <a:pt x="351" y="4"/>
                    </a:lnTo>
                    <a:lnTo>
                      <a:pt x="121" y="0"/>
                    </a:lnTo>
                    <a:lnTo>
                      <a:pt x="80" y="29"/>
                    </a:lnTo>
                    <a:lnTo>
                      <a:pt x="25" y="93"/>
                    </a:lnTo>
                    <a:lnTo>
                      <a:pt x="0" y="158"/>
                    </a:lnTo>
                    <a:lnTo>
                      <a:pt x="0" y="219"/>
                    </a:lnTo>
                    <a:lnTo>
                      <a:pt x="8" y="245"/>
                    </a:lnTo>
                    <a:lnTo>
                      <a:pt x="20" y="266"/>
                    </a:lnTo>
                    <a:lnTo>
                      <a:pt x="44" y="297"/>
                    </a:lnTo>
                    <a:lnTo>
                      <a:pt x="76" y="311"/>
                    </a:lnTo>
                    <a:lnTo>
                      <a:pt x="115" y="317"/>
                    </a:lnTo>
                    <a:lnTo>
                      <a:pt x="138" y="317"/>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7" name="Freeform 176"/>
              <p:cNvSpPr>
                <a:spLocks/>
              </p:cNvSpPr>
              <p:nvPr/>
            </p:nvSpPr>
            <p:spPr bwMode="auto">
              <a:xfrm>
                <a:off x="2746" y="3127"/>
                <a:ext cx="111" cy="113"/>
              </a:xfrm>
              <a:custGeom>
                <a:avLst/>
                <a:gdLst>
                  <a:gd name="T0" fmla="*/ 333 w 333"/>
                  <a:gd name="T1" fmla="*/ 170 h 340"/>
                  <a:gd name="T2" fmla="*/ 331 w 333"/>
                  <a:gd name="T3" fmla="*/ 204 h 340"/>
                  <a:gd name="T4" fmla="*/ 305 w 333"/>
                  <a:gd name="T5" fmla="*/ 266 h 340"/>
                  <a:gd name="T6" fmla="*/ 260 w 333"/>
                  <a:gd name="T7" fmla="*/ 312 h 340"/>
                  <a:gd name="T8" fmla="*/ 200 w 333"/>
                  <a:gd name="T9" fmla="*/ 338 h 340"/>
                  <a:gd name="T10" fmla="*/ 167 w 333"/>
                  <a:gd name="T11" fmla="*/ 340 h 340"/>
                  <a:gd name="T12" fmla="*/ 132 w 333"/>
                  <a:gd name="T13" fmla="*/ 338 h 340"/>
                  <a:gd name="T14" fmla="*/ 73 w 333"/>
                  <a:gd name="T15" fmla="*/ 312 h 340"/>
                  <a:gd name="T16" fmla="*/ 27 w 333"/>
                  <a:gd name="T17" fmla="*/ 266 h 340"/>
                  <a:gd name="T18" fmla="*/ 2 w 333"/>
                  <a:gd name="T19" fmla="*/ 204 h 340"/>
                  <a:gd name="T20" fmla="*/ 0 w 333"/>
                  <a:gd name="T21" fmla="*/ 170 h 340"/>
                  <a:gd name="T22" fmla="*/ 2 w 333"/>
                  <a:gd name="T23" fmla="*/ 135 h 340"/>
                  <a:gd name="T24" fmla="*/ 27 w 333"/>
                  <a:gd name="T25" fmla="*/ 75 h 340"/>
                  <a:gd name="T26" fmla="*/ 73 w 333"/>
                  <a:gd name="T27" fmla="*/ 29 h 340"/>
                  <a:gd name="T28" fmla="*/ 132 w 333"/>
                  <a:gd name="T29" fmla="*/ 3 h 340"/>
                  <a:gd name="T30" fmla="*/ 167 w 333"/>
                  <a:gd name="T31" fmla="*/ 0 h 340"/>
                  <a:gd name="T32" fmla="*/ 200 w 333"/>
                  <a:gd name="T33" fmla="*/ 3 h 340"/>
                  <a:gd name="T34" fmla="*/ 260 w 333"/>
                  <a:gd name="T35" fmla="*/ 29 h 340"/>
                  <a:gd name="T36" fmla="*/ 305 w 333"/>
                  <a:gd name="T37" fmla="*/ 75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6"/>
                    </a:lnTo>
                    <a:lnTo>
                      <a:pt x="260" y="312"/>
                    </a:lnTo>
                    <a:lnTo>
                      <a:pt x="200" y="338"/>
                    </a:lnTo>
                    <a:lnTo>
                      <a:pt x="167" y="340"/>
                    </a:lnTo>
                    <a:lnTo>
                      <a:pt x="132" y="338"/>
                    </a:lnTo>
                    <a:lnTo>
                      <a:pt x="73" y="312"/>
                    </a:lnTo>
                    <a:lnTo>
                      <a:pt x="27" y="266"/>
                    </a:lnTo>
                    <a:lnTo>
                      <a:pt x="2" y="204"/>
                    </a:lnTo>
                    <a:lnTo>
                      <a:pt x="0" y="170"/>
                    </a:lnTo>
                    <a:lnTo>
                      <a:pt x="2" y="135"/>
                    </a:lnTo>
                    <a:lnTo>
                      <a:pt x="27" y="75"/>
                    </a:lnTo>
                    <a:lnTo>
                      <a:pt x="73" y="29"/>
                    </a:lnTo>
                    <a:lnTo>
                      <a:pt x="132" y="3"/>
                    </a:lnTo>
                    <a:lnTo>
                      <a:pt x="167" y="0"/>
                    </a:lnTo>
                    <a:lnTo>
                      <a:pt x="200" y="3"/>
                    </a:lnTo>
                    <a:lnTo>
                      <a:pt x="260" y="29"/>
                    </a:lnTo>
                    <a:lnTo>
                      <a:pt x="305" y="75"/>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8" name="Freeform 177"/>
              <p:cNvSpPr>
                <a:spLocks/>
              </p:cNvSpPr>
              <p:nvPr/>
            </p:nvSpPr>
            <p:spPr bwMode="auto">
              <a:xfrm>
                <a:off x="2747" y="3104"/>
                <a:ext cx="111" cy="113"/>
              </a:xfrm>
              <a:custGeom>
                <a:avLst/>
                <a:gdLst>
                  <a:gd name="T0" fmla="*/ 333 w 333"/>
                  <a:gd name="T1" fmla="*/ 170 h 340"/>
                  <a:gd name="T2" fmla="*/ 331 w 333"/>
                  <a:gd name="T3" fmla="*/ 205 h 340"/>
                  <a:gd name="T4" fmla="*/ 306 w 333"/>
                  <a:gd name="T5" fmla="*/ 265 h 340"/>
                  <a:gd name="T6" fmla="*/ 260 w 333"/>
                  <a:gd name="T7" fmla="*/ 311 h 340"/>
                  <a:gd name="T8" fmla="*/ 201 w 333"/>
                  <a:gd name="T9" fmla="*/ 337 h 340"/>
                  <a:gd name="T10" fmla="*/ 166 w 333"/>
                  <a:gd name="T11" fmla="*/ 340 h 340"/>
                  <a:gd name="T12" fmla="*/ 133 w 333"/>
                  <a:gd name="T13" fmla="*/ 337 h 340"/>
                  <a:gd name="T14" fmla="*/ 73 w 333"/>
                  <a:gd name="T15" fmla="*/ 311 h 340"/>
                  <a:gd name="T16" fmla="*/ 28 w 333"/>
                  <a:gd name="T17" fmla="*/ 265 h 340"/>
                  <a:gd name="T18" fmla="*/ 2 w 333"/>
                  <a:gd name="T19" fmla="*/ 205 h 340"/>
                  <a:gd name="T20" fmla="*/ 0 w 333"/>
                  <a:gd name="T21" fmla="*/ 170 h 340"/>
                  <a:gd name="T22" fmla="*/ 2 w 333"/>
                  <a:gd name="T23" fmla="*/ 135 h 340"/>
                  <a:gd name="T24" fmla="*/ 28 w 333"/>
                  <a:gd name="T25" fmla="*/ 73 h 340"/>
                  <a:gd name="T26" fmla="*/ 73 w 333"/>
                  <a:gd name="T27" fmla="*/ 27 h 340"/>
                  <a:gd name="T28" fmla="*/ 133 w 333"/>
                  <a:gd name="T29" fmla="*/ 1 h 340"/>
                  <a:gd name="T30" fmla="*/ 166 w 333"/>
                  <a:gd name="T31" fmla="*/ 0 h 340"/>
                  <a:gd name="T32" fmla="*/ 201 w 333"/>
                  <a:gd name="T33" fmla="*/ 1 h 340"/>
                  <a:gd name="T34" fmla="*/ 260 w 333"/>
                  <a:gd name="T35" fmla="*/ 27 h 340"/>
                  <a:gd name="T36" fmla="*/ 306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5"/>
                    </a:lnTo>
                    <a:lnTo>
                      <a:pt x="306" y="265"/>
                    </a:lnTo>
                    <a:lnTo>
                      <a:pt x="260" y="311"/>
                    </a:lnTo>
                    <a:lnTo>
                      <a:pt x="201" y="337"/>
                    </a:lnTo>
                    <a:lnTo>
                      <a:pt x="166" y="340"/>
                    </a:lnTo>
                    <a:lnTo>
                      <a:pt x="133" y="337"/>
                    </a:lnTo>
                    <a:lnTo>
                      <a:pt x="73" y="311"/>
                    </a:lnTo>
                    <a:lnTo>
                      <a:pt x="28" y="265"/>
                    </a:lnTo>
                    <a:lnTo>
                      <a:pt x="2" y="205"/>
                    </a:lnTo>
                    <a:lnTo>
                      <a:pt x="0" y="170"/>
                    </a:lnTo>
                    <a:lnTo>
                      <a:pt x="2" y="135"/>
                    </a:lnTo>
                    <a:lnTo>
                      <a:pt x="28" y="73"/>
                    </a:lnTo>
                    <a:lnTo>
                      <a:pt x="73" y="27"/>
                    </a:lnTo>
                    <a:lnTo>
                      <a:pt x="133" y="1"/>
                    </a:lnTo>
                    <a:lnTo>
                      <a:pt x="166" y="0"/>
                    </a:lnTo>
                    <a:lnTo>
                      <a:pt x="201" y="1"/>
                    </a:lnTo>
                    <a:lnTo>
                      <a:pt x="260" y="27"/>
                    </a:lnTo>
                    <a:lnTo>
                      <a:pt x="306" y="73"/>
                    </a:lnTo>
                    <a:lnTo>
                      <a:pt x="331"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9" name="Freeform 178"/>
              <p:cNvSpPr>
                <a:spLocks/>
              </p:cNvSpPr>
              <p:nvPr/>
            </p:nvSpPr>
            <p:spPr bwMode="auto">
              <a:xfrm>
                <a:off x="2752" y="3109"/>
                <a:ext cx="101" cy="103"/>
              </a:xfrm>
              <a:custGeom>
                <a:avLst/>
                <a:gdLst>
                  <a:gd name="T0" fmla="*/ 303 w 303"/>
                  <a:gd name="T1" fmla="*/ 154 h 308"/>
                  <a:gd name="T2" fmla="*/ 301 w 303"/>
                  <a:gd name="T3" fmla="*/ 186 h 308"/>
                  <a:gd name="T4" fmla="*/ 278 w 303"/>
                  <a:gd name="T5" fmla="*/ 240 h 308"/>
                  <a:gd name="T6" fmla="*/ 236 w 303"/>
                  <a:gd name="T7" fmla="*/ 282 h 308"/>
                  <a:gd name="T8" fmla="*/ 183 w 303"/>
                  <a:gd name="T9" fmla="*/ 305 h 308"/>
                  <a:gd name="T10" fmla="*/ 151 w 303"/>
                  <a:gd name="T11" fmla="*/ 308 h 308"/>
                  <a:gd name="T12" fmla="*/ 121 w 303"/>
                  <a:gd name="T13" fmla="*/ 305 h 308"/>
                  <a:gd name="T14" fmla="*/ 66 w 303"/>
                  <a:gd name="T15" fmla="*/ 282 h 308"/>
                  <a:gd name="T16" fmla="*/ 26 w 303"/>
                  <a:gd name="T17" fmla="*/ 240 h 308"/>
                  <a:gd name="T18" fmla="*/ 3 w 303"/>
                  <a:gd name="T19" fmla="*/ 186 h 308"/>
                  <a:gd name="T20" fmla="*/ 0 w 303"/>
                  <a:gd name="T21" fmla="*/ 154 h 308"/>
                  <a:gd name="T22" fmla="*/ 3 w 303"/>
                  <a:gd name="T23" fmla="*/ 122 h 308"/>
                  <a:gd name="T24" fmla="*/ 26 w 303"/>
                  <a:gd name="T25" fmla="*/ 66 h 308"/>
                  <a:gd name="T26" fmla="*/ 66 w 303"/>
                  <a:gd name="T27" fmla="*/ 24 h 308"/>
                  <a:gd name="T28" fmla="*/ 121 w 303"/>
                  <a:gd name="T29" fmla="*/ 1 h 308"/>
                  <a:gd name="T30" fmla="*/ 151 w 303"/>
                  <a:gd name="T31" fmla="*/ 0 h 308"/>
                  <a:gd name="T32" fmla="*/ 183 w 303"/>
                  <a:gd name="T33" fmla="*/ 1 h 308"/>
                  <a:gd name="T34" fmla="*/ 236 w 303"/>
                  <a:gd name="T35" fmla="*/ 24 h 308"/>
                  <a:gd name="T36" fmla="*/ 278 w 303"/>
                  <a:gd name="T37" fmla="*/ 66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6"/>
                    </a:lnTo>
                    <a:lnTo>
                      <a:pt x="278" y="240"/>
                    </a:lnTo>
                    <a:lnTo>
                      <a:pt x="236" y="282"/>
                    </a:lnTo>
                    <a:lnTo>
                      <a:pt x="183" y="305"/>
                    </a:lnTo>
                    <a:lnTo>
                      <a:pt x="151" y="308"/>
                    </a:lnTo>
                    <a:lnTo>
                      <a:pt x="121" y="305"/>
                    </a:lnTo>
                    <a:lnTo>
                      <a:pt x="66" y="282"/>
                    </a:lnTo>
                    <a:lnTo>
                      <a:pt x="26" y="240"/>
                    </a:lnTo>
                    <a:lnTo>
                      <a:pt x="3" y="186"/>
                    </a:lnTo>
                    <a:lnTo>
                      <a:pt x="0" y="154"/>
                    </a:lnTo>
                    <a:lnTo>
                      <a:pt x="3" y="122"/>
                    </a:lnTo>
                    <a:lnTo>
                      <a:pt x="26" y="66"/>
                    </a:lnTo>
                    <a:lnTo>
                      <a:pt x="66" y="24"/>
                    </a:lnTo>
                    <a:lnTo>
                      <a:pt x="121" y="1"/>
                    </a:lnTo>
                    <a:lnTo>
                      <a:pt x="151" y="0"/>
                    </a:lnTo>
                    <a:lnTo>
                      <a:pt x="183" y="1"/>
                    </a:lnTo>
                    <a:lnTo>
                      <a:pt x="236" y="24"/>
                    </a:lnTo>
                    <a:lnTo>
                      <a:pt x="278" y="66"/>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0" name="Freeform 179"/>
              <p:cNvSpPr>
                <a:spLocks/>
              </p:cNvSpPr>
              <p:nvPr/>
            </p:nvSpPr>
            <p:spPr bwMode="auto">
              <a:xfrm>
                <a:off x="2307" y="3182"/>
                <a:ext cx="32" cy="56"/>
              </a:xfrm>
              <a:custGeom>
                <a:avLst/>
                <a:gdLst>
                  <a:gd name="T0" fmla="*/ 0 w 97"/>
                  <a:gd name="T1" fmla="*/ 0 h 169"/>
                  <a:gd name="T2" fmla="*/ 97 w 97"/>
                  <a:gd name="T3" fmla="*/ 0 h 169"/>
                  <a:gd name="T4" fmla="*/ 97 w 97"/>
                  <a:gd name="T5" fmla="*/ 19 h 169"/>
                  <a:gd name="T6" fmla="*/ 23 w 97"/>
                  <a:gd name="T7" fmla="*/ 19 h 169"/>
                  <a:gd name="T8" fmla="*/ 23 w 97"/>
                  <a:gd name="T9" fmla="*/ 69 h 169"/>
                  <a:gd name="T10" fmla="*/ 90 w 97"/>
                  <a:gd name="T11" fmla="*/ 69 h 169"/>
                  <a:gd name="T12" fmla="*/ 90 w 97"/>
                  <a:gd name="T13" fmla="*/ 88 h 169"/>
                  <a:gd name="T14" fmla="*/ 23 w 97"/>
                  <a:gd name="T15" fmla="*/ 88 h 169"/>
                  <a:gd name="T16" fmla="*/ 23 w 97"/>
                  <a:gd name="T17" fmla="*/ 169 h 169"/>
                  <a:gd name="T18" fmla="*/ 0 w 97"/>
                  <a:gd name="T19" fmla="*/ 169 h 169"/>
                  <a:gd name="T20" fmla="*/ 0 w 97"/>
                  <a:gd name="T2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69">
                    <a:moveTo>
                      <a:pt x="0" y="0"/>
                    </a:moveTo>
                    <a:lnTo>
                      <a:pt x="97" y="0"/>
                    </a:lnTo>
                    <a:lnTo>
                      <a:pt x="97" y="19"/>
                    </a:lnTo>
                    <a:lnTo>
                      <a:pt x="23" y="19"/>
                    </a:lnTo>
                    <a:lnTo>
                      <a:pt x="23" y="69"/>
                    </a:lnTo>
                    <a:lnTo>
                      <a:pt x="90" y="69"/>
                    </a:lnTo>
                    <a:lnTo>
                      <a:pt x="90" y="88"/>
                    </a:lnTo>
                    <a:lnTo>
                      <a:pt x="23" y="88"/>
                    </a:lnTo>
                    <a:lnTo>
                      <a:pt x="23" y="169"/>
                    </a:lnTo>
                    <a:lnTo>
                      <a:pt x="0" y="1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1" name="Freeform 180"/>
              <p:cNvSpPr>
                <a:spLocks noEditPoints="1"/>
              </p:cNvSpPr>
              <p:nvPr/>
            </p:nvSpPr>
            <p:spPr bwMode="auto">
              <a:xfrm>
                <a:off x="2346" y="3179"/>
                <a:ext cx="7" cy="59"/>
              </a:xfrm>
              <a:custGeom>
                <a:avLst/>
                <a:gdLst>
                  <a:gd name="T0" fmla="*/ 0 w 21"/>
                  <a:gd name="T1" fmla="*/ 49 h 176"/>
                  <a:gd name="T2" fmla="*/ 21 w 21"/>
                  <a:gd name="T3" fmla="*/ 49 h 176"/>
                  <a:gd name="T4" fmla="*/ 21 w 21"/>
                  <a:gd name="T5" fmla="*/ 176 h 176"/>
                  <a:gd name="T6" fmla="*/ 0 w 21"/>
                  <a:gd name="T7" fmla="*/ 176 h 176"/>
                  <a:gd name="T8" fmla="*/ 0 w 21"/>
                  <a:gd name="T9" fmla="*/ 49 h 176"/>
                  <a:gd name="T10" fmla="*/ 0 w 21"/>
                  <a:gd name="T11" fmla="*/ 0 h 176"/>
                  <a:gd name="T12" fmla="*/ 21 w 21"/>
                  <a:gd name="T13" fmla="*/ 0 h 176"/>
                  <a:gd name="T14" fmla="*/ 21 w 21"/>
                  <a:gd name="T15" fmla="*/ 26 h 176"/>
                  <a:gd name="T16" fmla="*/ 0 w 21"/>
                  <a:gd name="T17" fmla="*/ 26 h 176"/>
                  <a:gd name="T18" fmla="*/ 0 w 21"/>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76">
                    <a:moveTo>
                      <a:pt x="0" y="49"/>
                    </a:moveTo>
                    <a:lnTo>
                      <a:pt x="21" y="49"/>
                    </a:lnTo>
                    <a:lnTo>
                      <a:pt x="21" y="176"/>
                    </a:lnTo>
                    <a:lnTo>
                      <a:pt x="0" y="176"/>
                    </a:lnTo>
                    <a:lnTo>
                      <a:pt x="0" y="49"/>
                    </a:lnTo>
                    <a:close/>
                    <a:moveTo>
                      <a:pt x="0" y="0"/>
                    </a:moveTo>
                    <a:lnTo>
                      <a:pt x="21" y="0"/>
                    </a:lnTo>
                    <a:lnTo>
                      <a:pt x="21"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2" name="Freeform 181"/>
              <p:cNvSpPr>
                <a:spLocks/>
              </p:cNvSpPr>
              <p:nvPr/>
            </p:nvSpPr>
            <p:spPr bwMode="auto">
              <a:xfrm>
                <a:off x="2367" y="3195"/>
                <a:ext cx="35" cy="43"/>
              </a:xfrm>
              <a:custGeom>
                <a:avLst/>
                <a:gdLst>
                  <a:gd name="T0" fmla="*/ 107 w 107"/>
                  <a:gd name="T1" fmla="*/ 54 h 130"/>
                  <a:gd name="T2" fmla="*/ 107 w 107"/>
                  <a:gd name="T3" fmla="*/ 130 h 130"/>
                  <a:gd name="T4" fmla="*/ 85 w 107"/>
                  <a:gd name="T5" fmla="*/ 130 h 130"/>
                  <a:gd name="T6" fmla="*/ 85 w 107"/>
                  <a:gd name="T7" fmla="*/ 54 h 130"/>
                  <a:gd name="T8" fmla="*/ 84 w 107"/>
                  <a:gd name="T9" fmla="*/ 38 h 130"/>
                  <a:gd name="T10" fmla="*/ 78 w 107"/>
                  <a:gd name="T11" fmla="*/ 28 h 130"/>
                  <a:gd name="T12" fmla="*/ 71 w 107"/>
                  <a:gd name="T13" fmla="*/ 20 h 130"/>
                  <a:gd name="T14" fmla="*/ 58 w 107"/>
                  <a:gd name="T15" fmla="*/ 19 h 130"/>
                  <a:gd name="T16" fmla="*/ 42 w 107"/>
                  <a:gd name="T17" fmla="*/ 20 h 130"/>
                  <a:gd name="T18" fmla="*/ 30 w 107"/>
                  <a:gd name="T19" fmla="*/ 29 h 130"/>
                  <a:gd name="T20" fmla="*/ 23 w 107"/>
                  <a:gd name="T21" fmla="*/ 41 h 130"/>
                  <a:gd name="T22" fmla="*/ 22 w 107"/>
                  <a:gd name="T23" fmla="*/ 58 h 130"/>
                  <a:gd name="T24" fmla="*/ 22 w 107"/>
                  <a:gd name="T25" fmla="*/ 130 h 130"/>
                  <a:gd name="T26" fmla="*/ 0 w 107"/>
                  <a:gd name="T27" fmla="*/ 130 h 130"/>
                  <a:gd name="T28" fmla="*/ 0 w 107"/>
                  <a:gd name="T29" fmla="*/ 3 h 130"/>
                  <a:gd name="T30" fmla="*/ 22 w 107"/>
                  <a:gd name="T31" fmla="*/ 3 h 130"/>
                  <a:gd name="T32" fmla="*/ 22 w 107"/>
                  <a:gd name="T33" fmla="*/ 23 h 130"/>
                  <a:gd name="T34" fmla="*/ 29 w 107"/>
                  <a:gd name="T35" fmla="*/ 13 h 130"/>
                  <a:gd name="T36" fmla="*/ 39 w 107"/>
                  <a:gd name="T37" fmla="*/ 6 h 130"/>
                  <a:gd name="T38" fmla="*/ 49 w 107"/>
                  <a:gd name="T39" fmla="*/ 2 h 130"/>
                  <a:gd name="T40" fmla="*/ 62 w 107"/>
                  <a:gd name="T41" fmla="*/ 0 h 130"/>
                  <a:gd name="T42" fmla="*/ 72 w 107"/>
                  <a:gd name="T43" fmla="*/ 2 h 130"/>
                  <a:gd name="T44" fmla="*/ 89 w 107"/>
                  <a:gd name="T45" fmla="*/ 7 h 130"/>
                  <a:gd name="T46" fmla="*/ 95 w 107"/>
                  <a:gd name="T47" fmla="*/ 15 h 130"/>
                  <a:gd name="T48" fmla="*/ 104 w 107"/>
                  <a:gd name="T49" fmla="*/ 29 h 130"/>
                  <a:gd name="T50" fmla="*/ 107 w 107"/>
                  <a:gd name="T51" fmla="*/ 5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130">
                    <a:moveTo>
                      <a:pt x="107" y="54"/>
                    </a:moveTo>
                    <a:lnTo>
                      <a:pt x="107" y="130"/>
                    </a:lnTo>
                    <a:lnTo>
                      <a:pt x="85" y="130"/>
                    </a:lnTo>
                    <a:lnTo>
                      <a:pt x="85" y="54"/>
                    </a:lnTo>
                    <a:lnTo>
                      <a:pt x="84" y="38"/>
                    </a:lnTo>
                    <a:lnTo>
                      <a:pt x="78" y="28"/>
                    </a:lnTo>
                    <a:lnTo>
                      <a:pt x="71" y="20"/>
                    </a:lnTo>
                    <a:lnTo>
                      <a:pt x="58" y="19"/>
                    </a:lnTo>
                    <a:lnTo>
                      <a:pt x="42" y="20"/>
                    </a:lnTo>
                    <a:lnTo>
                      <a:pt x="30" y="29"/>
                    </a:lnTo>
                    <a:lnTo>
                      <a:pt x="23" y="41"/>
                    </a:lnTo>
                    <a:lnTo>
                      <a:pt x="22" y="58"/>
                    </a:lnTo>
                    <a:lnTo>
                      <a:pt x="22" y="130"/>
                    </a:lnTo>
                    <a:lnTo>
                      <a:pt x="0" y="130"/>
                    </a:lnTo>
                    <a:lnTo>
                      <a:pt x="0" y="3"/>
                    </a:lnTo>
                    <a:lnTo>
                      <a:pt x="22" y="3"/>
                    </a:lnTo>
                    <a:lnTo>
                      <a:pt x="22" y="23"/>
                    </a:lnTo>
                    <a:lnTo>
                      <a:pt x="29" y="13"/>
                    </a:lnTo>
                    <a:lnTo>
                      <a:pt x="39" y="6"/>
                    </a:lnTo>
                    <a:lnTo>
                      <a:pt x="49" y="2"/>
                    </a:lnTo>
                    <a:lnTo>
                      <a:pt x="62" y="0"/>
                    </a:lnTo>
                    <a:lnTo>
                      <a:pt x="72" y="2"/>
                    </a:lnTo>
                    <a:lnTo>
                      <a:pt x="89" y="7"/>
                    </a:lnTo>
                    <a:lnTo>
                      <a:pt x="95" y="15"/>
                    </a:lnTo>
                    <a:lnTo>
                      <a:pt x="104" y="29"/>
                    </a:lnTo>
                    <a:lnTo>
                      <a:pt x="107"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3" name="Freeform 182"/>
              <p:cNvSpPr>
                <a:spLocks noEditPoints="1"/>
              </p:cNvSpPr>
              <p:nvPr/>
            </p:nvSpPr>
            <p:spPr bwMode="auto">
              <a:xfrm>
                <a:off x="2413" y="3195"/>
                <a:ext cx="36" cy="44"/>
              </a:xfrm>
              <a:custGeom>
                <a:avLst/>
                <a:gdLst>
                  <a:gd name="T0" fmla="*/ 65 w 106"/>
                  <a:gd name="T1" fmla="*/ 66 h 133"/>
                  <a:gd name="T2" fmla="*/ 42 w 106"/>
                  <a:gd name="T3" fmla="*/ 66 h 133"/>
                  <a:gd name="T4" fmla="*/ 30 w 106"/>
                  <a:gd name="T5" fmla="*/ 72 h 133"/>
                  <a:gd name="T6" fmla="*/ 21 w 106"/>
                  <a:gd name="T7" fmla="*/ 79 h 133"/>
                  <a:gd name="T8" fmla="*/ 20 w 106"/>
                  <a:gd name="T9" fmla="*/ 91 h 133"/>
                  <a:gd name="T10" fmla="*/ 21 w 106"/>
                  <a:gd name="T11" fmla="*/ 102 h 133"/>
                  <a:gd name="T12" fmla="*/ 27 w 106"/>
                  <a:gd name="T13" fmla="*/ 110 h 133"/>
                  <a:gd name="T14" fmla="*/ 36 w 106"/>
                  <a:gd name="T15" fmla="*/ 114 h 133"/>
                  <a:gd name="T16" fmla="*/ 47 w 106"/>
                  <a:gd name="T17" fmla="*/ 115 h 133"/>
                  <a:gd name="T18" fmla="*/ 63 w 106"/>
                  <a:gd name="T19" fmla="*/ 114 h 133"/>
                  <a:gd name="T20" fmla="*/ 75 w 106"/>
                  <a:gd name="T21" fmla="*/ 104 h 133"/>
                  <a:gd name="T22" fmla="*/ 83 w 106"/>
                  <a:gd name="T23" fmla="*/ 90 h 133"/>
                  <a:gd name="T24" fmla="*/ 85 w 106"/>
                  <a:gd name="T25" fmla="*/ 71 h 133"/>
                  <a:gd name="T26" fmla="*/ 85 w 106"/>
                  <a:gd name="T27" fmla="*/ 66 h 133"/>
                  <a:gd name="T28" fmla="*/ 65 w 106"/>
                  <a:gd name="T29" fmla="*/ 66 h 133"/>
                  <a:gd name="T30" fmla="*/ 106 w 106"/>
                  <a:gd name="T31" fmla="*/ 58 h 133"/>
                  <a:gd name="T32" fmla="*/ 106 w 106"/>
                  <a:gd name="T33" fmla="*/ 130 h 133"/>
                  <a:gd name="T34" fmla="*/ 85 w 106"/>
                  <a:gd name="T35" fmla="*/ 130 h 133"/>
                  <a:gd name="T36" fmla="*/ 85 w 106"/>
                  <a:gd name="T37" fmla="*/ 111 h 133"/>
                  <a:gd name="T38" fmla="*/ 78 w 106"/>
                  <a:gd name="T39" fmla="*/ 121 h 133"/>
                  <a:gd name="T40" fmla="*/ 67 w 106"/>
                  <a:gd name="T41" fmla="*/ 127 h 133"/>
                  <a:gd name="T42" fmla="*/ 56 w 106"/>
                  <a:gd name="T43" fmla="*/ 131 h 133"/>
                  <a:gd name="T44" fmla="*/ 42 w 106"/>
                  <a:gd name="T45" fmla="*/ 133 h 133"/>
                  <a:gd name="T46" fmla="*/ 24 w 106"/>
                  <a:gd name="T47" fmla="*/ 131 h 133"/>
                  <a:gd name="T48" fmla="*/ 11 w 106"/>
                  <a:gd name="T49" fmla="*/ 123 h 133"/>
                  <a:gd name="T50" fmla="*/ 1 w 106"/>
                  <a:gd name="T51" fmla="*/ 110 h 133"/>
                  <a:gd name="T52" fmla="*/ 0 w 106"/>
                  <a:gd name="T53" fmla="*/ 92 h 133"/>
                  <a:gd name="T54" fmla="*/ 0 w 106"/>
                  <a:gd name="T55" fmla="*/ 82 h 133"/>
                  <a:gd name="T56" fmla="*/ 7 w 106"/>
                  <a:gd name="T57" fmla="*/ 66 h 133"/>
                  <a:gd name="T58" fmla="*/ 14 w 106"/>
                  <a:gd name="T59" fmla="*/ 61 h 133"/>
                  <a:gd name="T60" fmla="*/ 30 w 106"/>
                  <a:gd name="T61" fmla="*/ 52 h 133"/>
                  <a:gd name="T62" fmla="*/ 56 w 106"/>
                  <a:gd name="T63" fmla="*/ 51 h 133"/>
                  <a:gd name="T64" fmla="*/ 85 w 106"/>
                  <a:gd name="T65" fmla="*/ 51 h 133"/>
                  <a:gd name="T66" fmla="*/ 85 w 106"/>
                  <a:gd name="T67" fmla="*/ 48 h 133"/>
                  <a:gd name="T68" fmla="*/ 83 w 106"/>
                  <a:gd name="T69" fmla="*/ 35 h 133"/>
                  <a:gd name="T70" fmla="*/ 76 w 106"/>
                  <a:gd name="T71" fmla="*/ 26 h 133"/>
                  <a:gd name="T72" fmla="*/ 65 w 106"/>
                  <a:gd name="T73" fmla="*/ 19 h 133"/>
                  <a:gd name="T74" fmla="*/ 50 w 106"/>
                  <a:gd name="T75" fmla="*/ 18 h 133"/>
                  <a:gd name="T76" fmla="*/ 39 w 106"/>
                  <a:gd name="T77" fmla="*/ 19 h 133"/>
                  <a:gd name="T78" fmla="*/ 29 w 106"/>
                  <a:gd name="T79" fmla="*/ 20 h 133"/>
                  <a:gd name="T80" fmla="*/ 18 w 106"/>
                  <a:gd name="T81" fmla="*/ 23 h 133"/>
                  <a:gd name="T82" fmla="*/ 8 w 106"/>
                  <a:gd name="T83" fmla="*/ 29 h 133"/>
                  <a:gd name="T84" fmla="*/ 8 w 106"/>
                  <a:gd name="T85" fmla="*/ 9 h 133"/>
                  <a:gd name="T86" fmla="*/ 20 w 106"/>
                  <a:gd name="T87" fmla="*/ 6 h 133"/>
                  <a:gd name="T88" fmla="*/ 31 w 106"/>
                  <a:gd name="T89" fmla="*/ 3 h 133"/>
                  <a:gd name="T90" fmla="*/ 42 w 106"/>
                  <a:gd name="T91" fmla="*/ 0 h 133"/>
                  <a:gd name="T92" fmla="*/ 52 w 106"/>
                  <a:gd name="T93" fmla="*/ 0 h 133"/>
                  <a:gd name="T94" fmla="*/ 65 w 106"/>
                  <a:gd name="T95" fmla="*/ 2 h 133"/>
                  <a:gd name="T96" fmla="*/ 85 w 106"/>
                  <a:gd name="T97" fmla="*/ 9 h 133"/>
                  <a:gd name="T98" fmla="*/ 92 w 106"/>
                  <a:gd name="T99" fmla="*/ 15 h 133"/>
                  <a:gd name="T100" fmla="*/ 99 w 106"/>
                  <a:gd name="T101" fmla="*/ 22 h 133"/>
                  <a:gd name="T102" fmla="*/ 105 w 106"/>
                  <a:gd name="T103" fmla="*/ 43 h 133"/>
                  <a:gd name="T104" fmla="*/ 106 w 106"/>
                  <a:gd name="T105" fmla="*/ 5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133">
                    <a:moveTo>
                      <a:pt x="65" y="66"/>
                    </a:moveTo>
                    <a:lnTo>
                      <a:pt x="42" y="66"/>
                    </a:lnTo>
                    <a:lnTo>
                      <a:pt x="30" y="72"/>
                    </a:lnTo>
                    <a:lnTo>
                      <a:pt x="21" y="79"/>
                    </a:lnTo>
                    <a:lnTo>
                      <a:pt x="20" y="91"/>
                    </a:lnTo>
                    <a:lnTo>
                      <a:pt x="21" y="102"/>
                    </a:lnTo>
                    <a:lnTo>
                      <a:pt x="27" y="110"/>
                    </a:lnTo>
                    <a:lnTo>
                      <a:pt x="36" y="114"/>
                    </a:lnTo>
                    <a:lnTo>
                      <a:pt x="47" y="115"/>
                    </a:lnTo>
                    <a:lnTo>
                      <a:pt x="63" y="114"/>
                    </a:lnTo>
                    <a:lnTo>
                      <a:pt x="75" y="104"/>
                    </a:lnTo>
                    <a:lnTo>
                      <a:pt x="83" y="90"/>
                    </a:lnTo>
                    <a:lnTo>
                      <a:pt x="85" y="71"/>
                    </a:lnTo>
                    <a:lnTo>
                      <a:pt x="85" y="66"/>
                    </a:lnTo>
                    <a:lnTo>
                      <a:pt x="65" y="66"/>
                    </a:lnTo>
                    <a:close/>
                    <a:moveTo>
                      <a:pt x="106" y="58"/>
                    </a:moveTo>
                    <a:lnTo>
                      <a:pt x="106" y="130"/>
                    </a:lnTo>
                    <a:lnTo>
                      <a:pt x="85" y="130"/>
                    </a:lnTo>
                    <a:lnTo>
                      <a:pt x="85" y="111"/>
                    </a:lnTo>
                    <a:lnTo>
                      <a:pt x="78" y="121"/>
                    </a:lnTo>
                    <a:lnTo>
                      <a:pt x="67" y="127"/>
                    </a:lnTo>
                    <a:lnTo>
                      <a:pt x="56" y="131"/>
                    </a:lnTo>
                    <a:lnTo>
                      <a:pt x="42" y="133"/>
                    </a:lnTo>
                    <a:lnTo>
                      <a:pt x="24" y="131"/>
                    </a:lnTo>
                    <a:lnTo>
                      <a:pt x="11" y="123"/>
                    </a:lnTo>
                    <a:lnTo>
                      <a:pt x="1" y="110"/>
                    </a:lnTo>
                    <a:lnTo>
                      <a:pt x="0" y="92"/>
                    </a:lnTo>
                    <a:lnTo>
                      <a:pt x="0" y="82"/>
                    </a:lnTo>
                    <a:lnTo>
                      <a:pt x="7" y="66"/>
                    </a:lnTo>
                    <a:lnTo>
                      <a:pt x="14" y="61"/>
                    </a:lnTo>
                    <a:lnTo>
                      <a:pt x="30" y="52"/>
                    </a:lnTo>
                    <a:lnTo>
                      <a:pt x="56" y="51"/>
                    </a:lnTo>
                    <a:lnTo>
                      <a:pt x="85" y="51"/>
                    </a:lnTo>
                    <a:lnTo>
                      <a:pt x="85" y="48"/>
                    </a:lnTo>
                    <a:lnTo>
                      <a:pt x="83" y="35"/>
                    </a:lnTo>
                    <a:lnTo>
                      <a:pt x="76" y="26"/>
                    </a:lnTo>
                    <a:lnTo>
                      <a:pt x="65" y="19"/>
                    </a:lnTo>
                    <a:lnTo>
                      <a:pt x="50" y="18"/>
                    </a:lnTo>
                    <a:lnTo>
                      <a:pt x="39" y="19"/>
                    </a:lnTo>
                    <a:lnTo>
                      <a:pt x="29" y="20"/>
                    </a:lnTo>
                    <a:lnTo>
                      <a:pt x="18" y="23"/>
                    </a:lnTo>
                    <a:lnTo>
                      <a:pt x="8" y="29"/>
                    </a:lnTo>
                    <a:lnTo>
                      <a:pt x="8" y="9"/>
                    </a:lnTo>
                    <a:lnTo>
                      <a:pt x="20" y="6"/>
                    </a:lnTo>
                    <a:lnTo>
                      <a:pt x="31" y="3"/>
                    </a:lnTo>
                    <a:lnTo>
                      <a:pt x="42" y="0"/>
                    </a:lnTo>
                    <a:lnTo>
                      <a:pt x="52" y="0"/>
                    </a:lnTo>
                    <a:lnTo>
                      <a:pt x="65" y="2"/>
                    </a:lnTo>
                    <a:lnTo>
                      <a:pt x="85" y="9"/>
                    </a:lnTo>
                    <a:lnTo>
                      <a:pt x="92" y="15"/>
                    </a:lnTo>
                    <a:lnTo>
                      <a:pt x="99" y="22"/>
                    </a:lnTo>
                    <a:lnTo>
                      <a:pt x="105" y="43"/>
                    </a:lnTo>
                    <a:lnTo>
                      <a:pt x="106"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4" name="Rectangle 183"/>
              <p:cNvSpPr>
                <a:spLocks noChangeArrowheads="1"/>
              </p:cNvSpPr>
              <p:nvPr/>
            </p:nvSpPr>
            <p:spPr bwMode="auto">
              <a:xfrm>
                <a:off x="2463" y="3179"/>
                <a:ext cx="7"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5" name="Freeform 184"/>
              <p:cNvSpPr>
                <a:spLocks noEditPoints="1"/>
              </p:cNvSpPr>
              <p:nvPr/>
            </p:nvSpPr>
            <p:spPr bwMode="auto">
              <a:xfrm>
                <a:off x="2508" y="3195"/>
                <a:ext cx="35" cy="44"/>
              </a:xfrm>
              <a:custGeom>
                <a:avLst/>
                <a:gdLst>
                  <a:gd name="T0" fmla="*/ 0 w 106"/>
                  <a:gd name="T1" fmla="*/ 79 h 133"/>
                  <a:gd name="T2" fmla="*/ 0 w 106"/>
                  <a:gd name="T3" fmla="*/ 3 h 133"/>
                  <a:gd name="T4" fmla="*/ 21 w 106"/>
                  <a:gd name="T5" fmla="*/ 3 h 133"/>
                  <a:gd name="T6" fmla="*/ 21 w 106"/>
                  <a:gd name="T7" fmla="*/ 79 h 133"/>
                  <a:gd name="T8" fmla="*/ 21 w 106"/>
                  <a:gd name="T9" fmla="*/ 95 h 133"/>
                  <a:gd name="T10" fmla="*/ 29 w 106"/>
                  <a:gd name="T11" fmla="*/ 105 h 133"/>
                  <a:gd name="T12" fmla="*/ 36 w 106"/>
                  <a:gd name="T13" fmla="*/ 114 h 133"/>
                  <a:gd name="T14" fmla="*/ 49 w 106"/>
                  <a:gd name="T15" fmla="*/ 115 h 133"/>
                  <a:gd name="T16" fmla="*/ 65 w 106"/>
                  <a:gd name="T17" fmla="*/ 113 h 133"/>
                  <a:gd name="T18" fmla="*/ 75 w 106"/>
                  <a:gd name="T19" fmla="*/ 104 h 133"/>
                  <a:gd name="T20" fmla="*/ 83 w 106"/>
                  <a:gd name="T21" fmla="*/ 92 h 133"/>
                  <a:gd name="T22" fmla="*/ 85 w 106"/>
                  <a:gd name="T23" fmla="*/ 75 h 133"/>
                  <a:gd name="T24" fmla="*/ 85 w 106"/>
                  <a:gd name="T25" fmla="*/ 3 h 133"/>
                  <a:gd name="T26" fmla="*/ 106 w 106"/>
                  <a:gd name="T27" fmla="*/ 3 h 133"/>
                  <a:gd name="T28" fmla="*/ 106 w 106"/>
                  <a:gd name="T29" fmla="*/ 130 h 133"/>
                  <a:gd name="T30" fmla="*/ 85 w 106"/>
                  <a:gd name="T31" fmla="*/ 130 h 133"/>
                  <a:gd name="T32" fmla="*/ 85 w 106"/>
                  <a:gd name="T33" fmla="*/ 110 h 133"/>
                  <a:gd name="T34" fmla="*/ 78 w 106"/>
                  <a:gd name="T35" fmla="*/ 121 h 133"/>
                  <a:gd name="T36" fmla="*/ 67 w 106"/>
                  <a:gd name="T37" fmla="*/ 127 h 133"/>
                  <a:gd name="T38" fmla="*/ 57 w 106"/>
                  <a:gd name="T39" fmla="*/ 131 h 133"/>
                  <a:gd name="T40" fmla="*/ 44 w 106"/>
                  <a:gd name="T41" fmla="*/ 133 h 133"/>
                  <a:gd name="T42" fmla="*/ 34 w 106"/>
                  <a:gd name="T43" fmla="*/ 133 h 133"/>
                  <a:gd name="T44" fmla="*/ 17 w 106"/>
                  <a:gd name="T45" fmla="*/ 126 h 133"/>
                  <a:gd name="T46" fmla="*/ 11 w 106"/>
                  <a:gd name="T47" fmla="*/ 120 h 133"/>
                  <a:gd name="T48" fmla="*/ 3 w 106"/>
                  <a:gd name="T49" fmla="*/ 104 h 133"/>
                  <a:gd name="T50" fmla="*/ 0 w 106"/>
                  <a:gd name="T51" fmla="*/ 79 h 133"/>
                  <a:gd name="T52" fmla="*/ 52 w 106"/>
                  <a:gd name="T53" fmla="*/ 0 h 133"/>
                  <a:gd name="T54" fmla="*/ 52 w 106"/>
                  <a:gd name="T5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 h="133">
                    <a:moveTo>
                      <a:pt x="0" y="79"/>
                    </a:moveTo>
                    <a:lnTo>
                      <a:pt x="0" y="3"/>
                    </a:lnTo>
                    <a:lnTo>
                      <a:pt x="21" y="3"/>
                    </a:lnTo>
                    <a:lnTo>
                      <a:pt x="21" y="79"/>
                    </a:lnTo>
                    <a:lnTo>
                      <a:pt x="21" y="95"/>
                    </a:lnTo>
                    <a:lnTo>
                      <a:pt x="29" y="105"/>
                    </a:lnTo>
                    <a:lnTo>
                      <a:pt x="36" y="114"/>
                    </a:lnTo>
                    <a:lnTo>
                      <a:pt x="49" y="115"/>
                    </a:lnTo>
                    <a:lnTo>
                      <a:pt x="65" y="113"/>
                    </a:lnTo>
                    <a:lnTo>
                      <a:pt x="75" y="104"/>
                    </a:lnTo>
                    <a:lnTo>
                      <a:pt x="83" y="92"/>
                    </a:lnTo>
                    <a:lnTo>
                      <a:pt x="85" y="75"/>
                    </a:lnTo>
                    <a:lnTo>
                      <a:pt x="85" y="3"/>
                    </a:lnTo>
                    <a:lnTo>
                      <a:pt x="106" y="3"/>
                    </a:lnTo>
                    <a:lnTo>
                      <a:pt x="106" y="130"/>
                    </a:lnTo>
                    <a:lnTo>
                      <a:pt x="85" y="130"/>
                    </a:lnTo>
                    <a:lnTo>
                      <a:pt x="85" y="110"/>
                    </a:lnTo>
                    <a:lnTo>
                      <a:pt x="78" y="121"/>
                    </a:lnTo>
                    <a:lnTo>
                      <a:pt x="67" y="127"/>
                    </a:lnTo>
                    <a:lnTo>
                      <a:pt x="57" y="131"/>
                    </a:lnTo>
                    <a:lnTo>
                      <a:pt x="44" y="133"/>
                    </a:lnTo>
                    <a:lnTo>
                      <a:pt x="34" y="133"/>
                    </a:lnTo>
                    <a:lnTo>
                      <a:pt x="17" y="126"/>
                    </a:lnTo>
                    <a:lnTo>
                      <a:pt x="11" y="120"/>
                    </a:lnTo>
                    <a:lnTo>
                      <a:pt x="3" y="104"/>
                    </a:lnTo>
                    <a:lnTo>
                      <a:pt x="0" y="79"/>
                    </a:lnTo>
                    <a:close/>
                    <a:moveTo>
                      <a:pt x="52" y="0"/>
                    </a:move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6" name="Freeform 185"/>
              <p:cNvSpPr>
                <a:spLocks/>
              </p:cNvSpPr>
              <p:nvPr/>
            </p:nvSpPr>
            <p:spPr bwMode="auto">
              <a:xfrm>
                <a:off x="2554" y="3195"/>
                <a:ext cx="33" cy="44"/>
              </a:xfrm>
              <a:custGeom>
                <a:avLst/>
                <a:gdLst>
                  <a:gd name="T0" fmla="*/ 90 w 97"/>
                  <a:gd name="T1" fmla="*/ 7 h 133"/>
                  <a:gd name="T2" fmla="*/ 90 w 97"/>
                  <a:gd name="T3" fmla="*/ 26 h 133"/>
                  <a:gd name="T4" fmla="*/ 81 w 97"/>
                  <a:gd name="T5" fmla="*/ 23 h 133"/>
                  <a:gd name="T6" fmla="*/ 71 w 97"/>
                  <a:gd name="T7" fmla="*/ 20 h 133"/>
                  <a:gd name="T8" fmla="*/ 62 w 97"/>
                  <a:gd name="T9" fmla="*/ 18 h 133"/>
                  <a:gd name="T10" fmla="*/ 52 w 97"/>
                  <a:gd name="T11" fmla="*/ 18 h 133"/>
                  <a:gd name="T12" fmla="*/ 38 w 97"/>
                  <a:gd name="T13" fmla="*/ 19 h 133"/>
                  <a:gd name="T14" fmla="*/ 29 w 97"/>
                  <a:gd name="T15" fmla="*/ 23 h 133"/>
                  <a:gd name="T16" fmla="*/ 22 w 97"/>
                  <a:gd name="T17" fmla="*/ 28 h 133"/>
                  <a:gd name="T18" fmla="*/ 21 w 97"/>
                  <a:gd name="T19" fmla="*/ 36 h 133"/>
                  <a:gd name="T20" fmla="*/ 22 w 97"/>
                  <a:gd name="T21" fmla="*/ 43 h 133"/>
                  <a:gd name="T22" fmla="*/ 26 w 97"/>
                  <a:gd name="T23" fmla="*/ 48 h 133"/>
                  <a:gd name="T24" fmla="*/ 34 w 97"/>
                  <a:gd name="T25" fmla="*/ 52 h 133"/>
                  <a:gd name="T26" fmla="*/ 50 w 97"/>
                  <a:gd name="T27" fmla="*/ 56 h 133"/>
                  <a:gd name="T28" fmla="*/ 57 w 97"/>
                  <a:gd name="T29" fmla="*/ 58 h 133"/>
                  <a:gd name="T30" fmla="*/ 75 w 97"/>
                  <a:gd name="T31" fmla="*/ 62 h 133"/>
                  <a:gd name="T32" fmla="*/ 87 w 97"/>
                  <a:gd name="T33" fmla="*/ 71 h 133"/>
                  <a:gd name="T34" fmla="*/ 96 w 97"/>
                  <a:gd name="T35" fmla="*/ 81 h 133"/>
                  <a:gd name="T36" fmla="*/ 97 w 97"/>
                  <a:gd name="T37" fmla="*/ 95 h 133"/>
                  <a:gd name="T38" fmla="*/ 96 w 97"/>
                  <a:gd name="T39" fmla="*/ 104 h 133"/>
                  <a:gd name="T40" fmla="*/ 90 w 97"/>
                  <a:gd name="T41" fmla="*/ 117 h 133"/>
                  <a:gd name="T42" fmla="*/ 83 w 97"/>
                  <a:gd name="T43" fmla="*/ 123 h 133"/>
                  <a:gd name="T44" fmla="*/ 67 w 97"/>
                  <a:gd name="T45" fmla="*/ 131 h 133"/>
                  <a:gd name="T46" fmla="*/ 45 w 97"/>
                  <a:gd name="T47" fmla="*/ 133 h 133"/>
                  <a:gd name="T48" fmla="*/ 34 w 97"/>
                  <a:gd name="T49" fmla="*/ 133 h 133"/>
                  <a:gd name="T50" fmla="*/ 24 w 97"/>
                  <a:gd name="T51" fmla="*/ 131 h 133"/>
                  <a:gd name="T52" fmla="*/ 12 w 97"/>
                  <a:gd name="T53" fmla="*/ 128 h 133"/>
                  <a:gd name="T54" fmla="*/ 0 w 97"/>
                  <a:gd name="T55" fmla="*/ 126 h 133"/>
                  <a:gd name="T56" fmla="*/ 0 w 97"/>
                  <a:gd name="T57" fmla="*/ 104 h 133"/>
                  <a:gd name="T58" fmla="*/ 12 w 97"/>
                  <a:gd name="T59" fmla="*/ 110 h 133"/>
                  <a:gd name="T60" fmla="*/ 24 w 97"/>
                  <a:gd name="T61" fmla="*/ 113 h 133"/>
                  <a:gd name="T62" fmla="*/ 34 w 97"/>
                  <a:gd name="T63" fmla="*/ 115 h 133"/>
                  <a:gd name="T64" fmla="*/ 45 w 97"/>
                  <a:gd name="T65" fmla="*/ 115 h 133"/>
                  <a:gd name="T66" fmla="*/ 58 w 97"/>
                  <a:gd name="T67" fmla="*/ 114 h 133"/>
                  <a:gd name="T68" fmla="*/ 68 w 97"/>
                  <a:gd name="T69" fmla="*/ 111 h 133"/>
                  <a:gd name="T70" fmla="*/ 74 w 97"/>
                  <a:gd name="T71" fmla="*/ 105 h 133"/>
                  <a:gd name="T72" fmla="*/ 75 w 97"/>
                  <a:gd name="T73" fmla="*/ 97 h 133"/>
                  <a:gd name="T74" fmla="*/ 74 w 97"/>
                  <a:gd name="T75" fmla="*/ 88 h 133"/>
                  <a:gd name="T76" fmla="*/ 70 w 97"/>
                  <a:gd name="T77" fmla="*/ 84 h 133"/>
                  <a:gd name="T78" fmla="*/ 62 w 97"/>
                  <a:gd name="T79" fmla="*/ 79 h 133"/>
                  <a:gd name="T80" fmla="*/ 45 w 97"/>
                  <a:gd name="T81" fmla="*/ 75 h 133"/>
                  <a:gd name="T82" fmla="*/ 38 w 97"/>
                  <a:gd name="T83" fmla="*/ 74 h 133"/>
                  <a:gd name="T84" fmla="*/ 21 w 97"/>
                  <a:gd name="T85" fmla="*/ 68 h 133"/>
                  <a:gd name="T86" fmla="*/ 9 w 97"/>
                  <a:gd name="T87" fmla="*/ 61 h 133"/>
                  <a:gd name="T88" fmla="*/ 3 w 97"/>
                  <a:gd name="T89" fmla="*/ 51 h 133"/>
                  <a:gd name="T90" fmla="*/ 2 w 97"/>
                  <a:gd name="T91" fmla="*/ 38 h 133"/>
                  <a:gd name="T92" fmla="*/ 2 w 97"/>
                  <a:gd name="T93" fmla="*/ 29 h 133"/>
                  <a:gd name="T94" fmla="*/ 8 w 97"/>
                  <a:gd name="T95" fmla="*/ 16 h 133"/>
                  <a:gd name="T96" fmla="*/ 13 w 97"/>
                  <a:gd name="T97" fmla="*/ 10 h 133"/>
                  <a:gd name="T98" fmla="*/ 28 w 97"/>
                  <a:gd name="T99" fmla="*/ 2 h 133"/>
                  <a:gd name="T100" fmla="*/ 50 w 97"/>
                  <a:gd name="T101" fmla="*/ 0 h 133"/>
                  <a:gd name="T102" fmla="*/ 61 w 97"/>
                  <a:gd name="T103" fmla="*/ 0 h 133"/>
                  <a:gd name="T104" fmla="*/ 71 w 97"/>
                  <a:gd name="T105" fmla="*/ 2 h 133"/>
                  <a:gd name="T106" fmla="*/ 81 w 97"/>
                  <a:gd name="T107" fmla="*/ 5 h 133"/>
                  <a:gd name="T108" fmla="*/ 90 w 97"/>
                  <a:gd name="T10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3">
                    <a:moveTo>
                      <a:pt x="90" y="7"/>
                    </a:moveTo>
                    <a:lnTo>
                      <a:pt x="90" y="26"/>
                    </a:lnTo>
                    <a:lnTo>
                      <a:pt x="81" y="23"/>
                    </a:lnTo>
                    <a:lnTo>
                      <a:pt x="71" y="20"/>
                    </a:lnTo>
                    <a:lnTo>
                      <a:pt x="62" y="18"/>
                    </a:lnTo>
                    <a:lnTo>
                      <a:pt x="52" y="18"/>
                    </a:lnTo>
                    <a:lnTo>
                      <a:pt x="38" y="19"/>
                    </a:lnTo>
                    <a:lnTo>
                      <a:pt x="29" y="23"/>
                    </a:lnTo>
                    <a:lnTo>
                      <a:pt x="22" y="28"/>
                    </a:lnTo>
                    <a:lnTo>
                      <a:pt x="21" y="36"/>
                    </a:lnTo>
                    <a:lnTo>
                      <a:pt x="22" y="43"/>
                    </a:lnTo>
                    <a:lnTo>
                      <a:pt x="26" y="48"/>
                    </a:lnTo>
                    <a:lnTo>
                      <a:pt x="34" y="52"/>
                    </a:lnTo>
                    <a:lnTo>
                      <a:pt x="50" y="56"/>
                    </a:lnTo>
                    <a:lnTo>
                      <a:pt x="57" y="58"/>
                    </a:lnTo>
                    <a:lnTo>
                      <a:pt x="75" y="62"/>
                    </a:lnTo>
                    <a:lnTo>
                      <a:pt x="87" y="71"/>
                    </a:lnTo>
                    <a:lnTo>
                      <a:pt x="96" y="81"/>
                    </a:lnTo>
                    <a:lnTo>
                      <a:pt x="97" y="95"/>
                    </a:lnTo>
                    <a:lnTo>
                      <a:pt x="96" y="104"/>
                    </a:lnTo>
                    <a:lnTo>
                      <a:pt x="90" y="117"/>
                    </a:lnTo>
                    <a:lnTo>
                      <a:pt x="83" y="123"/>
                    </a:lnTo>
                    <a:lnTo>
                      <a:pt x="67" y="131"/>
                    </a:lnTo>
                    <a:lnTo>
                      <a:pt x="45" y="133"/>
                    </a:lnTo>
                    <a:lnTo>
                      <a:pt x="34" y="133"/>
                    </a:lnTo>
                    <a:lnTo>
                      <a:pt x="24" y="131"/>
                    </a:lnTo>
                    <a:lnTo>
                      <a:pt x="12" y="128"/>
                    </a:lnTo>
                    <a:lnTo>
                      <a:pt x="0" y="126"/>
                    </a:lnTo>
                    <a:lnTo>
                      <a:pt x="0" y="104"/>
                    </a:lnTo>
                    <a:lnTo>
                      <a:pt x="12" y="110"/>
                    </a:lnTo>
                    <a:lnTo>
                      <a:pt x="24" y="113"/>
                    </a:lnTo>
                    <a:lnTo>
                      <a:pt x="34" y="115"/>
                    </a:lnTo>
                    <a:lnTo>
                      <a:pt x="45" y="115"/>
                    </a:lnTo>
                    <a:lnTo>
                      <a:pt x="58" y="114"/>
                    </a:lnTo>
                    <a:lnTo>
                      <a:pt x="68" y="111"/>
                    </a:lnTo>
                    <a:lnTo>
                      <a:pt x="74" y="105"/>
                    </a:lnTo>
                    <a:lnTo>
                      <a:pt x="75" y="97"/>
                    </a:lnTo>
                    <a:lnTo>
                      <a:pt x="74" y="88"/>
                    </a:lnTo>
                    <a:lnTo>
                      <a:pt x="70" y="84"/>
                    </a:lnTo>
                    <a:lnTo>
                      <a:pt x="62" y="79"/>
                    </a:lnTo>
                    <a:lnTo>
                      <a:pt x="45" y="75"/>
                    </a:lnTo>
                    <a:lnTo>
                      <a:pt x="38" y="74"/>
                    </a:lnTo>
                    <a:lnTo>
                      <a:pt x="21" y="68"/>
                    </a:lnTo>
                    <a:lnTo>
                      <a:pt x="9" y="61"/>
                    </a:lnTo>
                    <a:lnTo>
                      <a:pt x="3" y="51"/>
                    </a:lnTo>
                    <a:lnTo>
                      <a:pt x="2" y="38"/>
                    </a:lnTo>
                    <a:lnTo>
                      <a:pt x="2" y="29"/>
                    </a:lnTo>
                    <a:lnTo>
                      <a:pt x="8" y="16"/>
                    </a:lnTo>
                    <a:lnTo>
                      <a:pt x="13" y="10"/>
                    </a:lnTo>
                    <a:lnTo>
                      <a:pt x="28" y="2"/>
                    </a:lnTo>
                    <a:lnTo>
                      <a:pt x="50" y="0"/>
                    </a:lnTo>
                    <a:lnTo>
                      <a:pt x="61" y="0"/>
                    </a:lnTo>
                    <a:lnTo>
                      <a:pt x="71" y="2"/>
                    </a:lnTo>
                    <a:lnTo>
                      <a:pt x="81" y="5"/>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7" name="Freeform 186"/>
              <p:cNvSpPr>
                <a:spLocks noEditPoints="1"/>
              </p:cNvSpPr>
              <p:nvPr/>
            </p:nvSpPr>
            <p:spPr bwMode="auto">
              <a:xfrm>
                <a:off x="2595" y="3195"/>
                <a:ext cx="39" cy="44"/>
              </a:xfrm>
              <a:custGeom>
                <a:avLst/>
                <a:gdLst>
                  <a:gd name="T0" fmla="*/ 116 w 116"/>
                  <a:gd name="T1" fmla="*/ 61 h 133"/>
                  <a:gd name="T2" fmla="*/ 116 w 116"/>
                  <a:gd name="T3" fmla="*/ 71 h 133"/>
                  <a:gd name="T4" fmla="*/ 21 w 116"/>
                  <a:gd name="T5" fmla="*/ 71 h 133"/>
                  <a:gd name="T6" fmla="*/ 24 w 116"/>
                  <a:gd name="T7" fmla="*/ 91 h 133"/>
                  <a:gd name="T8" fmla="*/ 33 w 116"/>
                  <a:gd name="T9" fmla="*/ 104 h 133"/>
                  <a:gd name="T10" fmla="*/ 47 w 116"/>
                  <a:gd name="T11" fmla="*/ 114 h 133"/>
                  <a:gd name="T12" fmla="*/ 66 w 116"/>
                  <a:gd name="T13" fmla="*/ 115 h 133"/>
                  <a:gd name="T14" fmla="*/ 77 w 116"/>
                  <a:gd name="T15" fmla="*/ 115 h 133"/>
                  <a:gd name="T16" fmla="*/ 89 w 116"/>
                  <a:gd name="T17" fmla="*/ 113 h 133"/>
                  <a:gd name="T18" fmla="*/ 100 w 116"/>
                  <a:gd name="T19" fmla="*/ 108 h 133"/>
                  <a:gd name="T20" fmla="*/ 111 w 116"/>
                  <a:gd name="T21" fmla="*/ 104 h 133"/>
                  <a:gd name="T22" fmla="*/ 111 w 116"/>
                  <a:gd name="T23" fmla="*/ 123 h 133"/>
                  <a:gd name="T24" fmla="*/ 99 w 116"/>
                  <a:gd name="T25" fmla="*/ 127 h 133"/>
                  <a:gd name="T26" fmla="*/ 87 w 116"/>
                  <a:gd name="T27" fmla="*/ 130 h 133"/>
                  <a:gd name="T28" fmla="*/ 76 w 116"/>
                  <a:gd name="T29" fmla="*/ 133 h 133"/>
                  <a:gd name="T30" fmla="*/ 64 w 116"/>
                  <a:gd name="T31" fmla="*/ 133 h 133"/>
                  <a:gd name="T32" fmla="*/ 50 w 116"/>
                  <a:gd name="T33" fmla="*/ 133 h 133"/>
                  <a:gd name="T34" fmla="*/ 26 w 116"/>
                  <a:gd name="T35" fmla="*/ 123 h 133"/>
                  <a:gd name="T36" fmla="*/ 17 w 116"/>
                  <a:gd name="T37" fmla="*/ 115 h 133"/>
                  <a:gd name="T38" fmla="*/ 8 w 116"/>
                  <a:gd name="T39" fmla="*/ 105 h 133"/>
                  <a:gd name="T40" fmla="*/ 0 w 116"/>
                  <a:gd name="T41" fmla="*/ 82 h 133"/>
                  <a:gd name="T42" fmla="*/ 0 w 116"/>
                  <a:gd name="T43" fmla="*/ 68 h 133"/>
                  <a:gd name="T44" fmla="*/ 0 w 116"/>
                  <a:gd name="T45" fmla="*/ 54 h 133"/>
                  <a:gd name="T46" fmla="*/ 8 w 116"/>
                  <a:gd name="T47" fmla="*/ 29 h 133"/>
                  <a:gd name="T48" fmla="*/ 15 w 116"/>
                  <a:gd name="T49" fmla="*/ 19 h 133"/>
                  <a:gd name="T50" fmla="*/ 24 w 116"/>
                  <a:gd name="T51" fmla="*/ 10 h 133"/>
                  <a:gd name="T52" fmla="*/ 47 w 116"/>
                  <a:gd name="T53" fmla="*/ 2 h 133"/>
                  <a:gd name="T54" fmla="*/ 60 w 116"/>
                  <a:gd name="T55" fmla="*/ 0 h 133"/>
                  <a:gd name="T56" fmla="*/ 73 w 116"/>
                  <a:gd name="T57" fmla="*/ 2 h 133"/>
                  <a:gd name="T58" fmla="*/ 93 w 116"/>
                  <a:gd name="T59" fmla="*/ 9 h 133"/>
                  <a:gd name="T60" fmla="*/ 100 w 116"/>
                  <a:gd name="T61" fmla="*/ 18 h 133"/>
                  <a:gd name="T62" fmla="*/ 108 w 116"/>
                  <a:gd name="T63" fmla="*/ 26 h 133"/>
                  <a:gd name="T64" fmla="*/ 115 w 116"/>
                  <a:gd name="T65" fmla="*/ 48 h 133"/>
                  <a:gd name="T66" fmla="*/ 116 w 116"/>
                  <a:gd name="T67" fmla="*/ 61 h 133"/>
                  <a:gd name="T68" fmla="*/ 95 w 116"/>
                  <a:gd name="T69" fmla="*/ 55 h 133"/>
                  <a:gd name="T70" fmla="*/ 93 w 116"/>
                  <a:gd name="T71" fmla="*/ 39 h 133"/>
                  <a:gd name="T72" fmla="*/ 86 w 116"/>
                  <a:gd name="T73" fmla="*/ 28 h 133"/>
                  <a:gd name="T74" fmla="*/ 75 w 116"/>
                  <a:gd name="T75" fmla="*/ 20 h 133"/>
                  <a:gd name="T76" fmla="*/ 62 w 116"/>
                  <a:gd name="T77" fmla="*/ 18 h 133"/>
                  <a:gd name="T78" fmla="*/ 44 w 116"/>
                  <a:gd name="T79" fmla="*/ 20 h 133"/>
                  <a:gd name="T80" fmla="*/ 33 w 116"/>
                  <a:gd name="T81" fmla="*/ 28 h 133"/>
                  <a:gd name="T82" fmla="*/ 24 w 116"/>
                  <a:gd name="T83" fmla="*/ 39 h 133"/>
                  <a:gd name="T84" fmla="*/ 21 w 116"/>
                  <a:gd name="T85" fmla="*/ 55 h 133"/>
                  <a:gd name="T86" fmla="*/ 95 w 116"/>
                  <a:gd name="T87" fmla="*/ 5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33">
                    <a:moveTo>
                      <a:pt x="116" y="61"/>
                    </a:moveTo>
                    <a:lnTo>
                      <a:pt x="116" y="71"/>
                    </a:lnTo>
                    <a:lnTo>
                      <a:pt x="21" y="71"/>
                    </a:lnTo>
                    <a:lnTo>
                      <a:pt x="24" y="91"/>
                    </a:lnTo>
                    <a:lnTo>
                      <a:pt x="33" y="104"/>
                    </a:lnTo>
                    <a:lnTo>
                      <a:pt x="47" y="114"/>
                    </a:lnTo>
                    <a:lnTo>
                      <a:pt x="66" y="115"/>
                    </a:lnTo>
                    <a:lnTo>
                      <a:pt x="77" y="115"/>
                    </a:lnTo>
                    <a:lnTo>
                      <a:pt x="89" y="113"/>
                    </a:lnTo>
                    <a:lnTo>
                      <a:pt x="100" y="108"/>
                    </a:lnTo>
                    <a:lnTo>
                      <a:pt x="111" y="104"/>
                    </a:lnTo>
                    <a:lnTo>
                      <a:pt x="111" y="123"/>
                    </a:lnTo>
                    <a:lnTo>
                      <a:pt x="99" y="127"/>
                    </a:lnTo>
                    <a:lnTo>
                      <a:pt x="87" y="130"/>
                    </a:lnTo>
                    <a:lnTo>
                      <a:pt x="76" y="133"/>
                    </a:lnTo>
                    <a:lnTo>
                      <a:pt x="64" y="133"/>
                    </a:lnTo>
                    <a:lnTo>
                      <a:pt x="50" y="133"/>
                    </a:lnTo>
                    <a:lnTo>
                      <a:pt x="26" y="123"/>
                    </a:lnTo>
                    <a:lnTo>
                      <a:pt x="17" y="115"/>
                    </a:lnTo>
                    <a:lnTo>
                      <a:pt x="8" y="105"/>
                    </a:lnTo>
                    <a:lnTo>
                      <a:pt x="0" y="82"/>
                    </a:lnTo>
                    <a:lnTo>
                      <a:pt x="0" y="68"/>
                    </a:lnTo>
                    <a:lnTo>
                      <a:pt x="0" y="54"/>
                    </a:lnTo>
                    <a:lnTo>
                      <a:pt x="8" y="29"/>
                    </a:lnTo>
                    <a:lnTo>
                      <a:pt x="15" y="19"/>
                    </a:lnTo>
                    <a:lnTo>
                      <a:pt x="24" y="10"/>
                    </a:lnTo>
                    <a:lnTo>
                      <a:pt x="47" y="2"/>
                    </a:lnTo>
                    <a:lnTo>
                      <a:pt x="60" y="0"/>
                    </a:lnTo>
                    <a:lnTo>
                      <a:pt x="73" y="2"/>
                    </a:lnTo>
                    <a:lnTo>
                      <a:pt x="93" y="9"/>
                    </a:lnTo>
                    <a:lnTo>
                      <a:pt x="100" y="18"/>
                    </a:lnTo>
                    <a:lnTo>
                      <a:pt x="108" y="26"/>
                    </a:lnTo>
                    <a:lnTo>
                      <a:pt x="115" y="48"/>
                    </a:lnTo>
                    <a:lnTo>
                      <a:pt x="116" y="61"/>
                    </a:lnTo>
                    <a:close/>
                    <a:moveTo>
                      <a:pt x="95" y="55"/>
                    </a:moveTo>
                    <a:lnTo>
                      <a:pt x="93" y="39"/>
                    </a:lnTo>
                    <a:lnTo>
                      <a:pt x="86" y="28"/>
                    </a:lnTo>
                    <a:lnTo>
                      <a:pt x="75" y="20"/>
                    </a:lnTo>
                    <a:lnTo>
                      <a:pt x="62" y="18"/>
                    </a:lnTo>
                    <a:lnTo>
                      <a:pt x="44" y="20"/>
                    </a:lnTo>
                    <a:lnTo>
                      <a:pt x="33" y="28"/>
                    </a:lnTo>
                    <a:lnTo>
                      <a:pt x="24" y="39"/>
                    </a:lnTo>
                    <a:lnTo>
                      <a:pt x="21" y="55"/>
                    </a:lnTo>
                    <a:lnTo>
                      <a:pt x="95"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8" name="Freeform 187"/>
              <p:cNvSpPr>
                <a:spLocks/>
              </p:cNvSpPr>
              <p:nvPr/>
            </p:nvSpPr>
            <p:spPr bwMode="auto">
              <a:xfrm>
                <a:off x="2645" y="3195"/>
                <a:ext cx="24" cy="43"/>
              </a:xfrm>
              <a:custGeom>
                <a:avLst/>
                <a:gdLst>
                  <a:gd name="T0" fmla="*/ 74 w 74"/>
                  <a:gd name="T1" fmla="*/ 23 h 130"/>
                  <a:gd name="T2" fmla="*/ 70 w 74"/>
                  <a:gd name="T3" fmla="*/ 20 h 130"/>
                  <a:gd name="T4" fmla="*/ 67 w 74"/>
                  <a:gd name="T5" fmla="*/ 20 h 130"/>
                  <a:gd name="T6" fmla="*/ 62 w 74"/>
                  <a:gd name="T7" fmla="*/ 19 h 130"/>
                  <a:gd name="T8" fmla="*/ 57 w 74"/>
                  <a:gd name="T9" fmla="*/ 19 h 130"/>
                  <a:gd name="T10" fmla="*/ 41 w 74"/>
                  <a:gd name="T11" fmla="*/ 20 h 130"/>
                  <a:gd name="T12" fmla="*/ 31 w 74"/>
                  <a:gd name="T13" fmla="*/ 30 h 130"/>
                  <a:gd name="T14" fmla="*/ 22 w 74"/>
                  <a:gd name="T15" fmla="*/ 43 h 130"/>
                  <a:gd name="T16" fmla="*/ 21 w 74"/>
                  <a:gd name="T17" fmla="*/ 64 h 130"/>
                  <a:gd name="T18" fmla="*/ 21 w 74"/>
                  <a:gd name="T19" fmla="*/ 130 h 130"/>
                  <a:gd name="T20" fmla="*/ 0 w 74"/>
                  <a:gd name="T21" fmla="*/ 130 h 130"/>
                  <a:gd name="T22" fmla="*/ 0 w 74"/>
                  <a:gd name="T23" fmla="*/ 3 h 130"/>
                  <a:gd name="T24" fmla="*/ 21 w 74"/>
                  <a:gd name="T25" fmla="*/ 3 h 130"/>
                  <a:gd name="T26" fmla="*/ 21 w 74"/>
                  <a:gd name="T27" fmla="*/ 23 h 130"/>
                  <a:gd name="T28" fmla="*/ 28 w 74"/>
                  <a:gd name="T29" fmla="*/ 13 h 130"/>
                  <a:gd name="T30" fmla="*/ 38 w 74"/>
                  <a:gd name="T31" fmla="*/ 6 h 130"/>
                  <a:gd name="T32" fmla="*/ 49 w 74"/>
                  <a:gd name="T33" fmla="*/ 2 h 130"/>
                  <a:gd name="T34" fmla="*/ 64 w 74"/>
                  <a:gd name="T35" fmla="*/ 0 h 130"/>
                  <a:gd name="T36" fmla="*/ 65 w 74"/>
                  <a:gd name="T37" fmla="*/ 0 h 130"/>
                  <a:gd name="T38" fmla="*/ 68 w 74"/>
                  <a:gd name="T39" fmla="*/ 0 h 130"/>
                  <a:gd name="T40" fmla="*/ 71 w 74"/>
                  <a:gd name="T41" fmla="*/ 2 h 130"/>
                  <a:gd name="T42" fmla="*/ 74 w 74"/>
                  <a:gd name="T43" fmla="*/ 2 h 130"/>
                  <a:gd name="T44" fmla="*/ 74 w 74"/>
                  <a:gd name="T45" fmla="*/ 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130">
                    <a:moveTo>
                      <a:pt x="74" y="23"/>
                    </a:moveTo>
                    <a:lnTo>
                      <a:pt x="70" y="20"/>
                    </a:lnTo>
                    <a:lnTo>
                      <a:pt x="67" y="20"/>
                    </a:lnTo>
                    <a:lnTo>
                      <a:pt x="62" y="19"/>
                    </a:lnTo>
                    <a:lnTo>
                      <a:pt x="57" y="19"/>
                    </a:lnTo>
                    <a:lnTo>
                      <a:pt x="41" y="20"/>
                    </a:lnTo>
                    <a:lnTo>
                      <a:pt x="31" y="30"/>
                    </a:lnTo>
                    <a:lnTo>
                      <a:pt x="22" y="43"/>
                    </a:lnTo>
                    <a:lnTo>
                      <a:pt x="21" y="64"/>
                    </a:lnTo>
                    <a:lnTo>
                      <a:pt x="21" y="130"/>
                    </a:lnTo>
                    <a:lnTo>
                      <a:pt x="0" y="130"/>
                    </a:lnTo>
                    <a:lnTo>
                      <a:pt x="0" y="3"/>
                    </a:lnTo>
                    <a:lnTo>
                      <a:pt x="21" y="3"/>
                    </a:lnTo>
                    <a:lnTo>
                      <a:pt x="21" y="23"/>
                    </a:lnTo>
                    <a:lnTo>
                      <a:pt x="28" y="13"/>
                    </a:lnTo>
                    <a:lnTo>
                      <a:pt x="38" y="6"/>
                    </a:lnTo>
                    <a:lnTo>
                      <a:pt x="49" y="2"/>
                    </a:lnTo>
                    <a:lnTo>
                      <a:pt x="64" y="0"/>
                    </a:lnTo>
                    <a:lnTo>
                      <a:pt x="65" y="0"/>
                    </a:lnTo>
                    <a:lnTo>
                      <a:pt x="68" y="0"/>
                    </a:lnTo>
                    <a:lnTo>
                      <a:pt x="71" y="2"/>
                    </a:lnTo>
                    <a:lnTo>
                      <a:pt x="74" y="2"/>
                    </a:lnTo>
                    <a:lnTo>
                      <a:pt x="7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188"/>
              <p:cNvSpPr>
                <a:spLocks/>
              </p:cNvSpPr>
              <p:nvPr/>
            </p:nvSpPr>
            <p:spPr bwMode="auto">
              <a:xfrm>
                <a:off x="2674" y="3195"/>
                <a:ext cx="32" cy="44"/>
              </a:xfrm>
              <a:custGeom>
                <a:avLst/>
                <a:gdLst>
                  <a:gd name="T0" fmla="*/ 89 w 97"/>
                  <a:gd name="T1" fmla="*/ 7 h 133"/>
                  <a:gd name="T2" fmla="*/ 89 w 97"/>
                  <a:gd name="T3" fmla="*/ 26 h 133"/>
                  <a:gd name="T4" fmla="*/ 81 w 97"/>
                  <a:gd name="T5" fmla="*/ 23 h 133"/>
                  <a:gd name="T6" fmla="*/ 71 w 97"/>
                  <a:gd name="T7" fmla="*/ 20 h 133"/>
                  <a:gd name="T8" fmla="*/ 62 w 97"/>
                  <a:gd name="T9" fmla="*/ 18 h 133"/>
                  <a:gd name="T10" fmla="*/ 52 w 97"/>
                  <a:gd name="T11" fmla="*/ 18 h 133"/>
                  <a:gd name="T12" fmla="*/ 37 w 97"/>
                  <a:gd name="T13" fmla="*/ 19 h 133"/>
                  <a:gd name="T14" fmla="*/ 29 w 97"/>
                  <a:gd name="T15" fmla="*/ 23 h 133"/>
                  <a:gd name="T16" fmla="*/ 22 w 97"/>
                  <a:gd name="T17" fmla="*/ 28 h 133"/>
                  <a:gd name="T18" fmla="*/ 20 w 97"/>
                  <a:gd name="T19" fmla="*/ 36 h 133"/>
                  <a:gd name="T20" fmla="*/ 22 w 97"/>
                  <a:gd name="T21" fmla="*/ 43 h 133"/>
                  <a:gd name="T22" fmla="*/ 26 w 97"/>
                  <a:gd name="T23" fmla="*/ 48 h 133"/>
                  <a:gd name="T24" fmla="*/ 33 w 97"/>
                  <a:gd name="T25" fmla="*/ 52 h 133"/>
                  <a:gd name="T26" fmla="*/ 48 w 97"/>
                  <a:gd name="T27" fmla="*/ 56 h 133"/>
                  <a:gd name="T28" fmla="*/ 55 w 97"/>
                  <a:gd name="T29" fmla="*/ 58 h 133"/>
                  <a:gd name="T30" fmla="*/ 75 w 97"/>
                  <a:gd name="T31" fmla="*/ 62 h 133"/>
                  <a:gd name="T32" fmla="*/ 86 w 97"/>
                  <a:gd name="T33" fmla="*/ 71 h 133"/>
                  <a:gd name="T34" fmla="*/ 95 w 97"/>
                  <a:gd name="T35" fmla="*/ 81 h 133"/>
                  <a:gd name="T36" fmla="*/ 97 w 97"/>
                  <a:gd name="T37" fmla="*/ 95 h 133"/>
                  <a:gd name="T38" fmla="*/ 95 w 97"/>
                  <a:gd name="T39" fmla="*/ 104 h 133"/>
                  <a:gd name="T40" fmla="*/ 88 w 97"/>
                  <a:gd name="T41" fmla="*/ 117 h 133"/>
                  <a:gd name="T42" fmla="*/ 82 w 97"/>
                  <a:gd name="T43" fmla="*/ 123 h 133"/>
                  <a:gd name="T44" fmla="*/ 66 w 97"/>
                  <a:gd name="T45" fmla="*/ 131 h 133"/>
                  <a:gd name="T46" fmla="*/ 43 w 97"/>
                  <a:gd name="T47" fmla="*/ 133 h 133"/>
                  <a:gd name="T48" fmla="*/ 33 w 97"/>
                  <a:gd name="T49" fmla="*/ 133 h 133"/>
                  <a:gd name="T50" fmla="*/ 23 w 97"/>
                  <a:gd name="T51" fmla="*/ 131 h 133"/>
                  <a:gd name="T52" fmla="*/ 11 w 97"/>
                  <a:gd name="T53" fmla="*/ 128 h 133"/>
                  <a:gd name="T54" fmla="*/ 0 w 97"/>
                  <a:gd name="T55" fmla="*/ 126 h 133"/>
                  <a:gd name="T56" fmla="*/ 0 w 97"/>
                  <a:gd name="T57" fmla="*/ 104 h 133"/>
                  <a:gd name="T58" fmla="*/ 11 w 97"/>
                  <a:gd name="T59" fmla="*/ 110 h 133"/>
                  <a:gd name="T60" fmla="*/ 22 w 97"/>
                  <a:gd name="T61" fmla="*/ 113 h 133"/>
                  <a:gd name="T62" fmla="*/ 33 w 97"/>
                  <a:gd name="T63" fmla="*/ 115 h 133"/>
                  <a:gd name="T64" fmla="*/ 45 w 97"/>
                  <a:gd name="T65" fmla="*/ 115 h 133"/>
                  <a:gd name="T66" fmla="*/ 58 w 97"/>
                  <a:gd name="T67" fmla="*/ 114 h 133"/>
                  <a:gd name="T68" fmla="*/ 66 w 97"/>
                  <a:gd name="T69" fmla="*/ 111 h 133"/>
                  <a:gd name="T70" fmla="*/ 73 w 97"/>
                  <a:gd name="T71" fmla="*/ 105 h 133"/>
                  <a:gd name="T72" fmla="*/ 75 w 97"/>
                  <a:gd name="T73" fmla="*/ 97 h 133"/>
                  <a:gd name="T74" fmla="*/ 73 w 97"/>
                  <a:gd name="T75" fmla="*/ 88 h 133"/>
                  <a:gd name="T76" fmla="*/ 69 w 97"/>
                  <a:gd name="T77" fmla="*/ 84 h 133"/>
                  <a:gd name="T78" fmla="*/ 60 w 97"/>
                  <a:gd name="T79" fmla="*/ 79 h 133"/>
                  <a:gd name="T80" fmla="*/ 45 w 97"/>
                  <a:gd name="T81" fmla="*/ 75 h 133"/>
                  <a:gd name="T82" fmla="*/ 37 w 97"/>
                  <a:gd name="T83" fmla="*/ 74 h 133"/>
                  <a:gd name="T84" fmla="*/ 19 w 97"/>
                  <a:gd name="T85" fmla="*/ 68 h 133"/>
                  <a:gd name="T86" fmla="*/ 9 w 97"/>
                  <a:gd name="T87" fmla="*/ 61 h 133"/>
                  <a:gd name="T88" fmla="*/ 1 w 97"/>
                  <a:gd name="T89" fmla="*/ 51 h 133"/>
                  <a:gd name="T90" fmla="*/ 0 w 97"/>
                  <a:gd name="T91" fmla="*/ 38 h 133"/>
                  <a:gd name="T92" fmla="*/ 1 w 97"/>
                  <a:gd name="T93" fmla="*/ 29 h 133"/>
                  <a:gd name="T94" fmla="*/ 7 w 97"/>
                  <a:gd name="T95" fmla="*/ 16 h 133"/>
                  <a:gd name="T96" fmla="*/ 13 w 97"/>
                  <a:gd name="T97" fmla="*/ 10 h 133"/>
                  <a:gd name="T98" fmla="*/ 27 w 97"/>
                  <a:gd name="T99" fmla="*/ 2 h 133"/>
                  <a:gd name="T100" fmla="*/ 49 w 97"/>
                  <a:gd name="T101" fmla="*/ 0 h 133"/>
                  <a:gd name="T102" fmla="*/ 60 w 97"/>
                  <a:gd name="T103" fmla="*/ 0 h 133"/>
                  <a:gd name="T104" fmla="*/ 71 w 97"/>
                  <a:gd name="T105" fmla="*/ 2 h 133"/>
                  <a:gd name="T106" fmla="*/ 81 w 97"/>
                  <a:gd name="T107" fmla="*/ 5 h 133"/>
                  <a:gd name="T108" fmla="*/ 89 w 97"/>
                  <a:gd name="T10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3">
                    <a:moveTo>
                      <a:pt x="89" y="7"/>
                    </a:moveTo>
                    <a:lnTo>
                      <a:pt x="89" y="26"/>
                    </a:lnTo>
                    <a:lnTo>
                      <a:pt x="81" y="23"/>
                    </a:lnTo>
                    <a:lnTo>
                      <a:pt x="71" y="20"/>
                    </a:lnTo>
                    <a:lnTo>
                      <a:pt x="62" y="18"/>
                    </a:lnTo>
                    <a:lnTo>
                      <a:pt x="52" y="18"/>
                    </a:lnTo>
                    <a:lnTo>
                      <a:pt x="37" y="19"/>
                    </a:lnTo>
                    <a:lnTo>
                      <a:pt x="29" y="23"/>
                    </a:lnTo>
                    <a:lnTo>
                      <a:pt x="22" y="28"/>
                    </a:lnTo>
                    <a:lnTo>
                      <a:pt x="20" y="36"/>
                    </a:lnTo>
                    <a:lnTo>
                      <a:pt x="22" y="43"/>
                    </a:lnTo>
                    <a:lnTo>
                      <a:pt x="26" y="48"/>
                    </a:lnTo>
                    <a:lnTo>
                      <a:pt x="33" y="52"/>
                    </a:lnTo>
                    <a:lnTo>
                      <a:pt x="48" y="56"/>
                    </a:lnTo>
                    <a:lnTo>
                      <a:pt x="55" y="58"/>
                    </a:lnTo>
                    <a:lnTo>
                      <a:pt x="75" y="62"/>
                    </a:lnTo>
                    <a:lnTo>
                      <a:pt x="86" y="71"/>
                    </a:lnTo>
                    <a:lnTo>
                      <a:pt x="95" y="81"/>
                    </a:lnTo>
                    <a:lnTo>
                      <a:pt x="97" y="95"/>
                    </a:lnTo>
                    <a:lnTo>
                      <a:pt x="95" y="104"/>
                    </a:lnTo>
                    <a:lnTo>
                      <a:pt x="88" y="117"/>
                    </a:lnTo>
                    <a:lnTo>
                      <a:pt x="82" y="123"/>
                    </a:lnTo>
                    <a:lnTo>
                      <a:pt x="66" y="131"/>
                    </a:lnTo>
                    <a:lnTo>
                      <a:pt x="43" y="133"/>
                    </a:lnTo>
                    <a:lnTo>
                      <a:pt x="33" y="133"/>
                    </a:lnTo>
                    <a:lnTo>
                      <a:pt x="23" y="131"/>
                    </a:lnTo>
                    <a:lnTo>
                      <a:pt x="11" y="128"/>
                    </a:lnTo>
                    <a:lnTo>
                      <a:pt x="0" y="126"/>
                    </a:lnTo>
                    <a:lnTo>
                      <a:pt x="0" y="104"/>
                    </a:lnTo>
                    <a:lnTo>
                      <a:pt x="11" y="110"/>
                    </a:lnTo>
                    <a:lnTo>
                      <a:pt x="22" y="113"/>
                    </a:lnTo>
                    <a:lnTo>
                      <a:pt x="33" y="115"/>
                    </a:lnTo>
                    <a:lnTo>
                      <a:pt x="45" y="115"/>
                    </a:lnTo>
                    <a:lnTo>
                      <a:pt x="58" y="114"/>
                    </a:lnTo>
                    <a:lnTo>
                      <a:pt x="66" y="111"/>
                    </a:lnTo>
                    <a:lnTo>
                      <a:pt x="73" y="105"/>
                    </a:lnTo>
                    <a:lnTo>
                      <a:pt x="75" y="97"/>
                    </a:lnTo>
                    <a:lnTo>
                      <a:pt x="73" y="88"/>
                    </a:lnTo>
                    <a:lnTo>
                      <a:pt x="69" y="84"/>
                    </a:lnTo>
                    <a:lnTo>
                      <a:pt x="60" y="79"/>
                    </a:lnTo>
                    <a:lnTo>
                      <a:pt x="45" y="75"/>
                    </a:lnTo>
                    <a:lnTo>
                      <a:pt x="37" y="74"/>
                    </a:lnTo>
                    <a:lnTo>
                      <a:pt x="19" y="68"/>
                    </a:lnTo>
                    <a:lnTo>
                      <a:pt x="9" y="61"/>
                    </a:lnTo>
                    <a:lnTo>
                      <a:pt x="1" y="51"/>
                    </a:lnTo>
                    <a:lnTo>
                      <a:pt x="0" y="38"/>
                    </a:lnTo>
                    <a:lnTo>
                      <a:pt x="1" y="29"/>
                    </a:lnTo>
                    <a:lnTo>
                      <a:pt x="7" y="16"/>
                    </a:lnTo>
                    <a:lnTo>
                      <a:pt x="13" y="10"/>
                    </a:lnTo>
                    <a:lnTo>
                      <a:pt x="27" y="2"/>
                    </a:lnTo>
                    <a:lnTo>
                      <a:pt x="49" y="0"/>
                    </a:lnTo>
                    <a:lnTo>
                      <a:pt x="60" y="0"/>
                    </a:lnTo>
                    <a:lnTo>
                      <a:pt x="71" y="2"/>
                    </a:lnTo>
                    <a:lnTo>
                      <a:pt x="81" y="5"/>
                    </a:lnTo>
                    <a:lnTo>
                      <a:pt x="8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189"/>
              <p:cNvSpPr>
                <a:spLocks/>
              </p:cNvSpPr>
              <p:nvPr/>
            </p:nvSpPr>
            <p:spPr bwMode="auto">
              <a:xfrm>
                <a:off x="2764" y="2579"/>
                <a:ext cx="56" cy="36"/>
              </a:xfrm>
              <a:custGeom>
                <a:avLst/>
                <a:gdLst>
                  <a:gd name="T0" fmla="*/ 166 w 167"/>
                  <a:gd name="T1" fmla="*/ 44 h 108"/>
                  <a:gd name="T2" fmla="*/ 153 w 167"/>
                  <a:gd name="T3" fmla="*/ 108 h 108"/>
                  <a:gd name="T4" fmla="*/ 135 w 167"/>
                  <a:gd name="T5" fmla="*/ 108 h 108"/>
                  <a:gd name="T6" fmla="*/ 147 w 167"/>
                  <a:gd name="T7" fmla="*/ 44 h 108"/>
                  <a:gd name="T8" fmla="*/ 148 w 167"/>
                  <a:gd name="T9" fmla="*/ 41 h 108"/>
                  <a:gd name="T10" fmla="*/ 148 w 167"/>
                  <a:gd name="T11" fmla="*/ 37 h 108"/>
                  <a:gd name="T12" fmla="*/ 148 w 167"/>
                  <a:gd name="T13" fmla="*/ 34 h 108"/>
                  <a:gd name="T14" fmla="*/ 148 w 167"/>
                  <a:gd name="T15" fmla="*/ 33 h 108"/>
                  <a:gd name="T16" fmla="*/ 148 w 167"/>
                  <a:gd name="T17" fmla="*/ 25 h 108"/>
                  <a:gd name="T18" fmla="*/ 144 w 167"/>
                  <a:gd name="T19" fmla="*/ 20 h 108"/>
                  <a:gd name="T20" fmla="*/ 140 w 167"/>
                  <a:gd name="T21" fmla="*/ 15 h 108"/>
                  <a:gd name="T22" fmla="*/ 131 w 167"/>
                  <a:gd name="T23" fmla="*/ 15 h 108"/>
                  <a:gd name="T24" fmla="*/ 120 w 167"/>
                  <a:gd name="T25" fmla="*/ 17 h 108"/>
                  <a:gd name="T26" fmla="*/ 109 w 167"/>
                  <a:gd name="T27" fmla="*/ 24 h 108"/>
                  <a:gd name="T28" fmla="*/ 101 w 167"/>
                  <a:gd name="T29" fmla="*/ 34 h 108"/>
                  <a:gd name="T30" fmla="*/ 96 w 167"/>
                  <a:gd name="T31" fmla="*/ 48 h 108"/>
                  <a:gd name="T32" fmla="*/ 85 w 167"/>
                  <a:gd name="T33" fmla="*/ 108 h 108"/>
                  <a:gd name="T34" fmla="*/ 68 w 167"/>
                  <a:gd name="T35" fmla="*/ 108 h 108"/>
                  <a:gd name="T36" fmla="*/ 79 w 167"/>
                  <a:gd name="T37" fmla="*/ 44 h 108"/>
                  <a:gd name="T38" fmla="*/ 81 w 167"/>
                  <a:gd name="T39" fmla="*/ 41 h 108"/>
                  <a:gd name="T40" fmla="*/ 81 w 167"/>
                  <a:gd name="T41" fmla="*/ 38 h 108"/>
                  <a:gd name="T42" fmla="*/ 81 w 167"/>
                  <a:gd name="T43" fmla="*/ 36 h 108"/>
                  <a:gd name="T44" fmla="*/ 81 w 167"/>
                  <a:gd name="T45" fmla="*/ 33 h 108"/>
                  <a:gd name="T46" fmla="*/ 81 w 167"/>
                  <a:gd name="T47" fmla="*/ 25 h 108"/>
                  <a:gd name="T48" fmla="*/ 76 w 167"/>
                  <a:gd name="T49" fmla="*/ 20 h 108"/>
                  <a:gd name="T50" fmla="*/ 71 w 167"/>
                  <a:gd name="T51" fmla="*/ 15 h 108"/>
                  <a:gd name="T52" fmla="*/ 63 w 167"/>
                  <a:gd name="T53" fmla="*/ 15 h 108"/>
                  <a:gd name="T54" fmla="*/ 52 w 167"/>
                  <a:gd name="T55" fmla="*/ 17 h 108"/>
                  <a:gd name="T56" fmla="*/ 40 w 167"/>
                  <a:gd name="T57" fmla="*/ 24 h 108"/>
                  <a:gd name="T58" fmla="*/ 32 w 167"/>
                  <a:gd name="T59" fmla="*/ 34 h 108"/>
                  <a:gd name="T60" fmla="*/ 29 w 167"/>
                  <a:gd name="T61" fmla="*/ 48 h 108"/>
                  <a:gd name="T62" fmla="*/ 17 w 167"/>
                  <a:gd name="T63" fmla="*/ 108 h 108"/>
                  <a:gd name="T64" fmla="*/ 0 w 167"/>
                  <a:gd name="T65" fmla="*/ 108 h 108"/>
                  <a:gd name="T66" fmla="*/ 20 w 167"/>
                  <a:gd name="T67" fmla="*/ 2 h 108"/>
                  <a:gd name="T68" fmla="*/ 37 w 167"/>
                  <a:gd name="T69" fmla="*/ 2 h 108"/>
                  <a:gd name="T70" fmla="*/ 33 w 167"/>
                  <a:gd name="T71" fmla="*/ 18 h 108"/>
                  <a:gd name="T72" fmla="*/ 42 w 167"/>
                  <a:gd name="T73" fmla="*/ 10 h 108"/>
                  <a:gd name="T74" fmla="*/ 50 w 167"/>
                  <a:gd name="T75" fmla="*/ 5 h 108"/>
                  <a:gd name="T76" fmla="*/ 60 w 167"/>
                  <a:gd name="T77" fmla="*/ 1 h 108"/>
                  <a:gd name="T78" fmla="*/ 71 w 167"/>
                  <a:gd name="T79" fmla="*/ 0 h 108"/>
                  <a:gd name="T80" fmla="*/ 81 w 167"/>
                  <a:gd name="T81" fmla="*/ 1 h 108"/>
                  <a:gd name="T82" fmla="*/ 89 w 167"/>
                  <a:gd name="T83" fmla="*/ 5 h 108"/>
                  <a:gd name="T84" fmla="*/ 95 w 167"/>
                  <a:gd name="T85" fmla="*/ 12 h 108"/>
                  <a:gd name="T86" fmla="*/ 98 w 167"/>
                  <a:gd name="T87" fmla="*/ 23 h 108"/>
                  <a:gd name="T88" fmla="*/ 107 w 167"/>
                  <a:gd name="T89" fmla="*/ 12 h 108"/>
                  <a:gd name="T90" fmla="*/ 117 w 167"/>
                  <a:gd name="T91" fmla="*/ 5 h 108"/>
                  <a:gd name="T92" fmla="*/ 127 w 167"/>
                  <a:gd name="T93" fmla="*/ 1 h 108"/>
                  <a:gd name="T94" fmla="*/ 138 w 167"/>
                  <a:gd name="T95" fmla="*/ 0 h 108"/>
                  <a:gd name="T96" fmla="*/ 151 w 167"/>
                  <a:gd name="T97" fmla="*/ 1 h 108"/>
                  <a:gd name="T98" fmla="*/ 158 w 167"/>
                  <a:gd name="T99" fmla="*/ 8 h 108"/>
                  <a:gd name="T100" fmla="*/ 166 w 167"/>
                  <a:gd name="T101" fmla="*/ 17 h 108"/>
                  <a:gd name="T102" fmla="*/ 167 w 167"/>
                  <a:gd name="T103" fmla="*/ 30 h 108"/>
                  <a:gd name="T104" fmla="*/ 167 w 167"/>
                  <a:gd name="T105" fmla="*/ 33 h 108"/>
                  <a:gd name="T106" fmla="*/ 166 w 167"/>
                  <a:gd name="T107" fmla="*/ 37 h 108"/>
                  <a:gd name="T108" fmla="*/ 166 w 167"/>
                  <a:gd name="T109" fmla="*/ 40 h 108"/>
                  <a:gd name="T110" fmla="*/ 166 w 167"/>
                  <a:gd name="T111"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 h="108">
                    <a:moveTo>
                      <a:pt x="166" y="44"/>
                    </a:moveTo>
                    <a:lnTo>
                      <a:pt x="153" y="108"/>
                    </a:lnTo>
                    <a:lnTo>
                      <a:pt x="135" y="108"/>
                    </a:lnTo>
                    <a:lnTo>
                      <a:pt x="147" y="44"/>
                    </a:lnTo>
                    <a:lnTo>
                      <a:pt x="148" y="41"/>
                    </a:lnTo>
                    <a:lnTo>
                      <a:pt x="148" y="37"/>
                    </a:lnTo>
                    <a:lnTo>
                      <a:pt x="148" y="34"/>
                    </a:lnTo>
                    <a:lnTo>
                      <a:pt x="148" y="33"/>
                    </a:lnTo>
                    <a:lnTo>
                      <a:pt x="148" y="25"/>
                    </a:lnTo>
                    <a:lnTo>
                      <a:pt x="144" y="20"/>
                    </a:lnTo>
                    <a:lnTo>
                      <a:pt x="140" y="15"/>
                    </a:lnTo>
                    <a:lnTo>
                      <a:pt x="131" y="15"/>
                    </a:lnTo>
                    <a:lnTo>
                      <a:pt x="120" y="17"/>
                    </a:lnTo>
                    <a:lnTo>
                      <a:pt x="109" y="24"/>
                    </a:lnTo>
                    <a:lnTo>
                      <a:pt x="101" y="34"/>
                    </a:lnTo>
                    <a:lnTo>
                      <a:pt x="96" y="48"/>
                    </a:lnTo>
                    <a:lnTo>
                      <a:pt x="85" y="108"/>
                    </a:lnTo>
                    <a:lnTo>
                      <a:pt x="68" y="108"/>
                    </a:lnTo>
                    <a:lnTo>
                      <a:pt x="79" y="44"/>
                    </a:lnTo>
                    <a:lnTo>
                      <a:pt x="81" y="41"/>
                    </a:lnTo>
                    <a:lnTo>
                      <a:pt x="81" y="38"/>
                    </a:lnTo>
                    <a:lnTo>
                      <a:pt x="81" y="36"/>
                    </a:lnTo>
                    <a:lnTo>
                      <a:pt x="81" y="33"/>
                    </a:lnTo>
                    <a:lnTo>
                      <a:pt x="81" y="25"/>
                    </a:lnTo>
                    <a:lnTo>
                      <a:pt x="76" y="20"/>
                    </a:lnTo>
                    <a:lnTo>
                      <a:pt x="71" y="15"/>
                    </a:lnTo>
                    <a:lnTo>
                      <a:pt x="63" y="15"/>
                    </a:lnTo>
                    <a:lnTo>
                      <a:pt x="52" y="17"/>
                    </a:lnTo>
                    <a:lnTo>
                      <a:pt x="40" y="24"/>
                    </a:lnTo>
                    <a:lnTo>
                      <a:pt x="32" y="34"/>
                    </a:lnTo>
                    <a:lnTo>
                      <a:pt x="29" y="48"/>
                    </a:lnTo>
                    <a:lnTo>
                      <a:pt x="17" y="108"/>
                    </a:lnTo>
                    <a:lnTo>
                      <a:pt x="0" y="108"/>
                    </a:lnTo>
                    <a:lnTo>
                      <a:pt x="20" y="2"/>
                    </a:lnTo>
                    <a:lnTo>
                      <a:pt x="37" y="2"/>
                    </a:lnTo>
                    <a:lnTo>
                      <a:pt x="33" y="18"/>
                    </a:lnTo>
                    <a:lnTo>
                      <a:pt x="42" y="10"/>
                    </a:lnTo>
                    <a:lnTo>
                      <a:pt x="50" y="5"/>
                    </a:lnTo>
                    <a:lnTo>
                      <a:pt x="60" y="1"/>
                    </a:lnTo>
                    <a:lnTo>
                      <a:pt x="71" y="0"/>
                    </a:lnTo>
                    <a:lnTo>
                      <a:pt x="81" y="1"/>
                    </a:lnTo>
                    <a:lnTo>
                      <a:pt x="89" y="5"/>
                    </a:lnTo>
                    <a:lnTo>
                      <a:pt x="95" y="12"/>
                    </a:lnTo>
                    <a:lnTo>
                      <a:pt x="98" y="23"/>
                    </a:lnTo>
                    <a:lnTo>
                      <a:pt x="107" y="12"/>
                    </a:lnTo>
                    <a:lnTo>
                      <a:pt x="117" y="5"/>
                    </a:lnTo>
                    <a:lnTo>
                      <a:pt x="127" y="1"/>
                    </a:lnTo>
                    <a:lnTo>
                      <a:pt x="138" y="0"/>
                    </a:lnTo>
                    <a:lnTo>
                      <a:pt x="151" y="1"/>
                    </a:lnTo>
                    <a:lnTo>
                      <a:pt x="158" y="8"/>
                    </a:lnTo>
                    <a:lnTo>
                      <a:pt x="166" y="17"/>
                    </a:lnTo>
                    <a:lnTo>
                      <a:pt x="167" y="30"/>
                    </a:lnTo>
                    <a:lnTo>
                      <a:pt x="167" y="33"/>
                    </a:lnTo>
                    <a:lnTo>
                      <a:pt x="166" y="37"/>
                    </a:lnTo>
                    <a:lnTo>
                      <a:pt x="166" y="40"/>
                    </a:lnTo>
                    <a:lnTo>
                      <a:pt x="166" y="44"/>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Freeform 190"/>
              <p:cNvSpPr>
                <a:spLocks noEditPoints="1"/>
              </p:cNvSpPr>
              <p:nvPr/>
            </p:nvSpPr>
            <p:spPr bwMode="auto">
              <a:xfrm>
                <a:off x="2827" y="2579"/>
                <a:ext cx="33" cy="37"/>
              </a:xfrm>
              <a:custGeom>
                <a:avLst/>
                <a:gdLst>
                  <a:gd name="T0" fmla="*/ 40 w 99"/>
                  <a:gd name="T1" fmla="*/ 110 h 110"/>
                  <a:gd name="T2" fmla="*/ 23 w 99"/>
                  <a:gd name="T3" fmla="*/ 108 h 110"/>
                  <a:gd name="T4" fmla="*/ 10 w 99"/>
                  <a:gd name="T5" fmla="*/ 99 h 110"/>
                  <a:gd name="T6" fmla="*/ 1 w 99"/>
                  <a:gd name="T7" fmla="*/ 86 h 110"/>
                  <a:gd name="T8" fmla="*/ 0 w 99"/>
                  <a:gd name="T9" fmla="*/ 67 h 110"/>
                  <a:gd name="T10" fmla="*/ 0 w 99"/>
                  <a:gd name="T11" fmla="*/ 56 h 110"/>
                  <a:gd name="T12" fmla="*/ 3 w 99"/>
                  <a:gd name="T13" fmla="*/ 44 h 110"/>
                  <a:gd name="T14" fmla="*/ 7 w 99"/>
                  <a:gd name="T15" fmla="*/ 33 h 110"/>
                  <a:gd name="T16" fmla="*/ 13 w 99"/>
                  <a:gd name="T17" fmla="*/ 24 h 110"/>
                  <a:gd name="T18" fmla="*/ 23 w 99"/>
                  <a:gd name="T19" fmla="*/ 12 h 110"/>
                  <a:gd name="T20" fmla="*/ 34 w 99"/>
                  <a:gd name="T21" fmla="*/ 5 h 110"/>
                  <a:gd name="T22" fmla="*/ 46 w 99"/>
                  <a:gd name="T23" fmla="*/ 1 h 110"/>
                  <a:gd name="T24" fmla="*/ 60 w 99"/>
                  <a:gd name="T25" fmla="*/ 0 h 110"/>
                  <a:gd name="T26" fmla="*/ 76 w 99"/>
                  <a:gd name="T27" fmla="*/ 1 h 110"/>
                  <a:gd name="T28" fmla="*/ 89 w 99"/>
                  <a:gd name="T29" fmla="*/ 11 h 110"/>
                  <a:gd name="T30" fmla="*/ 98 w 99"/>
                  <a:gd name="T31" fmla="*/ 23 h 110"/>
                  <a:gd name="T32" fmla="*/ 99 w 99"/>
                  <a:gd name="T33" fmla="*/ 40 h 110"/>
                  <a:gd name="T34" fmla="*/ 99 w 99"/>
                  <a:gd name="T35" fmla="*/ 53 h 110"/>
                  <a:gd name="T36" fmla="*/ 96 w 99"/>
                  <a:gd name="T37" fmla="*/ 64 h 110"/>
                  <a:gd name="T38" fmla="*/ 92 w 99"/>
                  <a:gd name="T39" fmla="*/ 76 h 110"/>
                  <a:gd name="T40" fmla="*/ 86 w 99"/>
                  <a:gd name="T41" fmla="*/ 86 h 110"/>
                  <a:gd name="T42" fmla="*/ 76 w 99"/>
                  <a:gd name="T43" fmla="*/ 97 h 110"/>
                  <a:gd name="T44" fmla="*/ 66 w 99"/>
                  <a:gd name="T45" fmla="*/ 105 h 110"/>
                  <a:gd name="T46" fmla="*/ 53 w 99"/>
                  <a:gd name="T47" fmla="*/ 109 h 110"/>
                  <a:gd name="T48" fmla="*/ 40 w 99"/>
                  <a:gd name="T49" fmla="*/ 110 h 110"/>
                  <a:gd name="T50" fmla="*/ 17 w 99"/>
                  <a:gd name="T51" fmla="*/ 67 h 110"/>
                  <a:gd name="T52" fmla="*/ 18 w 99"/>
                  <a:gd name="T53" fmla="*/ 80 h 110"/>
                  <a:gd name="T54" fmla="*/ 23 w 99"/>
                  <a:gd name="T55" fmla="*/ 89 h 110"/>
                  <a:gd name="T56" fmla="*/ 30 w 99"/>
                  <a:gd name="T57" fmla="*/ 95 h 110"/>
                  <a:gd name="T58" fmla="*/ 42 w 99"/>
                  <a:gd name="T59" fmla="*/ 96 h 110"/>
                  <a:gd name="T60" fmla="*/ 50 w 99"/>
                  <a:gd name="T61" fmla="*/ 95 h 110"/>
                  <a:gd name="T62" fmla="*/ 65 w 99"/>
                  <a:gd name="T63" fmla="*/ 87 h 110"/>
                  <a:gd name="T64" fmla="*/ 70 w 99"/>
                  <a:gd name="T65" fmla="*/ 80 h 110"/>
                  <a:gd name="T66" fmla="*/ 80 w 99"/>
                  <a:gd name="T67" fmla="*/ 64 h 110"/>
                  <a:gd name="T68" fmla="*/ 82 w 99"/>
                  <a:gd name="T69" fmla="*/ 41 h 110"/>
                  <a:gd name="T70" fmla="*/ 80 w 99"/>
                  <a:gd name="T71" fmla="*/ 30 h 110"/>
                  <a:gd name="T72" fmla="*/ 76 w 99"/>
                  <a:gd name="T73" fmla="*/ 21 h 110"/>
                  <a:gd name="T74" fmla="*/ 69 w 99"/>
                  <a:gd name="T75" fmla="*/ 15 h 110"/>
                  <a:gd name="T76" fmla="*/ 57 w 99"/>
                  <a:gd name="T77" fmla="*/ 14 h 110"/>
                  <a:gd name="T78" fmla="*/ 49 w 99"/>
                  <a:gd name="T79" fmla="*/ 15 h 110"/>
                  <a:gd name="T80" fmla="*/ 40 w 99"/>
                  <a:gd name="T81" fmla="*/ 18 h 110"/>
                  <a:gd name="T82" fmla="*/ 33 w 99"/>
                  <a:gd name="T83" fmla="*/ 24 h 110"/>
                  <a:gd name="T84" fmla="*/ 27 w 99"/>
                  <a:gd name="T85" fmla="*/ 33 h 110"/>
                  <a:gd name="T86" fmla="*/ 23 w 99"/>
                  <a:gd name="T87" fmla="*/ 40 h 110"/>
                  <a:gd name="T88" fmla="*/ 20 w 99"/>
                  <a:gd name="T89" fmla="*/ 48 h 110"/>
                  <a:gd name="T90" fmla="*/ 18 w 99"/>
                  <a:gd name="T91" fmla="*/ 57 h 110"/>
                  <a:gd name="T92" fmla="*/ 17 w 99"/>
                  <a:gd name="T93" fmla="*/ 6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0">
                    <a:moveTo>
                      <a:pt x="40" y="110"/>
                    </a:moveTo>
                    <a:lnTo>
                      <a:pt x="23" y="108"/>
                    </a:lnTo>
                    <a:lnTo>
                      <a:pt x="10" y="99"/>
                    </a:lnTo>
                    <a:lnTo>
                      <a:pt x="1" y="86"/>
                    </a:lnTo>
                    <a:lnTo>
                      <a:pt x="0" y="67"/>
                    </a:lnTo>
                    <a:lnTo>
                      <a:pt x="0" y="56"/>
                    </a:lnTo>
                    <a:lnTo>
                      <a:pt x="3" y="44"/>
                    </a:lnTo>
                    <a:lnTo>
                      <a:pt x="7" y="33"/>
                    </a:lnTo>
                    <a:lnTo>
                      <a:pt x="13" y="24"/>
                    </a:lnTo>
                    <a:lnTo>
                      <a:pt x="23" y="12"/>
                    </a:lnTo>
                    <a:lnTo>
                      <a:pt x="34" y="5"/>
                    </a:lnTo>
                    <a:lnTo>
                      <a:pt x="46" y="1"/>
                    </a:lnTo>
                    <a:lnTo>
                      <a:pt x="60" y="0"/>
                    </a:lnTo>
                    <a:lnTo>
                      <a:pt x="76" y="1"/>
                    </a:lnTo>
                    <a:lnTo>
                      <a:pt x="89" y="11"/>
                    </a:lnTo>
                    <a:lnTo>
                      <a:pt x="98" y="23"/>
                    </a:lnTo>
                    <a:lnTo>
                      <a:pt x="99" y="40"/>
                    </a:lnTo>
                    <a:lnTo>
                      <a:pt x="99" y="53"/>
                    </a:lnTo>
                    <a:lnTo>
                      <a:pt x="96" y="64"/>
                    </a:lnTo>
                    <a:lnTo>
                      <a:pt x="92" y="76"/>
                    </a:lnTo>
                    <a:lnTo>
                      <a:pt x="86" y="86"/>
                    </a:lnTo>
                    <a:lnTo>
                      <a:pt x="76" y="97"/>
                    </a:lnTo>
                    <a:lnTo>
                      <a:pt x="66" y="105"/>
                    </a:lnTo>
                    <a:lnTo>
                      <a:pt x="53" y="109"/>
                    </a:lnTo>
                    <a:lnTo>
                      <a:pt x="40" y="110"/>
                    </a:lnTo>
                    <a:close/>
                    <a:moveTo>
                      <a:pt x="17" y="67"/>
                    </a:moveTo>
                    <a:lnTo>
                      <a:pt x="18" y="80"/>
                    </a:lnTo>
                    <a:lnTo>
                      <a:pt x="23" y="89"/>
                    </a:lnTo>
                    <a:lnTo>
                      <a:pt x="30" y="95"/>
                    </a:lnTo>
                    <a:lnTo>
                      <a:pt x="42" y="96"/>
                    </a:lnTo>
                    <a:lnTo>
                      <a:pt x="50" y="95"/>
                    </a:lnTo>
                    <a:lnTo>
                      <a:pt x="65" y="87"/>
                    </a:lnTo>
                    <a:lnTo>
                      <a:pt x="70" y="80"/>
                    </a:lnTo>
                    <a:lnTo>
                      <a:pt x="80" y="64"/>
                    </a:lnTo>
                    <a:lnTo>
                      <a:pt x="82" y="41"/>
                    </a:lnTo>
                    <a:lnTo>
                      <a:pt x="80" y="30"/>
                    </a:lnTo>
                    <a:lnTo>
                      <a:pt x="76" y="21"/>
                    </a:lnTo>
                    <a:lnTo>
                      <a:pt x="69" y="15"/>
                    </a:lnTo>
                    <a:lnTo>
                      <a:pt x="57" y="14"/>
                    </a:lnTo>
                    <a:lnTo>
                      <a:pt x="49" y="15"/>
                    </a:lnTo>
                    <a:lnTo>
                      <a:pt x="40" y="18"/>
                    </a:lnTo>
                    <a:lnTo>
                      <a:pt x="33" y="24"/>
                    </a:lnTo>
                    <a:lnTo>
                      <a:pt x="27" y="33"/>
                    </a:lnTo>
                    <a:lnTo>
                      <a:pt x="23" y="40"/>
                    </a:lnTo>
                    <a:lnTo>
                      <a:pt x="20" y="48"/>
                    </a:lnTo>
                    <a:lnTo>
                      <a:pt x="18" y="57"/>
                    </a:lnTo>
                    <a:lnTo>
                      <a:pt x="17" y="67"/>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Freeform 191"/>
              <p:cNvSpPr>
                <a:spLocks noEditPoints="1"/>
              </p:cNvSpPr>
              <p:nvPr/>
            </p:nvSpPr>
            <p:spPr bwMode="auto">
              <a:xfrm>
                <a:off x="2866" y="2566"/>
                <a:ext cx="38" cy="50"/>
              </a:xfrm>
              <a:custGeom>
                <a:avLst/>
                <a:gdLst>
                  <a:gd name="T0" fmla="*/ 73 w 116"/>
                  <a:gd name="T1" fmla="*/ 130 h 148"/>
                  <a:gd name="T2" fmla="*/ 65 w 116"/>
                  <a:gd name="T3" fmla="*/ 138 h 148"/>
                  <a:gd name="T4" fmla="*/ 57 w 116"/>
                  <a:gd name="T5" fmla="*/ 143 h 148"/>
                  <a:gd name="T6" fmla="*/ 47 w 116"/>
                  <a:gd name="T7" fmla="*/ 147 h 148"/>
                  <a:gd name="T8" fmla="*/ 35 w 116"/>
                  <a:gd name="T9" fmla="*/ 148 h 148"/>
                  <a:gd name="T10" fmla="*/ 21 w 116"/>
                  <a:gd name="T11" fmla="*/ 146 h 148"/>
                  <a:gd name="T12" fmla="*/ 11 w 116"/>
                  <a:gd name="T13" fmla="*/ 137 h 148"/>
                  <a:gd name="T14" fmla="*/ 2 w 116"/>
                  <a:gd name="T15" fmla="*/ 125 h 148"/>
                  <a:gd name="T16" fmla="*/ 0 w 116"/>
                  <a:gd name="T17" fmla="*/ 108 h 148"/>
                  <a:gd name="T18" fmla="*/ 2 w 116"/>
                  <a:gd name="T19" fmla="*/ 92 h 148"/>
                  <a:gd name="T20" fmla="*/ 6 w 116"/>
                  <a:gd name="T21" fmla="*/ 78 h 148"/>
                  <a:gd name="T22" fmla="*/ 13 w 116"/>
                  <a:gd name="T23" fmla="*/ 65 h 148"/>
                  <a:gd name="T24" fmla="*/ 22 w 116"/>
                  <a:gd name="T25" fmla="*/ 53 h 148"/>
                  <a:gd name="T26" fmla="*/ 29 w 116"/>
                  <a:gd name="T27" fmla="*/ 46 h 148"/>
                  <a:gd name="T28" fmla="*/ 38 w 116"/>
                  <a:gd name="T29" fmla="*/ 42 h 148"/>
                  <a:gd name="T30" fmla="*/ 47 w 116"/>
                  <a:gd name="T31" fmla="*/ 39 h 148"/>
                  <a:gd name="T32" fmla="*/ 57 w 116"/>
                  <a:gd name="T33" fmla="*/ 38 h 148"/>
                  <a:gd name="T34" fmla="*/ 67 w 116"/>
                  <a:gd name="T35" fmla="*/ 39 h 148"/>
                  <a:gd name="T36" fmla="*/ 74 w 116"/>
                  <a:gd name="T37" fmla="*/ 43 h 148"/>
                  <a:gd name="T38" fmla="*/ 81 w 116"/>
                  <a:gd name="T39" fmla="*/ 48 h 148"/>
                  <a:gd name="T40" fmla="*/ 87 w 116"/>
                  <a:gd name="T41" fmla="*/ 56 h 148"/>
                  <a:gd name="T42" fmla="*/ 97 w 116"/>
                  <a:gd name="T43" fmla="*/ 0 h 148"/>
                  <a:gd name="T44" fmla="*/ 116 w 116"/>
                  <a:gd name="T45" fmla="*/ 0 h 148"/>
                  <a:gd name="T46" fmla="*/ 87 w 116"/>
                  <a:gd name="T47" fmla="*/ 146 h 148"/>
                  <a:gd name="T48" fmla="*/ 70 w 116"/>
                  <a:gd name="T49" fmla="*/ 146 h 148"/>
                  <a:gd name="T50" fmla="*/ 73 w 116"/>
                  <a:gd name="T51" fmla="*/ 130 h 148"/>
                  <a:gd name="T52" fmla="*/ 19 w 116"/>
                  <a:gd name="T53" fmla="*/ 105 h 148"/>
                  <a:gd name="T54" fmla="*/ 21 w 116"/>
                  <a:gd name="T55" fmla="*/ 117 h 148"/>
                  <a:gd name="T56" fmla="*/ 25 w 116"/>
                  <a:gd name="T57" fmla="*/ 125 h 148"/>
                  <a:gd name="T58" fmla="*/ 32 w 116"/>
                  <a:gd name="T59" fmla="*/ 133 h 148"/>
                  <a:gd name="T60" fmla="*/ 42 w 116"/>
                  <a:gd name="T61" fmla="*/ 134 h 148"/>
                  <a:gd name="T62" fmla="*/ 49 w 116"/>
                  <a:gd name="T63" fmla="*/ 133 h 148"/>
                  <a:gd name="T64" fmla="*/ 57 w 116"/>
                  <a:gd name="T65" fmla="*/ 130 h 148"/>
                  <a:gd name="T66" fmla="*/ 64 w 116"/>
                  <a:gd name="T67" fmla="*/ 125 h 148"/>
                  <a:gd name="T68" fmla="*/ 70 w 116"/>
                  <a:gd name="T69" fmla="*/ 118 h 148"/>
                  <a:gd name="T70" fmla="*/ 74 w 116"/>
                  <a:gd name="T71" fmla="*/ 110 h 148"/>
                  <a:gd name="T72" fmla="*/ 78 w 116"/>
                  <a:gd name="T73" fmla="*/ 99 h 148"/>
                  <a:gd name="T74" fmla="*/ 81 w 116"/>
                  <a:gd name="T75" fmla="*/ 89 h 148"/>
                  <a:gd name="T76" fmla="*/ 81 w 116"/>
                  <a:gd name="T77" fmla="*/ 79 h 148"/>
                  <a:gd name="T78" fmla="*/ 80 w 116"/>
                  <a:gd name="T79" fmla="*/ 68 h 148"/>
                  <a:gd name="T80" fmla="*/ 75 w 116"/>
                  <a:gd name="T81" fmla="*/ 59 h 148"/>
                  <a:gd name="T82" fmla="*/ 68 w 116"/>
                  <a:gd name="T83" fmla="*/ 53 h 148"/>
                  <a:gd name="T84" fmla="*/ 58 w 116"/>
                  <a:gd name="T85" fmla="*/ 52 h 148"/>
                  <a:gd name="T86" fmla="*/ 49 w 116"/>
                  <a:gd name="T87" fmla="*/ 52 h 148"/>
                  <a:gd name="T88" fmla="*/ 42 w 116"/>
                  <a:gd name="T89" fmla="*/ 56 h 148"/>
                  <a:gd name="T90" fmla="*/ 37 w 116"/>
                  <a:gd name="T91" fmla="*/ 61 h 148"/>
                  <a:gd name="T92" fmla="*/ 31 w 116"/>
                  <a:gd name="T93" fmla="*/ 66 h 148"/>
                  <a:gd name="T94" fmla="*/ 26 w 116"/>
                  <a:gd name="T95" fmla="*/ 75 h 148"/>
                  <a:gd name="T96" fmla="*/ 22 w 116"/>
                  <a:gd name="T97" fmla="*/ 85 h 148"/>
                  <a:gd name="T98" fmla="*/ 19 w 116"/>
                  <a:gd name="T99" fmla="*/ 95 h 148"/>
                  <a:gd name="T100" fmla="*/ 19 w 116"/>
                  <a:gd name="T101" fmla="*/ 10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6" h="148">
                    <a:moveTo>
                      <a:pt x="73" y="130"/>
                    </a:moveTo>
                    <a:lnTo>
                      <a:pt x="65" y="138"/>
                    </a:lnTo>
                    <a:lnTo>
                      <a:pt x="57" y="143"/>
                    </a:lnTo>
                    <a:lnTo>
                      <a:pt x="47" y="147"/>
                    </a:lnTo>
                    <a:lnTo>
                      <a:pt x="35" y="148"/>
                    </a:lnTo>
                    <a:lnTo>
                      <a:pt x="21" y="146"/>
                    </a:lnTo>
                    <a:lnTo>
                      <a:pt x="11" y="137"/>
                    </a:lnTo>
                    <a:lnTo>
                      <a:pt x="2" y="125"/>
                    </a:lnTo>
                    <a:lnTo>
                      <a:pt x="0" y="108"/>
                    </a:lnTo>
                    <a:lnTo>
                      <a:pt x="2" y="92"/>
                    </a:lnTo>
                    <a:lnTo>
                      <a:pt x="6" y="78"/>
                    </a:lnTo>
                    <a:lnTo>
                      <a:pt x="13" y="65"/>
                    </a:lnTo>
                    <a:lnTo>
                      <a:pt x="22" y="53"/>
                    </a:lnTo>
                    <a:lnTo>
                      <a:pt x="29" y="46"/>
                    </a:lnTo>
                    <a:lnTo>
                      <a:pt x="38" y="42"/>
                    </a:lnTo>
                    <a:lnTo>
                      <a:pt x="47" y="39"/>
                    </a:lnTo>
                    <a:lnTo>
                      <a:pt x="57" y="38"/>
                    </a:lnTo>
                    <a:lnTo>
                      <a:pt x="67" y="39"/>
                    </a:lnTo>
                    <a:lnTo>
                      <a:pt x="74" y="43"/>
                    </a:lnTo>
                    <a:lnTo>
                      <a:pt x="81" y="48"/>
                    </a:lnTo>
                    <a:lnTo>
                      <a:pt x="87" y="56"/>
                    </a:lnTo>
                    <a:lnTo>
                      <a:pt x="97" y="0"/>
                    </a:lnTo>
                    <a:lnTo>
                      <a:pt x="116" y="0"/>
                    </a:lnTo>
                    <a:lnTo>
                      <a:pt x="87" y="146"/>
                    </a:lnTo>
                    <a:lnTo>
                      <a:pt x="70" y="146"/>
                    </a:lnTo>
                    <a:lnTo>
                      <a:pt x="73" y="130"/>
                    </a:lnTo>
                    <a:close/>
                    <a:moveTo>
                      <a:pt x="19" y="105"/>
                    </a:moveTo>
                    <a:lnTo>
                      <a:pt x="21" y="117"/>
                    </a:lnTo>
                    <a:lnTo>
                      <a:pt x="25" y="125"/>
                    </a:lnTo>
                    <a:lnTo>
                      <a:pt x="32" y="133"/>
                    </a:lnTo>
                    <a:lnTo>
                      <a:pt x="42" y="134"/>
                    </a:lnTo>
                    <a:lnTo>
                      <a:pt x="49" y="133"/>
                    </a:lnTo>
                    <a:lnTo>
                      <a:pt x="57" y="130"/>
                    </a:lnTo>
                    <a:lnTo>
                      <a:pt x="64" y="125"/>
                    </a:lnTo>
                    <a:lnTo>
                      <a:pt x="70" y="118"/>
                    </a:lnTo>
                    <a:lnTo>
                      <a:pt x="74" y="110"/>
                    </a:lnTo>
                    <a:lnTo>
                      <a:pt x="78" y="99"/>
                    </a:lnTo>
                    <a:lnTo>
                      <a:pt x="81" y="89"/>
                    </a:lnTo>
                    <a:lnTo>
                      <a:pt x="81" y="79"/>
                    </a:lnTo>
                    <a:lnTo>
                      <a:pt x="80" y="68"/>
                    </a:lnTo>
                    <a:lnTo>
                      <a:pt x="75" y="59"/>
                    </a:lnTo>
                    <a:lnTo>
                      <a:pt x="68" y="53"/>
                    </a:lnTo>
                    <a:lnTo>
                      <a:pt x="58" y="52"/>
                    </a:lnTo>
                    <a:lnTo>
                      <a:pt x="49" y="52"/>
                    </a:lnTo>
                    <a:lnTo>
                      <a:pt x="42" y="56"/>
                    </a:lnTo>
                    <a:lnTo>
                      <a:pt x="37" y="61"/>
                    </a:lnTo>
                    <a:lnTo>
                      <a:pt x="31" y="66"/>
                    </a:lnTo>
                    <a:lnTo>
                      <a:pt x="26" y="75"/>
                    </a:lnTo>
                    <a:lnTo>
                      <a:pt x="22" y="85"/>
                    </a:lnTo>
                    <a:lnTo>
                      <a:pt x="19" y="95"/>
                    </a:lnTo>
                    <a:lnTo>
                      <a:pt x="19" y="105"/>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Freeform 192"/>
              <p:cNvSpPr>
                <a:spLocks noEditPoints="1"/>
              </p:cNvSpPr>
              <p:nvPr/>
            </p:nvSpPr>
            <p:spPr bwMode="auto">
              <a:xfrm>
                <a:off x="2907" y="2579"/>
                <a:ext cx="33" cy="37"/>
              </a:xfrm>
              <a:custGeom>
                <a:avLst/>
                <a:gdLst>
                  <a:gd name="T0" fmla="*/ 84 w 101"/>
                  <a:gd name="T1" fmla="*/ 46 h 110"/>
                  <a:gd name="T2" fmla="*/ 84 w 101"/>
                  <a:gd name="T3" fmla="*/ 44 h 110"/>
                  <a:gd name="T4" fmla="*/ 84 w 101"/>
                  <a:gd name="T5" fmla="*/ 43 h 110"/>
                  <a:gd name="T6" fmla="*/ 84 w 101"/>
                  <a:gd name="T7" fmla="*/ 41 h 110"/>
                  <a:gd name="T8" fmla="*/ 84 w 101"/>
                  <a:gd name="T9" fmla="*/ 38 h 110"/>
                  <a:gd name="T10" fmla="*/ 84 w 101"/>
                  <a:gd name="T11" fmla="*/ 28 h 110"/>
                  <a:gd name="T12" fmla="*/ 78 w 101"/>
                  <a:gd name="T13" fmla="*/ 21 h 110"/>
                  <a:gd name="T14" fmla="*/ 71 w 101"/>
                  <a:gd name="T15" fmla="*/ 15 h 110"/>
                  <a:gd name="T16" fmla="*/ 59 w 101"/>
                  <a:gd name="T17" fmla="*/ 14 h 110"/>
                  <a:gd name="T18" fmla="*/ 48 w 101"/>
                  <a:gd name="T19" fmla="*/ 15 h 110"/>
                  <a:gd name="T20" fmla="*/ 36 w 101"/>
                  <a:gd name="T21" fmla="*/ 23 h 110"/>
                  <a:gd name="T22" fmla="*/ 27 w 101"/>
                  <a:gd name="T23" fmla="*/ 31 h 110"/>
                  <a:gd name="T24" fmla="*/ 22 w 101"/>
                  <a:gd name="T25" fmla="*/ 46 h 110"/>
                  <a:gd name="T26" fmla="*/ 84 w 101"/>
                  <a:gd name="T27" fmla="*/ 46 h 110"/>
                  <a:gd name="T28" fmla="*/ 98 w 101"/>
                  <a:gd name="T29" fmla="*/ 59 h 110"/>
                  <a:gd name="T30" fmla="*/ 19 w 101"/>
                  <a:gd name="T31" fmla="*/ 59 h 110"/>
                  <a:gd name="T32" fmla="*/ 17 w 101"/>
                  <a:gd name="T33" fmla="*/ 63 h 110"/>
                  <a:gd name="T34" fmla="*/ 17 w 101"/>
                  <a:gd name="T35" fmla="*/ 64 h 110"/>
                  <a:gd name="T36" fmla="*/ 17 w 101"/>
                  <a:gd name="T37" fmla="*/ 66 h 110"/>
                  <a:gd name="T38" fmla="*/ 17 w 101"/>
                  <a:gd name="T39" fmla="*/ 69 h 110"/>
                  <a:gd name="T40" fmla="*/ 19 w 101"/>
                  <a:gd name="T41" fmla="*/ 80 h 110"/>
                  <a:gd name="T42" fmla="*/ 26 w 101"/>
                  <a:gd name="T43" fmla="*/ 89 h 110"/>
                  <a:gd name="T44" fmla="*/ 35 w 101"/>
                  <a:gd name="T45" fmla="*/ 95 h 110"/>
                  <a:gd name="T46" fmla="*/ 48 w 101"/>
                  <a:gd name="T47" fmla="*/ 96 h 110"/>
                  <a:gd name="T48" fmla="*/ 59 w 101"/>
                  <a:gd name="T49" fmla="*/ 95 h 110"/>
                  <a:gd name="T50" fmla="*/ 69 w 101"/>
                  <a:gd name="T51" fmla="*/ 93 h 110"/>
                  <a:gd name="T52" fmla="*/ 79 w 101"/>
                  <a:gd name="T53" fmla="*/ 90 h 110"/>
                  <a:gd name="T54" fmla="*/ 88 w 101"/>
                  <a:gd name="T55" fmla="*/ 86 h 110"/>
                  <a:gd name="T56" fmla="*/ 85 w 101"/>
                  <a:gd name="T57" fmla="*/ 102 h 110"/>
                  <a:gd name="T58" fmla="*/ 75 w 101"/>
                  <a:gd name="T59" fmla="*/ 106 h 110"/>
                  <a:gd name="T60" fmla="*/ 65 w 101"/>
                  <a:gd name="T61" fmla="*/ 108 h 110"/>
                  <a:gd name="T62" fmla="*/ 56 w 101"/>
                  <a:gd name="T63" fmla="*/ 109 h 110"/>
                  <a:gd name="T64" fmla="*/ 46 w 101"/>
                  <a:gd name="T65" fmla="*/ 110 h 110"/>
                  <a:gd name="T66" fmla="*/ 26 w 101"/>
                  <a:gd name="T67" fmla="*/ 109 h 110"/>
                  <a:gd name="T68" fmla="*/ 12 w 101"/>
                  <a:gd name="T69" fmla="*/ 99 h 110"/>
                  <a:gd name="T70" fmla="*/ 1 w 101"/>
                  <a:gd name="T71" fmla="*/ 87 h 110"/>
                  <a:gd name="T72" fmla="*/ 0 w 101"/>
                  <a:gd name="T73" fmla="*/ 70 h 110"/>
                  <a:gd name="T74" fmla="*/ 1 w 101"/>
                  <a:gd name="T75" fmla="*/ 54 h 110"/>
                  <a:gd name="T76" fmla="*/ 6 w 101"/>
                  <a:gd name="T77" fmla="*/ 40 h 110"/>
                  <a:gd name="T78" fmla="*/ 13 w 101"/>
                  <a:gd name="T79" fmla="*/ 25 h 110"/>
                  <a:gd name="T80" fmla="*/ 23 w 101"/>
                  <a:gd name="T81" fmla="*/ 14 h 110"/>
                  <a:gd name="T82" fmla="*/ 30 w 101"/>
                  <a:gd name="T83" fmla="*/ 8 h 110"/>
                  <a:gd name="T84" fmla="*/ 40 w 101"/>
                  <a:gd name="T85" fmla="*/ 4 h 110"/>
                  <a:gd name="T86" fmla="*/ 50 w 101"/>
                  <a:gd name="T87" fmla="*/ 1 h 110"/>
                  <a:gd name="T88" fmla="*/ 62 w 101"/>
                  <a:gd name="T89" fmla="*/ 0 h 110"/>
                  <a:gd name="T90" fmla="*/ 79 w 101"/>
                  <a:gd name="T91" fmla="*/ 1 h 110"/>
                  <a:gd name="T92" fmla="*/ 91 w 101"/>
                  <a:gd name="T93" fmla="*/ 11 h 110"/>
                  <a:gd name="T94" fmla="*/ 99 w 101"/>
                  <a:gd name="T95" fmla="*/ 23 h 110"/>
                  <a:gd name="T96" fmla="*/ 101 w 101"/>
                  <a:gd name="T97" fmla="*/ 38 h 110"/>
                  <a:gd name="T98" fmla="*/ 101 w 101"/>
                  <a:gd name="T99" fmla="*/ 44 h 110"/>
                  <a:gd name="T100" fmla="*/ 101 w 101"/>
                  <a:gd name="T101" fmla="*/ 48 h 110"/>
                  <a:gd name="T102" fmla="*/ 99 w 101"/>
                  <a:gd name="T103" fmla="*/ 53 h 110"/>
                  <a:gd name="T104" fmla="*/ 98 w 101"/>
                  <a:gd name="T10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 h="110">
                    <a:moveTo>
                      <a:pt x="84" y="46"/>
                    </a:moveTo>
                    <a:lnTo>
                      <a:pt x="84" y="44"/>
                    </a:lnTo>
                    <a:lnTo>
                      <a:pt x="84" y="43"/>
                    </a:lnTo>
                    <a:lnTo>
                      <a:pt x="84" y="41"/>
                    </a:lnTo>
                    <a:lnTo>
                      <a:pt x="84" y="38"/>
                    </a:lnTo>
                    <a:lnTo>
                      <a:pt x="84" y="28"/>
                    </a:lnTo>
                    <a:lnTo>
                      <a:pt x="78" y="21"/>
                    </a:lnTo>
                    <a:lnTo>
                      <a:pt x="71" y="15"/>
                    </a:lnTo>
                    <a:lnTo>
                      <a:pt x="59" y="14"/>
                    </a:lnTo>
                    <a:lnTo>
                      <a:pt x="48" y="15"/>
                    </a:lnTo>
                    <a:lnTo>
                      <a:pt x="36" y="23"/>
                    </a:lnTo>
                    <a:lnTo>
                      <a:pt x="27" y="31"/>
                    </a:lnTo>
                    <a:lnTo>
                      <a:pt x="22" y="46"/>
                    </a:lnTo>
                    <a:lnTo>
                      <a:pt x="84" y="46"/>
                    </a:lnTo>
                    <a:close/>
                    <a:moveTo>
                      <a:pt x="98" y="59"/>
                    </a:moveTo>
                    <a:lnTo>
                      <a:pt x="19" y="59"/>
                    </a:lnTo>
                    <a:lnTo>
                      <a:pt x="17" y="63"/>
                    </a:lnTo>
                    <a:lnTo>
                      <a:pt x="17" y="64"/>
                    </a:lnTo>
                    <a:lnTo>
                      <a:pt x="17" y="66"/>
                    </a:lnTo>
                    <a:lnTo>
                      <a:pt x="17" y="69"/>
                    </a:lnTo>
                    <a:lnTo>
                      <a:pt x="19" y="80"/>
                    </a:lnTo>
                    <a:lnTo>
                      <a:pt x="26" y="89"/>
                    </a:lnTo>
                    <a:lnTo>
                      <a:pt x="35" y="95"/>
                    </a:lnTo>
                    <a:lnTo>
                      <a:pt x="48" y="96"/>
                    </a:lnTo>
                    <a:lnTo>
                      <a:pt x="59" y="95"/>
                    </a:lnTo>
                    <a:lnTo>
                      <a:pt x="69" y="93"/>
                    </a:lnTo>
                    <a:lnTo>
                      <a:pt x="79" y="90"/>
                    </a:lnTo>
                    <a:lnTo>
                      <a:pt x="88" y="86"/>
                    </a:lnTo>
                    <a:lnTo>
                      <a:pt x="85" y="102"/>
                    </a:lnTo>
                    <a:lnTo>
                      <a:pt x="75" y="106"/>
                    </a:lnTo>
                    <a:lnTo>
                      <a:pt x="65" y="108"/>
                    </a:lnTo>
                    <a:lnTo>
                      <a:pt x="56" y="109"/>
                    </a:lnTo>
                    <a:lnTo>
                      <a:pt x="46" y="110"/>
                    </a:lnTo>
                    <a:lnTo>
                      <a:pt x="26" y="109"/>
                    </a:lnTo>
                    <a:lnTo>
                      <a:pt x="12" y="99"/>
                    </a:lnTo>
                    <a:lnTo>
                      <a:pt x="1" y="87"/>
                    </a:lnTo>
                    <a:lnTo>
                      <a:pt x="0" y="70"/>
                    </a:lnTo>
                    <a:lnTo>
                      <a:pt x="1" y="54"/>
                    </a:lnTo>
                    <a:lnTo>
                      <a:pt x="6" y="40"/>
                    </a:lnTo>
                    <a:lnTo>
                      <a:pt x="13" y="25"/>
                    </a:lnTo>
                    <a:lnTo>
                      <a:pt x="23" y="14"/>
                    </a:lnTo>
                    <a:lnTo>
                      <a:pt x="30" y="8"/>
                    </a:lnTo>
                    <a:lnTo>
                      <a:pt x="40" y="4"/>
                    </a:lnTo>
                    <a:lnTo>
                      <a:pt x="50" y="1"/>
                    </a:lnTo>
                    <a:lnTo>
                      <a:pt x="62" y="0"/>
                    </a:lnTo>
                    <a:lnTo>
                      <a:pt x="79" y="1"/>
                    </a:lnTo>
                    <a:lnTo>
                      <a:pt x="91" y="11"/>
                    </a:lnTo>
                    <a:lnTo>
                      <a:pt x="99" y="23"/>
                    </a:lnTo>
                    <a:lnTo>
                      <a:pt x="101" y="38"/>
                    </a:lnTo>
                    <a:lnTo>
                      <a:pt x="101" y="44"/>
                    </a:lnTo>
                    <a:lnTo>
                      <a:pt x="101" y="48"/>
                    </a:lnTo>
                    <a:lnTo>
                      <a:pt x="99" y="53"/>
                    </a:lnTo>
                    <a:lnTo>
                      <a:pt x="98" y="5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Freeform 193"/>
              <p:cNvSpPr>
                <a:spLocks/>
              </p:cNvSpPr>
              <p:nvPr/>
            </p:nvSpPr>
            <p:spPr bwMode="auto">
              <a:xfrm>
                <a:off x="2946" y="2566"/>
                <a:ext cx="14" cy="49"/>
              </a:xfrm>
              <a:custGeom>
                <a:avLst/>
                <a:gdLst>
                  <a:gd name="T0" fmla="*/ 27 w 44"/>
                  <a:gd name="T1" fmla="*/ 0 h 146"/>
                  <a:gd name="T2" fmla="*/ 44 w 44"/>
                  <a:gd name="T3" fmla="*/ 0 h 146"/>
                  <a:gd name="T4" fmla="*/ 17 w 44"/>
                  <a:gd name="T5" fmla="*/ 146 h 146"/>
                  <a:gd name="T6" fmla="*/ 0 w 44"/>
                  <a:gd name="T7" fmla="*/ 146 h 146"/>
                  <a:gd name="T8" fmla="*/ 27 w 44"/>
                  <a:gd name="T9" fmla="*/ 0 h 146"/>
                </a:gdLst>
                <a:ahLst/>
                <a:cxnLst>
                  <a:cxn ang="0">
                    <a:pos x="T0" y="T1"/>
                  </a:cxn>
                  <a:cxn ang="0">
                    <a:pos x="T2" y="T3"/>
                  </a:cxn>
                  <a:cxn ang="0">
                    <a:pos x="T4" y="T5"/>
                  </a:cxn>
                  <a:cxn ang="0">
                    <a:pos x="T6" y="T7"/>
                  </a:cxn>
                  <a:cxn ang="0">
                    <a:pos x="T8" y="T9"/>
                  </a:cxn>
                </a:cxnLst>
                <a:rect l="0" t="0" r="r" b="b"/>
                <a:pathLst>
                  <a:path w="44" h="146">
                    <a:moveTo>
                      <a:pt x="27" y="0"/>
                    </a:moveTo>
                    <a:lnTo>
                      <a:pt x="44" y="0"/>
                    </a:lnTo>
                    <a:lnTo>
                      <a:pt x="17" y="146"/>
                    </a:lnTo>
                    <a:lnTo>
                      <a:pt x="0" y="146"/>
                    </a:lnTo>
                    <a:lnTo>
                      <a:pt x="27" y="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Freeform 194"/>
              <p:cNvSpPr>
                <a:spLocks noEditPoints="1"/>
              </p:cNvSpPr>
              <p:nvPr/>
            </p:nvSpPr>
            <p:spPr bwMode="auto">
              <a:xfrm>
                <a:off x="2963" y="2566"/>
                <a:ext cx="15" cy="49"/>
              </a:xfrm>
              <a:custGeom>
                <a:avLst/>
                <a:gdLst>
                  <a:gd name="T0" fmla="*/ 27 w 45"/>
                  <a:gd name="T1" fmla="*/ 0 h 146"/>
                  <a:gd name="T2" fmla="*/ 45 w 45"/>
                  <a:gd name="T3" fmla="*/ 0 h 146"/>
                  <a:gd name="T4" fmla="*/ 40 w 45"/>
                  <a:gd name="T5" fmla="*/ 22 h 146"/>
                  <a:gd name="T6" fmla="*/ 23 w 45"/>
                  <a:gd name="T7" fmla="*/ 22 h 146"/>
                  <a:gd name="T8" fmla="*/ 27 w 45"/>
                  <a:gd name="T9" fmla="*/ 0 h 146"/>
                  <a:gd name="T10" fmla="*/ 20 w 45"/>
                  <a:gd name="T11" fmla="*/ 40 h 146"/>
                  <a:gd name="T12" fmla="*/ 38 w 45"/>
                  <a:gd name="T13" fmla="*/ 40 h 146"/>
                  <a:gd name="T14" fmla="*/ 17 w 45"/>
                  <a:gd name="T15" fmla="*/ 146 h 146"/>
                  <a:gd name="T16" fmla="*/ 0 w 45"/>
                  <a:gd name="T17" fmla="*/ 146 h 146"/>
                  <a:gd name="T18" fmla="*/ 20 w 45"/>
                  <a:gd name="T19"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146">
                    <a:moveTo>
                      <a:pt x="27" y="0"/>
                    </a:moveTo>
                    <a:lnTo>
                      <a:pt x="45" y="0"/>
                    </a:lnTo>
                    <a:lnTo>
                      <a:pt x="40" y="22"/>
                    </a:lnTo>
                    <a:lnTo>
                      <a:pt x="23" y="22"/>
                    </a:lnTo>
                    <a:lnTo>
                      <a:pt x="27" y="0"/>
                    </a:lnTo>
                    <a:close/>
                    <a:moveTo>
                      <a:pt x="20" y="40"/>
                    </a:moveTo>
                    <a:lnTo>
                      <a:pt x="38" y="40"/>
                    </a:lnTo>
                    <a:lnTo>
                      <a:pt x="17" y="146"/>
                    </a:lnTo>
                    <a:lnTo>
                      <a:pt x="0" y="146"/>
                    </a:lnTo>
                    <a:lnTo>
                      <a:pt x="20" y="4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Freeform 195"/>
              <p:cNvSpPr>
                <a:spLocks/>
              </p:cNvSpPr>
              <p:nvPr/>
            </p:nvSpPr>
            <p:spPr bwMode="auto">
              <a:xfrm>
                <a:off x="2981" y="2579"/>
                <a:ext cx="34" cy="36"/>
              </a:xfrm>
              <a:custGeom>
                <a:avLst/>
                <a:gdLst>
                  <a:gd name="T0" fmla="*/ 100 w 101"/>
                  <a:gd name="T1" fmla="*/ 44 h 108"/>
                  <a:gd name="T2" fmla="*/ 88 w 101"/>
                  <a:gd name="T3" fmla="*/ 108 h 108"/>
                  <a:gd name="T4" fmla="*/ 71 w 101"/>
                  <a:gd name="T5" fmla="*/ 108 h 108"/>
                  <a:gd name="T6" fmla="*/ 83 w 101"/>
                  <a:gd name="T7" fmla="*/ 44 h 108"/>
                  <a:gd name="T8" fmla="*/ 84 w 101"/>
                  <a:gd name="T9" fmla="*/ 40 h 108"/>
                  <a:gd name="T10" fmla="*/ 84 w 101"/>
                  <a:gd name="T11" fmla="*/ 37 h 108"/>
                  <a:gd name="T12" fmla="*/ 84 w 101"/>
                  <a:gd name="T13" fmla="*/ 34 h 108"/>
                  <a:gd name="T14" fmla="*/ 84 w 101"/>
                  <a:gd name="T15" fmla="*/ 31 h 108"/>
                  <a:gd name="T16" fmla="*/ 84 w 101"/>
                  <a:gd name="T17" fmla="*/ 24 h 108"/>
                  <a:gd name="T18" fmla="*/ 80 w 101"/>
                  <a:gd name="T19" fmla="*/ 20 h 108"/>
                  <a:gd name="T20" fmla="*/ 74 w 101"/>
                  <a:gd name="T21" fmla="*/ 15 h 108"/>
                  <a:gd name="T22" fmla="*/ 65 w 101"/>
                  <a:gd name="T23" fmla="*/ 15 h 108"/>
                  <a:gd name="T24" fmla="*/ 52 w 101"/>
                  <a:gd name="T25" fmla="*/ 17 h 108"/>
                  <a:gd name="T26" fmla="*/ 42 w 101"/>
                  <a:gd name="T27" fmla="*/ 24 h 108"/>
                  <a:gd name="T28" fmla="*/ 34 w 101"/>
                  <a:gd name="T29" fmla="*/ 34 h 108"/>
                  <a:gd name="T30" fmla="*/ 29 w 101"/>
                  <a:gd name="T31" fmla="*/ 48 h 108"/>
                  <a:gd name="T32" fmla="*/ 18 w 101"/>
                  <a:gd name="T33" fmla="*/ 108 h 108"/>
                  <a:gd name="T34" fmla="*/ 0 w 101"/>
                  <a:gd name="T35" fmla="*/ 108 h 108"/>
                  <a:gd name="T36" fmla="*/ 21 w 101"/>
                  <a:gd name="T37" fmla="*/ 2 h 108"/>
                  <a:gd name="T38" fmla="*/ 38 w 101"/>
                  <a:gd name="T39" fmla="*/ 2 h 108"/>
                  <a:gd name="T40" fmla="*/ 34 w 101"/>
                  <a:gd name="T41" fmla="*/ 18 h 108"/>
                  <a:gd name="T42" fmla="*/ 42 w 101"/>
                  <a:gd name="T43" fmla="*/ 11 h 108"/>
                  <a:gd name="T44" fmla="*/ 51 w 101"/>
                  <a:gd name="T45" fmla="*/ 5 h 108"/>
                  <a:gd name="T46" fmla="*/ 61 w 101"/>
                  <a:gd name="T47" fmla="*/ 1 h 108"/>
                  <a:gd name="T48" fmla="*/ 72 w 101"/>
                  <a:gd name="T49" fmla="*/ 0 h 108"/>
                  <a:gd name="T50" fmla="*/ 85 w 101"/>
                  <a:gd name="T51" fmla="*/ 1 h 108"/>
                  <a:gd name="T52" fmla="*/ 94 w 101"/>
                  <a:gd name="T53" fmla="*/ 7 h 108"/>
                  <a:gd name="T54" fmla="*/ 100 w 101"/>
                  <a:gd name="T55" fmla="*/ 15 h 108"/>
                  <a:gd name="T56" fmla="*/ 101 w 101"/>
                  <a:gd name="T57" fmla="*/ 28 h 108"/>
                  <a:gd name="T58" fmla="*/ 101 w 101"/>
                  <a:gd name="T59" fmla="*/ 31 h 108"/>
                  <a:gd name="T60" fmla="*/ 101 w 101"/>
                  <a:gd name="T61" fmla="*/ 36 h 108"/>
                  <a:gd name="T62" fmla="*/ 101 w 101"/>
                  <a:gd name="T63" fmla="*/ 40 h 108"/>
                  <a:gd name="T64" fmla="*/ 100 w 101"/>
                  <a:gd name="T65"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8">
                    <a:moveTo>
                      <a:pt x="100" y="44"/>
                    </a:moveTo>
                    <a:lnTo>
                      <a:pt x="88" y="108"/>
                    </a:lnTo>
                    <a:lnTo>
                      <a:pt x="71" y="108"/>
                    </a:lnTo>
                    <a:lnTo>
                      <a:pt x="83" y="44"/>
                    </a:lnTo>
                    <a:lnTo>
                      <a:pt x="84" y="40"/>
                    </a:lnTo>
                    <a:lnTo>
                      <a:pt x="84" y="37"/>
                    </a:lnTo>
                    <a:lnTo>
                      <a:pt x="84" y="34"/>
                    </a:lnTo>
                    <a:lnTo>
                      <a:pt x="84" y="31"/>
                    </a:lnTo>
                    <a:lnTo>
                      <a:pt x="84" y="24"/>
                    </a:lnTo>
                    <a:lnTo>
                      <a:pt x="80" y="20"/>
                    </a:lnTo>
                    <a:lnTo>
                      <a:pt x="74" y="15"/>
                    </a:lnTo>
                    <a:lnTo>
                      <a:pt x="65" y="15"/>
                    </a:lnTo>
                    <a:lnTo>
                      <a:pt x="52" y="17"/>
                    </a:lnTo>
                    <a:lnTo>
                      <a:pt x="42" y="24"/>
                    </a:lnTo>
                    <a:lnTo>
                      <a:pt x="34" y="34"/>
                    </a:lnTo>
                    <a:lnTo>
                      <a:pt x="29" y="48"/>
                    </a:lnTo>
                    <a:lnTo>
                      <a:pt x="18" y="108"/>
                    </a:lnTo>
                    <a:lnTo>
                      <a:pt x="0" y="108"/>
                    </a:lnTo>
                    <a:lnTo>
                      <a:pt x="21" y="2"/>
                    </a:lnTo>
                    <a:lnTo>
                      <a:pt x="38" y="2"/>
                    </a:lnTo>
                    <a:lnTo>
                      <a:pt x="34" y="18"/>
                    </a:lnTo>
                    <a:lnTo>
                      <a:pt x="42" y="11"/>
                    </a:lnTo>
                    <a:lnTo>
                      <a:pt x="51" y="5"/>
                    </a:lnTo>
                    <a:lnTo>
                      <a:pt x="61" y="1"/>
                    </a:lnTo>
                    <a:lnTo>
                      <a:pt x="72" y="0"/>
                    </a:lnTo>
                    <a:lnTo>
                      <a:pt x="85" y="1"/>
                    </a:lnTo>
                    <a:lnTo>
                      <a:pt x="94" y="7"/>
                    </a:lnTo>
                    <a:lnTo>
                      <a:pt x="100" y="15"/>
                    </a:lnTo>
                    <a:lnTo>
                      <a:pt x="101" y="28"/>
                    </a:lnTo>
                    <a:lnTo>
                      <a:pt x="101" y="31"/>
                    </a:lnTo>
                    <a:lnTo>
                      <a:pt x="101" y="36"/>
                    </a:lnTo>
                    <a:lnTo>
                      <a:pt x="101" y="40"/>
                    </a:lnTo>
                    <a:lnTo>
                      <a:pt x="100" y="44"/>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Freeform 196"/>
              <p:cNvSpPr>
                <a:spLocks noEditPoints="1"/>
              </p:cNvSpPr>
              <p:nvPr/>
            </p:nvSpPr>
            <p:spPr bwMode="auto">
              <a:xfrm>
                <a:off x="3021" y="2579"/>
                <a:ext cx="37" cy="49"/>
              </a:xfrm>
              <a:custGeom>
                <a:avLst/>
                <a:gdLst>
                  <a:gd name="T0" fmla="*/ 91 w 109"/>
                  <a:gd name="T1" fmla="*/ 95 h 148"/>
                  <a:gd name="T2" fmla="*/ 78 w 109"/>
                  <a:gd name="T3" fmla="*/ 126 h 148"/>
                  <a:gd name="T4" fmla="*/ 64 w 109"/>
                  <a:gd name="T5" fmla="*/ 141 h 148"/>
                  <a:gd name="T6" fmla="*/ 32 w 109"/>
                  <a:gd name="T7" fmla="*/ 148 h 148"/>
                  <a:gd name="T8" fmla="*/ 15 w 109"/>
                  <a:gd name="T9" fmla="*/ 146 h 148"/>
                  <a:gd name="T10" fmla="*/ 0 w 109"/>
                  <a:gd name="T11" fmla="*/ 142 h 148"/>
                  <a:gd name="T12" fmla="*/ 11 w 109"/>
                  <a:gd name="T13" fmla="*/ 129 h 148"/>
                  <a:gd name="T14" fmla="*/ 24 w 109"/>
                  <a:gd name="T15" fmla="*/ 132 h 148"/>
                  <a:gd name="T16" fmla="*/ 48 w 109"/>
                  <a:gd name="T17" fmla="*/ 132 h 148"/>
                  <a:gd name="T18" fmla="*/ 68 w 109"/>
                  <a:gd name="T19" fmla="*/ 113 h 148"/>
                  <a:gd name="T20" fmla="*/ 74 w 109"/>
                  <a:gd name="T21" fmla="*/ 90 h 148"/>
                  <a:gd name="T22" fmla="*/ 58 w 109"/>
                  <a:gd name="T23" fmla="*/ 103 h 148"/>
                  <a:gd name="T24" fmla="*/ 37 w 109"/>
                  <a:gd name="T25" fmla="*/ 108 h 148"/>
                  <a:gd name="T26" fmla="*/ 12 w 109"/>
                  <a:gd name="T27" fmla="*/ 97 h 148"/>
                  <a:gd name="T28" fmla="*/ 3 w 109"/>
                  <a:gd name="T29" fmla="*/ 67 h 148"/>
                  <a:gd name="T30" fmla="*/ 9 w 109"/>
                  <a:gd name="T31" fmla="*/ 40 h 148"/>
                  <a:gd name="T32" fmla="*/ 24 w 109"/>
                  <a:gd name="T33" fmla="*/ 14 h 148"/>
                  <a:gd name="T34" fmla="*/ 39 w 109"/>
                  <a:gd name="T35" fmla="*/ 4 h 148"/>
                  <a:gd name="T36" fmla="*/ 58 w 109"/>
                  <a:gd name="T37" fmla="*/ 0 h 148"/>
                  <a:gd name="T38" fmla="*/ 77 w 109"/>
                  <a:gd name="T39" fmla="*/ 5 h 148"/>
                  <a:gd name="T40" fmla="*/ 88 w 109"/>
                  <a:gd name="T41" fmla="*/ 18 h 148"/>
                  <a:gd name="T42" fmla="*/ 109 w 109"/>
                  <a:gd name="T43" fmla="*/ 2 h 148"/>
                  <a:gd name="T44" fmla="*/ 81 w 109"/>
                  <a:gd name="T45" fmla="*/ 28 h 148"/>
                  <a:gd name="T46" fmla="*/ 70 w 109"/>
                  <a:gd name="T47" fmla="*/ 15 h 148"/>
                  <a:gd name="T48" fmla="*/ 52 w 109"/>
                  <a:gd name="T49" fmla="*/ 14 h 148"/>
                  <a:gd name="T50" fmla="*/ 41 w 109"/>
                  <a:gd name="T51" fmla="*/ 20 h 148"/>
                  <a:gd name="T52" fmla="*/ 29 w 109"/>
                  <a:gd name="T53" fmla="*/ 33 h 148"/>
                  <a:gd name="T54" fmla="*/ 22 w 109"/>
                  <a:gd name="T55" fmla="*/ 54 h 148"/>
                  <a:gd name="T56" fmla="*/ 22 w 109"/>
                  <a:gd name="T57" fmla="*/ 77 h 148"/>
                  <a:gd name="T58" fmla="*/ 34 w 109"/>
                  <a:gd name="T59" fmla="*/ 92 h 148"/>
                  <a:gd name="T60" fmla="*/ 52 w 109"/>
                  <a:gd name="T61" fmla="*/ 92 h 148"/>
                  <a:gd name="T62" fmla="*/ 71 w 109"/>
                  <a:gd name="T63" fmla="*/ 79 h 148"/>
                  <a:gd name="T64" fmla="*/ 83 w 109"/>
                  <a:gd name="T65"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9" h="148">
                    <a:moveTo>
                      <a:pt x="109" y="2"/>
                    </a:moveTo>
                    <a:lnTo>
                      <a:pt x="91" y="95"/>
                    </a:lnTo>
                    <a:lnTo>
                      <a:pt x="88" y="108"/>
                    </a:lnTo>
                    <a:lnTo>
                      <a:pt x="78" y="126"/>
                    </a:lnTo>
                    <a:lnTo>
                      <a:pt x="71" y="133"/>
                    </a:lnTo>
                    <a:lnTo>
                      <a:pt x="64" y="141"/>
                    </a:lnTo>
                    <a:lnTo>
                      <a:pt x="44" y="146"/>
                    </a:lnTo>
                    <a:lnTo>
                      <a:pt x="32" y="148"/>
                    </a:lnTo>
                    <a:lnTo>
                      <a:pt x="22" y="146"/>
                    </a:lnTo>
                    <a:lnTo>
                      <a:pt x="15" y="146"/>
                    </a:lnTo>
                    <a:lnTo>
                      <a:pt x="8" y="144"/>
                    </a:lnTo>
                    <a:lnTo>
                      <a:pt x="0" y="142"/>
                    </a:lnTo>
                    <a:lnTo>
                      <a:pt x="3" y="125"/>
                    </a:lnTo>
                    <a:lnTo>
                      <a:pt x="11" y="129"/>
                    </a:lnTo>
                    <a:lnTo>
                      <a:pt x="16" y="131"/>
                    </a:lnTo>
                    <a:lnTo>
                      <a:pt x="24" y="132"/>
                    </a:lnTo>
                    <a:lnTo>
                      <a:pt x="32" y="133"/>
                    </a:lnTo>
                    <a:lnTo>
                      <a:pt x="48" y="132"/>
                    </a:lnTo>
                    <a:lnTo>
                      <a:pt x="60" y="123"/>
                    </a:lnTo>
                    <a:lnTo>
                      <a:pt x="68" y="113"/>
                    </a:lnTo>
                    <a:lnTo>
                      <a:pt x="73" y="99"/>
                    </a:lnTo>
                    <a:lnTo>
                      <a:pt x="74" y="90"/>
                    </a:lnTo>
                    <a:lnTo>
                      <a:pt x="67" y="97"/>
                    </a:lnTo>
                    <a:lnTo>
                      <a:pt x="58" y="103"/>
                    </a:lnTo>
                    <a:lnTo>
                      <a:pt x="48" y="106"/>
                    </a:lnTo>
                    <a:lnTo>
                      <a:pt x="37" y="108"/>
                    </a:lnTo>
                    <a:lnTo>
                      <a:pt x="22" y="106"/>
                    </a:lnTo>
                    <a:lnTo>
                      <a:pt x="12" y="97"/>
                    </a:lnTo>
                    <a:lnTo>
                      <a:pt x="5" y="84"/>
                    </a:lnTo>
                    <a:lnTo>
                      <a:pt x="3" y="67"/>
                    </a:lnTo>
                    <a:lnTo>
                      <a:pt x="3" y="53"/>
                    </a:lnTo>
                    <a:lnTo>
                      <a:pt x="9" y="40"/>
                    </a:lnTo>
                    <a:lnTo>
                      <a:pt x="15" y="25"/>
                    </a:lnTo>
                    <a:lnTo>
                      <a:pt x="24" y="14"/>
                    </a:lnTo>
                    <a:lnTo>
                      <a:pt x="31" y="8"/>
                    </a:lnTo>
                    <a:lnTo>
                      <a:pt x="39" y="4"/>
                    </a:lnTo>
                    <a:lnTo>
                      <a:pt x="48" y="1"/>
                    </a:lnTo>
                    <a:lnTo>
                      <a:pt x="58" y="0"/>
                    </a:lnTo>
                    <a:lnTo>
                      <a:pt x="68" y="1"/>
                    </a:lnTo>
                    <a:lnTo>
                      <a:pt x="77" y="5"/>
                    </a:lnTo>
                    <a:lnTo>
                      <a:pt x="84" y="10"/>
                    </a:lnTo>
                    <a:lnTo>
                      <a:pt x="88" y="18"/>
                    </a:lnTo>
                    <a:lnTo>
                      <a:pt x="91" y="2"/>
                    </a:lnTo>
                    <a:lnTo>
                      <a:pt x="109" y="2"/>
                    </a:lnTo>
                    <a:close/>
                    <a:moveTo>
                      <a:pt x="83" y="41"/>
                    </a:moveTo>
                    <a:lnTo>
                      <a:pt x="81" y="28"/>
                    </a:lnTo>
                    <a:lnTo>
                      <a:pt x="77" y="21"/>
                    </a:lnTo>
                    <a:lnTo>
                      <a:pt x="70" y="15"/>
                    </a:lnTo>
                    <a:lnTo>
                      <a:pt x="60" y="14"/>
                    </a:lnTo>
                    <a:lnTo>
                      <a:pt x="52" y="14"/>
                    </a:lnTo>
                    <a:lnTo>
                      <a:pt x="47" y="17"/>
                    </a:lnTo>
                    <a:lnTo>
                      <a:pt x="41" y="20"/>
                    </a:lnTo>
                    <a:lnTo>
                      <a:pt x="37" y="24"/>
                    </a:lnTo>
                    <a:lnTo>
                      <a:pt x="29" y="33"/>
                    </a:lnTo>
                    <a:lnTo>
                      <a:pt x="25" y="44"/>
                    </a:lnTo>
                    <a:lnTo>
                      <a:pt x="22" y="54"/>
                    </a:lnTo>
                    <a:lnTo>
                      <a:pt x="21" y="66"/>
                    </a:lnTo>
                    <a:lnTo>
                      <a:pt x="22" y="77"/>
                    </a:lnTo>
                    <a:lnTo>
                      <a:pt x="26" y="86"/>
                    </a:lnTo>
                    <a:lnTo>
                      <a:pt x="34" y="92"/>
                    </a:lnTo>
                    <a:lnTo>
                      <a:pt x="44" y="93"/>
                    </a:lnTo>
                    <a:lnTo>
                      <a:pt x="52" y="92"/>
                    </a:lnTo>
                    <a:lnTo>
                      <a:pt x="65" y="84"/>
                    </a:lnTo>
                    <a:lnTo>
                      <a:pt x="71" y="79"/>
                    </a:lnTo>
                    <a:lnTo>
                      <a:pt x="81" y="61"/>
                    </a:lnTo>
                    <a:lnTo>
                      <a:pt x="83" y="41"/>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8" name="Freeform 197"/>
              <p:cNvSpPr>
                <a:spLocks noEditPoints="1"/>
              </p:cNvSpPr>
              <p:nvPr/>
            </p:nvSpPr>
            <p:spPr bwMode="auto">
              <a:xfrm>
                <a:off x="2787" y="2659"/>
                <a:ext cx="38" cy="49"/>
              </a:xfrm>
              <a:custGeom>
                <a:avLst/>
                <a:gdLst>
                  <a:gd name="T0" fmla="*/ 96 w 114"/>
                  <a:gd name="T1" fmla="*/ 43 h 147"/>
                  <a:gd name="T2" fmla="*/ 95 w 114"/>
                  <a:gd name="T3" fmla="*/ 30 h 147"/>
                  <a:gd name="T4" fmla="*/ 90 w 114"/>
                  <a:gd name="T5" fmla="*/ 22 h 147"/>
                  <a:gd name="T6" fmla="*/ 83 w 114"/>
                  <a:gd name="T7" fmla="*/ 16 h 147"/>
                  <a:gd name="T8" fmla="*/ 73 w 114"/>
                  <a:gd name="T9" fmla="*/ 14 h 147"/>
                  <a:gd name="T10" fmla="*/ 65 w 114"/>
                  <a:gd name="T11" fmla="*/ 14 h 147"/>
                  <a:gd name="T12" fmla="*/ 57 w 114"/>
                  <a:gd name="T13" fmla="*/ 19 h 147"/>
                  <a:gd name="T14" fmla="*/ 52 w 114"/>
                  <a:gd name="T15" fmla="*/ 23 h 147"/>
                  <a:gd name="T16" fmla="*/ 46 w 114"/>
                  <a:gd name="T17" fmla="*/ 30 h 147"/>
                  <a:gd name="T18" fmla="*/ 40 w 114"/>
                  <a:gd name="T19" fmla="*/ 37 h 147"/>
                  <a:gd name="T20" fmla="*/ 37 w 114"/>
                  <a:gd name="T21" fmla="*/ 48 h 147"/>
                  <a:gd name="T22" fmla="*/ 34 w 114"/>
                  <a:gd name="T23" fmla="*/ 58 h 147"/>
                  <a:gd name="T24" fmla="*/ 34 w 114"/>
                  <a:gd name="T25" fmla="*/ 68 h 147"/>
                  <a:gd name="T26" fmla="*/ 34 w 114"/>
                  <a:gd name="T27" fmla="*/ 81 h 147"/>
                  <a:gd name="T28" fmla="*/ 40 w 114"/>
                  <a:gd name="T29" fmla="*/ 88 h 147"/>
                  <a:gd name="T30" fmla="*/ 47 w 114"/>
                  <a:gd name="T31" fmla="*/ 95 h 147"/>
                  <a:gd name="T32" fmla="*/ 57 w 114"/>
                  <a:gd name="T33" fmla="*/ 95 h 147"/>
                  <a:gd name="T34" fmla="*/ 65 w 114"/>
                  <a:gd name="T35" fmla="*/ 95 h 147"/>
                  <a:gd name="T36" fmla="*/ 72 w 114"/>
                  <a:gd name="T37" fmla="*/ 92 h 147"/>
                  <a:gd name="T38" fmla="*/ 79 w 114"/>
                  <a:gd name="T39" fmla="*/ 88 h 147"/>
                  <a:gd name="T40" fmla="*/ 85 w 114"/>
                  <a:gd name="T41" fmla="*/ 81 h 147"/>
                  <a:gd name="T42" fmla="*/ 89 w 114"/>
                  <a:gd name="T43" fmla="*/ 72 h 147"/>
                  <a:gd name="T44" fmla="*/ 93 w 114"/>
                  <a:gd name="T45" fmla="*/ 62 h 147"/>
                  <a:gd name="T46" fmla="*/ 95 w 114"/>
                  <a:gd name="T47" fmla="*/ 52 h 147"/>
                  <a:gd name="T48" fmla="*/ 96 w 114"/>
                  <a:gd name="T49" fmla="*/ 43 h 147"/>
                  <a:gd name="T50" fmla="*/ 43 w 114"/>
                  <a:gd name="T51" fmla="*/ 19 h 147"/>
                  <a:gd name="T52" fmla="*/ 50 w 114"/>
                  <a:gd name="T53" fmla="*/ 10 h 147"/>
                  <a:gd name="T54" fmla="*/ 59 w 114"/>
                  <a:gd name="T55" fmla="*/ 4 h 147"/>
                  <a:gd name="T56" fmla="*/ 69 w 114"/>
                  <a:gd name="T57" fmla="*/ 0 h 147"/>
                  <a:gd name="T58" fmla="*/ 80 w 114"/>
                  <a:gd name="T59" fmla="*/ 0 h 147"/>
                  <a:gd name="T60" fmla="*/ 95 w 114"/>
                  <a:gd name="T61" fmla="*/ 1 h 147"/>
                  <a:gd name="T62" fmla="*/ 105 w 114"/>
                  <a:gd name="T63" fmla="*/ 10 h 147"/>
                  <a:gd name="T64" fmla="*/ 112 w 114"/>
                  <a:gd name="T65" fmla="*/ 22 h 147"/>
                  <a:gd name="T66" fmla="*/ 114 w 114"/>
                  <a:gd name="T67" fmla="*/ 40 h 147"/>
                  <a:gd name="T68" fmla="*/ 114 w 114"/>
                  <a:gd name="T69" fmla="*/ 55 h 147"/>
                  <a:gd name="T70" fmla="*/ 108 w 114"/>
                  <a:gd name="T71" fmla="*/ 69 h 147"/>
                  <a:gd name="T72" fmla="*/ 102 w 114"/>
                  <a:gd name="T73" fmla="*/ 84 h 147"/>
                  <a:gd name="T74" fmla="*/ 92 w 114"/>
                  <a:gd name="T75" fmla="*/ 95 h 147"/>
                  <a:gd name="T76" fmla="*/ 85 w 114"/>
                  <a:gd name="T77" fmla="*/ 102 h 147"/>
                  <a:gd name="T78" fmla="*/ 76 w 114"/>
                  <a:gd name="T79" fmla="*/ 107 h 147"/>
                  <a:gd name="T80" fmla="*/ 67 w 114"/>
                  <a:gd name="T81" fmla="*/ 109 h 147"/>
                  <a:gd name="T82" fmla="*/ 59 w 114"/>
                  <a:gd name="T83" fmla="*/ 109 h 147"/>
                  <a:gd name="T84" fmla="*/ 47 w 114"/>
                  <a:gd name="T85" fmla="*/ 109 h 147"/>
                  <a:gd name="T86" fmla="*/ 40 w 114"/>
                  <a:gd name="T87" fmla="*/ 105 h 147"/>
                  <a:gd name="T88" fmla="*/ 33 w 114"/>
                  <a:gd name="T89" fmla="*/ 99 h 147"/>
                  <a:gd name="T90" fmla="*/ 28 w 114"/>
                  <a:gd name="T91" fmla="*/ 92 h 147"/>
                  <a:gd name="T92" fmla="*/ 17 w 114"/>
                  <a:gd name="T93" fmla="*/ 147 h 147"/>
                  <a:gd name="T94" fmla="*/ 0 w 114"/>
                  <a:gd name="T95" fmla="*/ 147 h 147"/>
                  <a:gd name="T96" fmla="*/ 28 w 114"/>
                  <a:gd name="T97" fmla="*/ 3 h 147"/>
                  <a:gd name="T98" fmla="*/ 46 w 114"/>
                  <a:gd name="T99" fmla="*/ 3 h 147"/>
                  <a:gd name="T100" fmla="*/ 43 w 114"/>
                  <a:gd name="T101" fmla="*/ 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4" h="147">
                    <a:moveTo>
                      <a:pt x="96" y="43"/>
                    </a:moveTo>
                    <a:lnTo>
                      <a:pt x="95" y="30"/>
                    </a:lnTo>
                    <a:lnTo>
                      <a:pt x="90" y="22"/>
                    </a:lnTo>
                    <a:lnTo>
                      <a:pt x="83" y="16"/>
                    </a:lnTo>
                    <a:lnTo>
                      <a:pt x="73" y="14"/>
                    </a:lnTo>
                    <a:lnTo>
                      <a:pt x="65" y="14"/>
                    </a:lnTo>
                    <a:lnTo>
                      <a:pt x="57" y="19"/>
                    </a:lnTo>
                    <a:lnTo>
                      <a:pt x="52" y="23"/>
                    </a:lnTo>
                    <a:lnTo>
                      <a:pt x="46" y="30"/>
                    </a:lnTo>
                    <a:lnTo>
                      <a:pt x="40" y="37"/>
                    </a:lnTo>
                    <a:lnTo>
                      <a:pt x="37" y="48"/>
                    </a:lnTo>
                    <a:lnTo>
                      <a:pt x="34" y="58"/>
                    </a:lnTo>
                    <a:lnTo>
                      <a:pt x="34" y="68"/>
                    </a:lnTo>
                    <a:lnTo>
                      <a:pt x="34" y="81"/>
                    </a:lnTo>
                    <a:lnTo>
                      <a:pt x="40" y="88"/>
                    </a:lnTo>
                    <a:lnTo>
                      <a:pt x="47" y="95"/>
                    </a:lnTo>
                    <a:lnTo>
                      <a:pt x="57" y="95"/>
                    </a:lnTo>
                    <a:lnTo>
                      <a:pt x="65" y="95"/>
                    </a:lnTo>
                    <a:lnTo>
                      <a:pt x="72" y="92"/>
                    </a:lnTo>
                    <a:lnTo>
                      <a:pt x="79" y="88"/>
                    </a:lnTo>
                    <a:lnTo>
                      <a:pt x="85" y="81"/>
                    </a:lnTo>
                    <a:lnTo>
                      <a:pt x="89" y="72"/>
                    </a:lnTo>
                    <a:lnTo>
                      <a:pt x="93" y="62"/>
                    </a:lnTo>
                    <a:lnTo>
                      <a:pt x="95" y="52"/>
                    </a:lnTo>
                    <a:lnTo>
                      <a:pt x="96" y="43"/>
                    </a:lnTo>
                    <a:close/>
                    <a:moveTo>
                      <a:pt x="43" y="19"/>
                    </a:moveTo>
                    <a:lnTo>
                      <a:pt x="50" y="10"/>
                    </a:lnTo>
                    <a:lnTo>
                      <a:pt x="59" y="4"/>
                    </a:lnTo>
                    <a:lnTo>
                      <a:pt x="69" y="0"/>
                    </a:lnTo>
                    <a:lnTo>
                      <a:pt x="80" y="0"/>
                    </a:lnTo>
                    <a:lnTo>
                      <a:pt x="95" y="1"/>
                    </a:lnTo>
                    <a:lnTo>
                      <a:pt x="105" y="10"/>
                    </a:lnTo>
                    <a:lnTo>
                      <a:pt x="112" y="22"/>
                    </a:lnTo>
                    <a:lnTo>
                      <a:pt x="114" y="40"/>
                    </a:lnTo>
                    <a:lnTo>
                      <a:pt x="114" y="55"/>
                    </a:lnTo>
                    <a:lnTo>
                      <a:pt x="108" y="69"/>
                    </a:lnTo>
                    <a:lnTo>
                      <a:pt x="102" y="84"/>
                    </a:lnTo>
                    <a:lnTo>
                      <a:pt x="92" y="95"/>
                    </a:lnTo>
                    <a:lnTo>
                      <a:pt x="85" y="102"/>
                    </a:lnTo>
                    <a:lnTo>
                      <a:pt x="76" y="107"/>
                    </a:lnTo>
                    <a:lnTo>
                      <a:pt x="67" y="109"/>
                    </a:lnTo>
                    <a:lnTo>
                      <a:pt x="59" y="109"/>
                    </a:lnTo>
                    <a:lnTo>
                      <a:pt x="47" y="109"/>
                    </a:lnTo>
                    <a:lnTo>
                      <a:pt x="40" y="105"/>
                    </a:lnTo>
                    <a:lnTo>
                      <a:pt x="33" y="99"/>
                    </a:lnTo>
                    <a:lnTo>
                      <a:pt x="28" y="92"/>
                    </a:lnTo>
                    <a:lnTo>
                      <a:pt x="17" y="147"/>
                    </a:lnTo>
                    <a:lnTo>
                      <a:pt x="0" y="147"/>
                    </a:lnTo>
                    <a:lnTo>
                      <a:pt x="28" y="3"/>
                    </a:lnTo>
                    <a:lnTo>
                      <a:pt x="46" y="3"/>
                    </a:lnTo>
                    <a:lnTo>
                      <a:pt x="43" y="1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198"/>
              <p:cNvSpPr>
                <a:spLocks/>
              </p:cNvSpPr>
              <p:nvPr/>
            </p:nvSpPr>
            <p:spPr bwMode="auto">
              <a:xfrm>
                <a:off x="2830" y="2659"/>
                <a:ext cx="27" cy="36"/>
              </a:xfrm>
              <a:custGeom>
                <a:avLst/>
                <a:gdLst>
                  <a:gd name="T0" fmla="*/ 80 w 83"/>
                  <a:gd name="T1" fmla="*/ 19 h 107"/>
                  <a:gd name="T2" fmla="*/ 77 w 83"/>
                  <a:gd name="T3" fmla="*/ 17 h 107"/>
                  <a:gd name="T4" fmla="*/ 74 w 83"/>
                  <a:gd name="T5" fmla="*/ 16 h 107"/>
                  <a:gd name="T6" fmla="*/ 70 w 83"/>
                  <a:gd name="T7" fmla="*/ 16 h 107"/>
                  <a:gd name="T8" fmla="*/ 67 w 83"/>
                  <a:gd name="T9" fmla="*/ 16 h 107"/>
                  <a:gd name="T10" fmla="*/ 52 w 83"/>
                  <a:gd name="T11" fmla="*/ 17 h 107"/>
                  <a:gd name="T12" fmla="*/ 42 w 83"/>
                  <a:gd name="T13" fmla="*/ 26 h 107"/>
                  <a:gd name="T14" fmla="*/ 34 w 83"/>
                  <a:gd name="T15" fmla="*/ 37 h 107"/>
                  <a:gd name="T16" fmla="*/ 28 w 83"/>
                  <a:gd name="T17" fmla="*/ 53 h 107"/>
                  <a:gd name="T18" fmla="*/ 18 w 83"/>
                  <a:gd name="T19" fmla="*/ 107 h 107"/>
                  <a:gd name="T20" fmla="*/ 0 w 83"/>
                  <a:gd name="T21" fmla="*/ 107 h 107"/>
                  <a:gd name="T22" fmla="*/ 21 w 83"/>
                  <a:gd name="T23" fmla="*/ 3 h 107"/>
                  <a:gd name="T24" fmla="*/ 38 w 83"/>
                  <a:gd name="T25" fmla="*/ 3 h 107"/>
                  <a:gd name="T26" fmla="*/ 35 w 83"/>
                  <a:gd name="T27" fmla="*/ 19 h 107"/>
                  <a:gd name="T28" fmla="*/ 42 w 83"/>
                  <a:gd name="T29" fmla="*/ 10 h 107"/>
                  <a:gd name="T30" fmla="*/ 51 w 83"/>
                  <a:gd name="T31" fmla="*/ 4 h 107"/>
                  <a:gd name="T32" fmla="*/ 61 w 83"/>
                  <a:gd name="T33" fmla="*/ 0 h 107"/>
                  <a:gd name="T34" fmla="*/ 71 w 83"/>
                  <a:gd name="T35" fmla="*/ 0 h 107"/>
                  <a:gd name="T36" fmla="*/ 74 w 83"/>
                  <a:gd name="T37" fmla="*/ 0 h 107"/>
                  <a:gd name="T38" fmla="*/ 77 w 83"/>
                  <a:gd name="T39" fmla="*/ 0 h 107"/>
                  <a:gd name="T40" fmla="*/ 80 w 83"/>
                  <a:gd name="T41" fmla="*/ 0 h 107"/>
                  <a:gd name="T42" fmla="*/ 83 w 83"/>
                  <a:gd name="T43" fmla="*/ 1 h 107"/>
                  <a:gd name="T44" fmla="*/ 80 w 83"/>
                  <a:gd name="T45"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 h="107">
                    <a:moveTo>
                      <a:pt x="80" y="19"/>
                    </a:moveTo>
                    <a:lnTo>
                      <a:pt x="77" y="17"/>
                    </a:lnTo>
                    <a:lnTo>
                      <a:pt x="74" y="16"/>
                    </a:lnTo>
                    <a:lnTo>
                      <a:pt x="70" y="16"/>
                    </a:lnTo>
                    <a:lnTo>
                      <a:pt x="67" y="16"/>
                    </a:lnTo>
                    <a:lnTo>
                      <a:pt x="52" y="17"/>
                    </a:lnTo>
                    <a:lnTo>
                      <a:pt x="42" y="26"/>
                    </a:lnTo>
                    <a:lnTo>
                      <a:pt x="34" y="37"/>
                    </a:lnTo>
                    <a:lnTo>
                      <a:pt x="28" y="53"/>
                    </a:lnTo>
                    <a:lnTo>
                      <a:pt x="18" y="107"/>
                    </a:lnTo>
                    <a:lnTo>
                      <a:pt x="0" y="107"/>
                    </a:lnTo>
                    <a:lnTo>
                      <a:pt x="21" y="3"/>
                    </a:lnTo>
                    <a:lnTo>
                      <a:pt x="38" y="3"/>
                    </a:lnTo>
                    <a:lnTo>
                      <a:pt x="35" y="19"/>
                    </a:lnTo>
                    <a:lnTo>
                      <a:pt x="42" y="10"/>
                    </a:lnTo>
                    <a:lnTo>
                      <a:pt x="51" y="4"/>
                    </a:lnTo>
                    <a:lnTo>
                      <a:pt x="61" y="0"/>
                    </a:lnTo>
                    <a:lnTo>
                      <a:pt x="71" y="0"/>
                    </a:lnTo>
                    <a:lnTo>
                      <a:pt x="74" y="0"/>
                    </a:lnTo>
                    <a:lnTo>
                      <a:pt x="77" y="0"/>
                    </a:lnTo>
                    <a:lnTo>
                      <a:pt x="80" y="0"/>
                    </a:lnTo>
                    <a:lnTo>
                      <a:pt x="83" y="1"/>
                    </a:lnTo>
                    <a:lnTo>
                      <a:pt x="80" y="1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Freeform 199"/>
              <p:cNvSpPr>
                <a:spLocks noEditPoints="1"/>
              </p:cNvSpPr>
              <p:nvPr/>
            </p:nvSpPr>
            <p:spPr bwMode="auto">
              <a:xfrm>
                <a:off x="2857" y="2659"/>
                <a:ext cx="33" cy="36"/>
              </a:xfrm>
              <a:custGeom>
                <a:avLst/>
                <a:gdLst>
                  <a:gd name="T0" fmla="*/ 40 w 101"/>
                  <a:gd name="T1" fmla="*/ 109 h 109"/>
                  <a:gd name="T2" fmla="*/ 23 w 101"/>
                  <a:gd name="T3" fmla="*/ 108 h 109"/>
                  <a:gd name="T4" fmla="*/ 12 w 101"/>
                  <a:gd name="T5" fmla="*/ 98 h 109"/>
                  <a:gd name="T6" fmla="*/ 3 w 101"/>
                  <a:gd name="T7" fmla="*/ 86 h 109"/>
                  <a:gd name="T8" fmla="*/ 0 w 101"/>
                  <a:gd name="T9" fmla="*/ 68 h 109"/>
                  <a:gd name="T10" fmla="*/ 2 w 101"/>
                  <a:gd name="T11" fmla="*/ 56 h 109"/>
                  <a:gd name="T12" fmla="*/ 4 w 101"/>
                  <a:gd name="T13" fmla="*/ 45 h 109"/>
                  <a:gd name="T14" fmla="*/ 9 w 101"/>
                  <a:gd name="T15" fmla="*/ 33 h 109"/>
                  <a:gd name="T16" fmla="*/ 15 w 101"/>
                  <a:gd name="T17" fmla="*/ 25 h 109"/>
                  <a:gd name="T18" fmla="*/ 23 w 101"/>
                  <a:gd name="T19" fmla="*/ 13 h 109"/>
                  <a:gd name="T20" fmla="*/ 35 w 101"/>
                  <a:gd name="T21" fmla="*/ 6 h 109"/>
                  <a:gd name="T22" fmla="*/ 46 w 101"/>
                  <a:gd name="T23" fmla="*/ 1 h 109"/>
                  <a:gd name="T24" fmla="*/ 61 w 101"/>
                  <a:gd name="T25" fmla="*/ 0 h 109"/>
                  <a:gd name="T26" fmla="*/ 78 w 101"/>
                  <a:gd name="T27" fmla="*/ 1 h 109"/>
                  <a:gd name="T28" fmla="*/ 89 w 101"/>
                  <a:gd name="T29" fmla="*/ 12 h 109"/>
                  <a:gd name="T30" fmla="*/ 98 w 101"/>
                  <a:gd name="T31" fmla="*/ 23 h 109"/>
                  <a:gd name="T32" fmla="*/ 101 w 101"/>
                  <a:gd name="T33" fmla="*/ 40 h 109"/>
                  <a:gd name="T34" fmla="*/ 100 w 101"/>
                  <a:gd name="T35" fmla="*/ 52 h 109"/>
                  <a:gd name="T36" fmla="*/ 97 w 101"/>
                  <a:gd name="T37" fmla="*/ 65 h 109"/>
                  <a:gd name="T38" fmla="*/ 92 w 101"/>
                  <a:gd name="T39" fmla="*/ 76 h 109"/>
                  <a:gd name="T40" fmla="*/ 88 w 101"/>
                  <a:gd name="T41" fmla="*/ 85 h 109"/>
                  <a:gd name="T42" fmla="*/ 78 w 101"/>
                  <a:gd name="T43" fmla="*/ 97 h 109"/>
                  <a:gd name="T44" fmla="*/ 66 w 101"/>
                  <a:gd name="T45" fmla="*/ 104 h 109"/>
                  <a:gd name="T46" fmla="*/ 55 w 101"/>
                  <a:gd name="T47" fmla="*/ 109 h 109"/>
                  <a:gd name="T48" fmla="*/ 40 w 101"/>
                  <a:gd name="T49" fmla="*/ 109 h 109"/>
                  <a:gd name="T50" fmla="*/ 19 w 101"/>
                  <a:gd name="T51" fmla="*/ 66 h 109"/>
                  <a:gd name="T52" fmla="*/ 20 w 101"/>
                  <a:gd name="T53" fmla="*/ 81 h 109"/>
                  <a:gd name="T54" fmla="*/ 25 w 101"/>
                  <a:gd name="T55" fmla="*/ 88 h 109"/>
                  <a:gd name="T56" fmla="*/ 32 w 101"/>
                  <a:gd name="T57" fmla="*/ 94 h 109"/>
                  <a:gd name="T58" fmla="*/ 43 w 101"/>
                  <a:gd name="T59" fmla="*/ 95 h 109"/>
                  <a:gd name="T60" fmla="*/ 51 w 101"/>
                  <a:gd name="T61" fmla="*/ 95 h 109"/>
                  <a:gd name="T62" fmla="*/ 65 w 101"/>
                  <a:gd name="T63" fmla="*/ 88 h 109"/>
                  <a:gd name="T64" fmla="*/ 71 w 101"/>
                  <a:gd name="T65" fmla="*/ 81 h 109"/>
                  <a:gd name="T66" fmla="*/ 81 w 101"/>
                  <a:gd name="T67" fmla="*/ 63 h 109"/>
                  <a:gd name="T68" fmla="*/ 82 w 101"/>
                  <a:gd name="T69" fmla="*/ 42 h 109"/>
                  <a:gd name="T70" fmla="*/ 82 w 101"/>
                  <a:gd name="T71" fmla="*/ 29 h 109"/>
                  <a:gd name="T72" fmla="*/ 76 w 101"/>
                  <a:gd name="T73" fmla="*/ 22 h 109"/>
                  <a:gd name="T74" fmla="*/ 69 w 101"/>
                  <a:gd name="T75" fmla="*/ 16 h 109"/>
                  <a:gd name="T76" fmla="*/ 59 w 101"/>
                  <a:gd name="T77" fmla="*/ 14 h 109"/>
                  <a:gd name="T78" fmla="*/ 49 w 101"/>
                  <a:gd name="T79" fmla="*/ 14 h 109"/>
                  <a:gd name="T80" fmla="*/ 42 w 101"/>
                  <a:gd name="T81" fmla="*/ 19 h 109"/>
                  <a:gd name="T82" fmla="*/ 35 w 101"/>
                  <a:gd name="T83" fmla="*/ 25 h 109"/>
                  <a:gd name="T84" fmla="*/ 27 w 101"/>
                  <a:gd name="T85" fmla="*/ 33 h 109"/>
                  <a:gd name="T86" fmla="*/ 23 w 101"/>
                  <a:gd name="T87" fmla="*/ 40 h 109"/>
                  <a:gd name="T88" fmla="*/ 20 w 101"/>
                  <a:gd name="T89" fmla="*/ 49 h 109"/>
                  <a:gd name="T90" fmla="*/ 19 w 101"/>
                  <a:gd name="T91" fmla="*/ 58 h 109"/>
                  <a:gd name="T92" fmla="*/ 19 w 101"/>
                  <a:gd name="T9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109">
                    <a:moveTo>
                      <a:pt x="40" y="109"/>
                    </a:moveTo>
                    <a:lnTo>
                      <a:pt x="23" y="108"/>
                    </a:lnTo>
                    <a:lnTo>
                      <a:pt x="12" y="98"/>
                    </a:lnTo>
                    <a:lnTo>
                      <a:pt x="3" y="86"/>
                    </a:lnTo>
                    <a:lnTo>
                      <a:pt x="0" y="68"/>
                    </a:lnTo>
                    <a:lnTo>
                      <a:pt x="2" y="56"/>
                    </a:lnTo>
                    <a:lnTo>
                      <a:pt x="4" y="45"/>
                    </a:lnTo>
                    <a:lnTo>
                      <a:pt x="9" y="33"/>
                    </a:lnTo>
                    <a:lnTo>
                      <a:pt x="15" y="25"/>
                    </a:lnTo>
                    <a:lnTo>
                      <a:pt x="23" y="13"/>
                    </a:lnTo>
                    <a:lnTo>
                      <a:pt x="35" y="6"/>
                    </a:lnTo>
                    <a:lnTo>
                      <a:pt x="46" y="1"/>
                    </a:lnTo>
                    <a:lnTo>
                      <a:pt x="61" y="0"/>
                    </a:lnTo>
                    <a:lnTo>
                      <a:pt x="78" y="1"/>
                    </a:lnTo>
                    <a:lnTo>
                      <a:pt x="89" y="12"/>
                    </a:lnTo>
                    <a:lnTo>
                      <a:pt x="98" y="23"/>
                    </a:lnTo>
                    <a:lnTo>
                      <a:pt x="101" y="40"/>
                    </a:lnTo>
                    <a:lnTo>
                      <a:pt x="100" y="52"/>
                    </a:lnTo>
                    <a:lnTo>
                      <a:pt x="97" y="65"/>
                    </a:lnTo>
                    <a:lnTo>
                      <a:pt x="92" y="76"/>
                    </a:lnTo>
                    <a:lnTo>
                      <a:pt x="88" y="85"/>
                    </a:lnTo>
                    <a:lnTo>
                      <a:pt x="78" y="97"/>
                    </a:lnTo>
                    <a:lnTo>
                      <a:pt x="66" y="104"/>
                    </a:lnTo>
                    <a:lnTo>
                      <a:pt x="55" y="109"/>
                    </a:lnTo>
                    <a:lnTo>
                      <a:pt x="40" y="109"/>
                    </a:lnTo>
                    <a:close/>
                    <a:moveTo>
                      <a:pt x="19" y="66"/>
                    </a:moveTo>
                    <a:lnTo>
                      <a:pt x="20" y="81"/>
                    </a:lnTo>
                    <a:lnTo>
                      <a:pt x="25" y="88"/>
                    </a:lnTo>
                    <a:lnTo>
                      <a:pt x="32" y="94"/>
                    </a:lnTo>
                    <a:lnTo>
                      <a:pt x="43" y="95"/>
                    </a:lnTo>
                    <a:lnTo>
                      <a:pt x="51" y="95"/>
                    </a:lnTo>
                    <a:lnTo>
                      <a:pt x="65" y="88"/>
                    </a:lnTo>
                    <a:lnTo>
                      <a:pt x="71" y="81"/>
                    </a:lnTo>
                    <a:lnTo>
                      <a:pt x="81" y="63"/>
                    </a:lnTo>
                    <a:lnTo>
                      <a:pt x="82" y="42"/>
                    </a:lnTo>
                    <a:lnTo>
                      <a:pt x="82" y="29"/>
                    </a:lnTo>
                    <a:lnTo>
                      <a:pt x="76" y="22"/>
                    </a:lnTo>
                    <a:lnTo>
                      <a:pt x="69" y="16"/>
                    </a:lnTo>
                    <a:lnTo>
                      <a:pt x="59" y="14"/>
                    </a:lnTo>
                    <a:lnTo>
                      <a:pt x="49" y="14"/>
                    </a:lnTo>
                    <a:lnTo>
                      <a:pt x="42" y="19"/>
                    </a:lnTo>
                    <a:lnTo>
                      <a:pt x="35" y="25"/>
                    </a:lnTo>
                    <a:lnTo>
                      <a:pt x="27" y="33"/>
                    </a:lnTo>
                    <a:lnTo>
                      <a:pt x="23" y="40"/>
                    </a:lnTo>
                    <a:lnTo>
                      <a:pt x="20" y="49"/>
                    </a:lnTo>
                    <a:lnTo>
                      <a:pt x="19" y="58"/>
                    </a:lnTo>
                    <a:lnTo>
                      <a:pt x="19" y="6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Freeform 200"/>
              <p:cNvSpPr>
                <a:spLocks/>
              </p:cNvSpPr>
              <p:nvPr/>
            </p:nvSpPr>
            <p:spPr bwMode="auto">
              <a:xfrm>
                <a:off x="2896" y="2659"/>
                <a:ext cx="31" cy="36"/>
              </a:xfrm>
              <a:custGeom>
                <a:avLst/>
                <a:gdLst>
                  <a:gd name="T0" fmla="*/ 94 w 94"/>
                  <a:gd name="T1" fmla="*/ 6 h 109"/>
                  <a:gd name="T2" fmla="*/ 91 w 94"/>
                  <a:gd name="T3" fmla="*/ 23 h 109"/>
                  <a:gd name="T4" fmla="*/ 84 w 94"/>
                  <a:gd name="T5" fmla="*/ 19 h 109"/>
                  <a:gd name="T6" fmla="*/ 78 w 94"/>
                  <a:gd name="T7" fmla="*/ 17 h 109"/>
                  <a:gd name="T8" fmla="*/ 71 w 94"/>
                  <a:gd name="T9" fmla="*/ 14 h 109"/>
                  <a:gd name="T10" fmla="*/ 64 w 94"/>
                  <a:gd name="T11" fmla="*/ 14 h 109"/>
                  <a:gd name="T12" fmla="*/ 55 w 94"/>
                  <a:gd name="T13" fmla="*/ 14 h 109"/>
                  <a:gd name="T14" fmla="*/ 48 w 94"/>
                  <a:gd name="T15" fmla="*/ 17 h 109"/>
                  <a:gd name="T16" fmla="*/ 41 w 94"/>
                  <a:gd name="T17" fmla="*/ 20 h 109"/>
                  <a:gd name="T18" fmla="*/ 35 w 94"/>
                  <a:gd name="T19" fmla="*/ 26 h 109"/>
                  <a:gd name="T20" fmla="*/ 28 w 94"/>
                  <a:gd name="T21" fmla="*/ 35 h 109"/>
                  <a:gd name="T22" fmla="*/ 22 w 94"/>
                  <a:gd name="T23" fmla="*/ 45 h 109"/>
                  <a:gd name="T24" fmla="*/ 19 w 94"/>
                  <a:gd name="T25" fmla="*/ 56 h 109"/>
                  <a:gd name="T26" fmla="*/ 18 w 94"/>
                  <a:gd name="T27" fmla="*/ 68 h 109"/>
                  <a:gd name="T28" fmla="*/ 19 w 94"/>
                  <a:gd name="T29" fmla="*/ 81 h 109"/>
                  <a:gd name="T30" fmla="*/ 25 w 94"/>
                  <a:gd name="T31" fmla="*/ 88 h 109"/>
                  <a:gd name="T32" fmla="*/ 33 w 94"/>
                  <a:gd name="T33" fmla="*/ 94 h 109"/>
                  <a:gd name="T34" fmla="*/ 46 w 94"/>
                  <a:gd name="T35" fmla="*/ 95 h 109"/>
                  <a:gd name="T36" fmla="*/ 54 w 94"/>
                  <a:gd name="T37" fmla="*/ 95 h 109"/>
                  <a:gd name="T38" fmla="*/ 62 w 94"/>
                  <a:gd name="T39" fmla="*/ 94 h 109"/>
                  <a:gd name="T40" fmla="*/ 69 w 94"/>
                  <a:gd name="T41" fmla="*/ 91 h 109"/>
                  <a:gd name="T42" fmla="*/ 78 w 94"/>
                  <a:gd name="T43" fmla="*/ 86 h 109"/>
                  <a:gd name="T44" fmla="*/ 75 w 94"/>
                  <a:gd name="T45" fmla="*/ 104 h 109"/>
                  <a:gd name="T46" fmla="*/ 68 w 94"/>
                  <a:gd name="T47" fmla="*/ 107 h 109"/>
                  <a:gd name="T48" fmla="*/ 59 w 94"/>
                  <a:gd name="T49" fmla="*/ 108 h 109"/>
                  <a:gd name="T50" fmla="*/ 52 w 94"/>
                  <a:gd name="T51" fmla="*/ 109 h 109"/>
                  <a:gd name="T52" fmla="*/ 44 w 94"/>
                  <a:gd name="T53" fmla="*/ 109 h 109"/>
                  <a:gd name="T54" fmla="*/ 25 w 94"/>
                  <a:gd name="T55" fmla="*/ 108 h 109"/>
                  <a:gd name="T56" fmla="*/ 12 w 94"/>
                  <a:gd name="T57" fmla="*/ 99 h 109"/>
                  <a:gd name="T58" fmla="*/ 2 w 94"/>
                  <a:gd name="T59" fmla="*/ 88 h 109"/>
                  <a:gd name="T60" fmla="*/ 0 w 94"/>
                  <a:gd name="T61" fmla="*/ 69 h 109"/>
                  <a:gd name="T62" fmla="*/ 2 w 94"/>
                  <a:gd name="T63" fmla="*/ 53 h 109"/>
                  <a:gd name="T64" fmla="*/ 6 w 94"/>
                  <a:gd name="T65" fmla="*/ 40 h 109"/>
                  <a:gd name="T66" fmla="*/ 13 w 94"/>
                  <a:gd name="T67" fmla="*/ 26 h 109"/>
                  <a:gd name="T68" fmla="*/ 23 w 94"/>
                  <a:gd name="T69" fmla="*/ 14 h 109"/>
                  <a:gd name="T70" fmla="*/ 32 w 94"/>
                  <a:gd name="T71" fmla="*/ 9 h 109"/>
                  <a:gd name="T72" fmla="*/ 42 w 94"/>
                  <a:gd name="T73" fmla="*/ 3 h 109"/>
                  <a:gd name="T74" fmla="*/ 52 w 94"/>
                  <a:gd name="T75" fmla="*/ 0 h 109"/>
                  <a:gd name="T76" fmla="*/ 65 w 94"/>
                  <a:gd name="T77" fmla="*/ 0 h 109"/>
                  <a:gd name="T78" fmla="*/ 72 w 94"/>
                  <a:gd name="T79" fmla="*/ 0 h 109"/>
                  <a:gd name="T80" fmla="*/ 80 w 94"/>
                  <a:gd name="T81" fmla="*/ 1 h 109"/>
                  <a:gd name="T82" fmla="*/ 87 w 94"/>
                  <a:gd name="T83" fmla="*/ 3 h 109"/>
                  <a:gd name="T84" fmla="*/ 94 w 94"/>
                  <a:gd name="T85"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109">
                    <a:moveTo>
                      <a:pt x="94" y="6"/>
                    </a:moveTo>
                    <a:lnTo>
                      <a:pt x="91" y="23"/>
                    </a:lnTo>
                    <a:lnTo>
                      <a:pt x="84" y="19"/>
                    </a:lnTo>
                    <a:lnTo>
                      <a:pt x="78" y="17"/>
                    </a:lnTo>
                    <a:lnTo>
                      <a:pt x="71" y="14"/>
                    </a:lnTo>
                    <a:lnTo>
                      <a:pt x="64" y="14"/>
                    </a:lnTo>
                    <a:lnTo>
                      <a:pt x="55" y="14"/>
                    </a:lnTo>
                    <a:lnTo>
                      <a:pt x="48" y="17"/>
                    </a:lnTo>
                    <a:lnTo>
                      <a:pt x="41" y="20"/>
                    </a:lnTo>
                    <a:lnTo>
                      <a:pt x="35" y="26"/>
                    </a:lnTo>
                    <a:lnTo>
                      <a:pt x="28" y="35"/>
                    </a:lnTo>
                    <a:lnTo>
                      <a:pt x="22" y="45"/>
                    </a:lnTo>
                    <a:lnTo>
                      <a:pt x="19" y="56"/>
                    </a:lnTo>
                    <a:lnTo>
                      <a:pt x="18" y="68"/>
                    </a:lnTo>
                    <a:lnTo>
                      <a:pt x="19" y="81"/>
                    </a:lnTo>
                    <a:lnTo>
                      <a:pt x="25" y="88"/>
                    </a:lnTo>
                    <a:lnTo>
                      <a:pt x="33" y="94"/>
                    </a:lnTo>
                    <a:lnTo>
                      <a:pt x="46" y="95"/>
                    </a:lnTo>
                    <a:lnTo>
                      <a:pt x="54" y="95"/>
                    </a:lnTo>
                    <a:lnTo>
                      <a:pt x="62" y="94"/>
                    </a:lnTo>
                    <a:lnTo>
                      <a:pt x="69" y="91"/>
                    </a:lnTo>
                    <a:lnTo>
                      <a:pt x="78" y="86"/>
                    </a:lnTo>
                    <a:lnTo>
                      <a:pt x="75" y="104"/>
                    </a:lnTo>
                    <a:lnTo>
                      <a:pt x="68" y="107"/>
                    </a:lnTo>
                    <a:lnTo>
                      <a:pt x="59" y="108"/>
                    </a:lnTo>
                    <a:lnTo>
                      <a:pt x="52" y="109"/>
                    </a:lnTo>
                    <a:lnTo>
                      <a:pt x="44" y="109"/>
                    </a:lnTo>
                    <a:lnTo>
                      <a:pt x="25" y="108"/>
                    </a:lnTo>
                    <a:lnTo>
                      <a:pt x="12" y="99"/>
                    </a:lnTo>
                    <a:lnTo>
                      <a:pt x="2" y="88"/>
                    </a:lnTo>
                    <a:lnTo>
                      <a:pt x="0" y="69"/>
                    </a:lnTo>
                    <a:lnTo>
                      <a:pt x="2" y="53"/>
                    </a:lnTo>
                    <a:lnTo>
                      <a:pt x="6" y="40"/>
                    </a:lnTo>
                    <a:lnTo>
                      <a:pt x="13" y="26"/>
                    </a:lnTo>
                    <a:lnTo>
                      <a:pt x="23" y="14"/>
                    </a:lnTo>
                    <a:lnTo>
                      <a:pt x="32" y="9"/>
                    </a:lnTo>
                    <a:lnTo>
                      <a:pt x="42" y="3"/>
                    </a:lnTo>
                    <a:lnTo>
                      <a:pt x="52" y="0"/>
                    </a:lnTo>
                    <a:lnTo>
                      <a:pt x="65" y="0"/>
                    </a:lnTo>
                    <a:lnTo>
                      <a:pt x="72" y="0"/>
                    </a:lnTo>
                    <a:lnTo>
                      <a:pt x="80" y="1"/>
                    </a:lnTo>
                    <a:lnTo>
                      <a:pt x="87"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2" name="Freeform 201"/>
              <p:cNvSpPr>
                <a:spLocks noEditPoints="1"/>
              </p:cNvSpPr>
              <p:nvPr/>
            </p:nvSpPr>
            <p:spPr bwMode="auto">
              <a:xfrm>
                <a:off x="2931" y="2659"/>
                <a:ext cx="34" cy="36"/>
              </a:xfrm>
              <a:custGeom>
                <a:avLst/>
                <a:gdLst>
                  <a:gd name="T0" fmla="*/ 83 w 100"/>
                  <a:gd name="T1" fmla="*/ 46 h 109"/>
                  <a:gd name="T2" fmla="*/ 85 w 100"/>
                  <a:gd name="T3" fmla="*/ 43 h 109"/>
                  <a:gd name="T4" fmla="*/ 85 w 100"/>
                  <a:gd name="T5" fmla="*/ 42 h 109"/>
                  <a:gd name="T6" fmla="*/ 85 w 100"/>
                  <a:gd name="T7" fmla="*/ 40 h 109"/>
                  <a:gd name="T8" fmla="*/ 85 w 100"/>
                  <a:gd name="T9" fmla="*/ 39 h 109"/>
                  <a:gd name="T10" fmla="*/ 83 w 100"/>
                  <a:gd name="T11" fmla="*/ 29 h 109"/>
                  <a:gd name="T12" fmla="*/ 77 w 100"/>
                  <a:gd name="T13" fmla="*/ 22 h 109"/>
                  <a:gd name="T14" fmla="*/ 70 w 100"/>
                  <a:gd name="T15" fmla="*/ 16 h 109"/>
                  <a:gd name="T16" fmla="*/ 59 w 100"/>
                  <a:gd name="T17" fmla="*/ 14 h 109"/>
                  <a:gd name="T18" fmla="*/ 47 w 100"/>
                  <a:gd name="T19" fmla="*/ 16 h 109"/>
                  <a:gd name="T20" fmla="*/ 37 w 100"/>
                  <a:gd name="T21" fmla="*/ 23 h 109"/>
                  <a:gd name="T22" fmla="*/ 27 w 100"/>
                  <a:gd name="T23" fmla="*/ 32 h 109"/>
                  <a:gd name="T24" fmla="*/ 21 w 100"/>
                  <a:gd name="T25" fmla="*/ 46 h 109"/>
                  <a:gd name="T26" fmla="*/ 83 w 100"/>
                  <a:gd name="T27" fmla="*/ 46 h 109"/>
                  <a:gd name="T28" fmla="*/ 99 w 100"/>
                  <a:gd name="T29" fmla="*/ 59 h 109"/>
                  <a:gd name="T30" fmla="*/ 18 w 100"/>
                  <a:gd name="T31" fmla="*/ 59 h 109"/>
                  <a:gd name="T32" fmla="*/ 18 w 100"/>
                  <a:gd name="T33" fmla="*/ 62 h 109"/>
                  <a:gd name="T34" fmla="*/ 18 w 100"/>
                  <a:gd name="T35" fmla="*/ 65 h 109"/>
                  <a:gd name="T36" fmla="*/ 17 w 100"/>
                  <a:gd name="T37" fmla="*/ 66 h 109"/>
                  <a:gd name="T38" fmla="*/ 17 w 100"/>
                  <a:gd name="T39" fmla="*/ 68 h 109"/>
                  <a:gd name="T40" fmla="*/ 18 w 100"/>
                  <a:gd name="T41" fmla="*/ 81 h 109"/>
                  <a:gd name="T42" fmla="*/ 25 w 100"/>
                  <a:gd name="T43" fmla="*/ 88 h 109"/>
                  <a:gd name="T44" fmla="*/ 34 w 100"/>
                  <a:gd name="T45" fmla="*/ 94 h 109"/>
                  <a:gd name="T46" fmla="*/ 49 w 100"/>
                  <a:gd name="T47" fmla="*/ 95 h 109"/>
                  <a:gd name="T48" fmla="*/ 59 w 100"/>
                  <a:gd name="T49" fmla="*/ 95 h 109"/>
                  <a:gd name="T50" fmla="*/ 69 w 100"/>
                  <a:gd name="T51" fmla="*/ 92 h 109"/>
                  <a:gd name="T52" fmla="*/ 79 w 100"/>
                  <a:gd name="T53" fmla="*/ 89 h 109"/>
                  <a:gd name="T54" fmla="*/ 87 w 100"/>
                  <a:gd name="T55" fmla="*/ 85 h 109"/>
                  <a:gd name="T56" fmla="*/ 85 w 100"/>
                  <a:gd name="T57" fmla="*/ 102 h 109"/>
                  <a:gd name="T58" fmla="*/ 76 w 100"/>
                  <a:gd name="T59" fmla="*/ 107 h 109"/>
                  <a:gd name="T60" fmla="*/ 66 w 100"/>
                  <a:gd name="T61" fmla="*/ 108 h 109"/>
                  <a:gd name="T62" fmla="*/ 56 w 100"/>
                  <a:gd name="T63" fmla="*/ 109 h 109"/>
                  <a:gd name="T64" fmla="*/ 46 w 100"/>
                  <a:gd name="T65" fmla="*/ 109 h 109"/>
                  <a:gd name="T66" fmla="*/ 25 w 100"/>
                  <a:gd name="T67" fmla="*/ 108 h 109"/>
                  <a:gd name="T68" fmla="*/ 11 w 100"/>
                  <a:gd name="T69" fmla="*/ 99 h 109"/>
                  <a:gd name="T70" fmla="*/ 2 w 100"/>
                  <a:gd name="T71" fmla="*/ 88 h 109"/>
                  <a:gd name="T72" fmla="*/ 0 w 100"/>
                  <a:gd name="T73" fmla="*/ 71 h 109"/>
                  <a:gd name="T74" fmla="*/ 1 w 100"/>
                  <a:gd name="T75" fmla="*/ 53 h 109"/>
                  <a:gd name="T76" fmla="*/ 5 w 100"/>
                  <a:gd name="T77" fmla="*/ 39 h 109"/>
                  <a:gd name="T78" fmla="*/ 12 w 100"/>
                  <a:gd name="T79" fmla="*/ 26 h 109"/>
                  <a:gd name="T80" fmla="*/ 23 w 100"/>
                  <a:gd name="T81" fmla="*/ 14 h 109"/>
                  <a:gd name="T82" fmla="*/ 31 w 100"/>
                  <a:gd name="T83" fmla="*/ 7 h 109"/>
                  <a:gd name="T84" fmla="*/ 40 w 100"/>
                  <a:gd name="T85" fmla="*/ 3 h 109"/>
                  <a:gd name="T86" fmla="*/ 51 w 100"/>
                  <a:gd name="T87" fmla="*/ 0 h 109"/>
                  <a:gd name="T88" fmla="*/ 61 w 100"/>
                  <a:gd name="T89" fmla="*/ 0 h 109"/>
                  <a:gd name="T90" fmla="*/ 79 w 100"/>
                  <a:gd name="T91" fmla="*/ 1 h 109"/>
                  <a:gd name="T92" fmla="*/ 90 w 100"/>
                  <a:gd name="T93" fmla="*/ 10 h 109"/>
                  <a:gd name="T94" fmla="*/ 99 w 100"/>
                  <a:gd name="T95" fmla="*/ 22 h 109"/>
                  <a:gd name="T96" fmla="*/ 100 w 100"/>
                  <a:gd name="T97" fmla="*/ 39 h 109"/>
                  <a:gd name="T98" fmla="*/ 100 w 100"/>
                  <a:gd name="T99" fmla="*/ 43 h 109"/>
                  <a:gd name="T100" fmla="*/ 100 w 100"/>
                  <a:gd name="T101" fmla="*/ 49 h 109"/>
                  <a:gd name="T102" fmla="*/ 99 w 100"/>
                  <a:gd name="T103" fmla="*/ 53 h 109"/>
                  <a:gd name="T104" fmla="*/ 99 w 100"/>
                  <a:gd name="T105" fmla="*/ 5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09">
                    <a:moveTo>
                      <a:pt x="83" y="46"/>
                    </a:moveTo>
                    <a:lnTo>
                      <a:pt x="85" y="43"/>
                    </a:lnTo>
                    <a:lnTo>
                      <a:pt x="85" y="42"/>
                    </a:lnTo>
                    <a:lnTo>
                      <a:pt x="85" y="40"/>
                    </a:lnTo>
                    <a:lnTo>
                      <a:pt x="85" y="39"/>
                    </a:lnTo>
                    <a:lnTo>
                      <a:pt x="83" y="29"/>
                    </a:lnTo>
                    <a:lnTo>
                      <a:pt x="77" y="22"/>
                    </a:lnTo>
                    <a:lnTo>
                      <a:pt x="70" y="16"/>
                    </a:lnTo>
                    <a:lnTo>
                      <a:pt x="59" y="14"/>
                    </a:lnTo>
                    <a:lnTo>
                      <a:pt x="47" y="16"/>
                    </a:lnTo>
                    <a:lnTo>
                      <a:pt x="37" y="23"/>
                    </a:lnTo>
                    <a:lnTo>
                      <a:pt x="27" y="32"/>
                    </a:lnTo>
                    <a:lnTo>
                      <a:pt x="21" y="46"/>
                    </a:lnTo>
                    <a:lnTo>
                      <a:pt x="83" y="46"/>
                    </a:lnTo>
                    <a:close/>
                    <a:moveTo>
                      <a:pt x="99" y="59"/>
                    </a:moveTo>
                    <a:lnTo>
                      <a:pt x="18" y="59"/>
                    </a:lnTo>
                    <a:lnTo>
                      <a:pt x="18" y="62"/>
                    </a:lnTo>
                    <a:lnTo>
                      <a:pt x="18" y="65"/>
                    </a:lnTo>
                    <a:lnTo>
                      <a:pt x="17" y="66"/>
                    </a:lnTo>
                    <a:lnTo>
                      <a:pt x="17" y="68"/>
                    </a:lnTo>
                    <a:lnTo>
                      <a:pt x="18" y="81"/>
                    </a:lnTo>
                    <a:lnTo>
                      <a:pt x="25" y="88"/>
                    </a:lnTo>
                    <a:lnTo>
                      <a:pt x="34" y="94"/>
                    </a:lnTo>
                    <a:lnTo>
                      <a:pt x="49" y="95"/>
                    </a:lnTo>
                    <a:lnTo>
                      <a:pt x="59" y="95"/>
                    </a:lnTo>
                    <a:lnTo>
                      <a:pt x="69" y="92"/>
                    </a:lnTo>
                    <a:lnTo>
                      <a:pt x="79" y="89"/>
                    </a:lnTo>
                    <a:lnTo>
                      <a:pt x="87" y="85"/>
                    </a:lnTo>
                    <a:lnTo>
                      <a:pt x="85" y="102"/>
                    </a:lnTo>
                    <a:lnTo>
                      <a:pt x="76" y="107"/>
                    </a:lnTo>
                    <a:lnTo>
                      <a:pt x="66" y="108"/>
                    </a:lnTo>
                    <a:lnTo>
                      <a:pt x="56" y="109"/>
                    </a:lnTo>
                    <a:lnTo>
                      <a:pt x="46" y="109"/>
                    </a:lnTo>
                    <a:lnTo>
                      <a:pt x="25" y="108"/>
                    </a:lnTo>
                    <a:lnTo>
                      <a:pt x="11" y="99"/>
                    </a:lnTo>
                    <a:lnTo>
                      <a:pt x="2" y="88"/>
                    </a:lnTo>
                    <a:lnTo>
                      <a:pt x="0" y="71"/>
                    </a:lnTo>
                    <a:lnTo>
                      <a:pt x="1" y="53"/>
                    </a:lnTo>
                    <a:lnTo>
                      <a:pt x="5" y="39"/>
                    </a:lnTo>
                    <a:lnTo>
                      <a:pt x="12" y="26"/>
                    </a:lnTo>
                    <a:lnTo>
                      <a:pt x="23" y="14"/>
                    </a:lnTo>
                    <a:lnTo>
                      <a:pt x="31" y="7"/>
                    </a:lnTo>
                    <a:lnTo>
                      <a:pt x="40" y="3"/>
                    </a:lnTo>
                    <a:lnTo>
                      <a:pt x="51" y="0"/>
                    </a:lnTo>
                    <a:lnTo>
                      <a:pt x="61" y="0"/>
                    </a:lnTo>
                    <a:lnTo>
                      <a:pt x="79" y="1"/>
                    </a:lnTo>
                    <a:lnTo>
                      <a:pt x="90" y="10"/>
                    </a:lnTo>
                    <a:lnTo>
                      <a:pt x="99" y="22"/>
                    </a:lnTo>
                    <a:lnTo>
                      <a:pt x="100" y="39"/>
                    </a:lnTo>
                    <a:lnTo>
                      <a:pt x="100" y="43"/>
                    </a:lnTo>
                    <a:lnTo>
                      <a:pt x="100" y="49"/>
                    </a:lnTo>
                    <a:lnTo>
                      <a:pt x="99" y="53"/>
                    </a:lnTo>
                    <a:lnTo>
                      <a:pt x="99" y="5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3" name="Freeform 202"/>
              <p:cNvSpPr>
                <a:spLocks/>
              </p:cNvSpPr>
              <p:nvPr/>
            </p:nvSpPr>
            <p:spPr bwMode="auto">
              <a:xfrm>
                <a:off x="2969" y="2659"/>
                <a:ext cx="31" cy="36"/>
              </a:xfrm>
              <a:custGeom>
                <a:avLst/>
                <a:gdLst>
                  <a:gd name="T0" fmla="*/ 94 w 94"/>
                  <a:gd name="T1" fmla="*/ 6 h 109"/>
                  <a:gd name="T2" fmla="*/ 91 w 94"/>
                  <a:gd name="T3" fmla="*/ 22 h 109"/>
                  <a:gd name="T4" fmla="*/ 84 w 94"/>
                  <a:gd name="T5" fmla="*/ 19 h 109"/>
                  <a:gd name="T6" fmla="*/ 76 w 94"/>
                  <a:gd name="T7" fmla="*/ 16 h 109"/>
                  <a:gd name="T8" fmla="*/ 68 w 94"/>
                  <a:gd name="T9" fmla="*/ 14 h 109"/>
                  <a:gd name="T10" fmla="*/ 60 w 94"/>
                  <a:gd name="T11" fmla="*/ 14 h 109"/>
                  <a:gd name="T12" fmla="*/ 47 w 94"/>
                  <a:gd name="T13" fmla="*/ 14 h 109"/>
                  <a:gd name="T14" fmla="*/ 39 w 94"/>
                  <a:gd name="T15" fmla="*/ 19 h 109"/>
                  <a:gd name="T16" fmla="*/ 32 w 94"/>
                  <a:gd name="T17" fmla="*/ 25 h 109"/>
                  <a:gd name="T18" fmla="*/ 30 w 94"/>
                  <a:gd name="T19" fmla="*/ 32 h 109"/>
                  <a:gd name="T20" fmla="*/ 32 w 94"/>
                  <a:gd name="T21" fmla="*/ 36 h 109"/>
                  <a:gd name="T22" fmla="*/ 40 w 94"/>
                  <a:gd name="T23" fmla="*/ 43 h 109"/>
                  <a:gd name="T24" fmla="*/ 49 w 94"/>
                  <a:gd name="T25" fmla="*/ 46 h 109"/>
                  <a:gd name="T26" fmla="*/ 50 w 94"/>
                  <a:gd name="T27" fmla="*/ 46 h 109"/>
                  <a:gd name="T28" fmla="*/ 52 w 94"/>
                  <a:gd name="T29" fmla="*/ 46 h 109"/>
                  <a:gd name="T30" fmla="*/ 56 w 94"/>
                  <a:gd name="T31" fmla="*/ 48 h 109"/>
                  <a:gd name="T32" fmla="*/ 72 w 94"/>
                  <a:gd name="T33" fmla="*/ 53 h 109"/>
                  <a:gd name="T34" fmla="*/ 79 w 94"/>
                  <a:gd name="T35" fmla="*/ 58 h 109"/>
                  <a:gd name="T36" fmla="*/ 85 w 94"/>
                  <a:gd name="T37" fmla="*/ 63 h 109"/>
                  <a:gd name="T38" fmla="*/ 85 w 94"/>
                  <a:gd name="T39" fmla="*/ 72 h 109"/>
                  <a:gd name="T40" fmla="*/ 85 w 94"/>
                  <a:gd name="T41" fmla="*/ 81 h 109"/>
                  <a:gd name="T42" fmla="*/ 78 w 94"/>
                  <a:gd name="T43" fmla="*/ 94 h 109"/>
                  <a:gd name="T44" fmla="*/ 72 w 94"/>
                  <a:gd name="T45" fmla="*/ 99 h 109"/>
                  <a:gd name="T46" fmla="*/ 58 w 94"/>
                  <a:gd name="T47" fmla="*/ 108 h 109"/>
                  <a:gd name="T48" fmla="*/ 37 w 94"/>
                  <a:gd name="T49" fmla="*/ 109 h 109"/>
                  <a:gd name="T50" fmla="*/ 29 w 94"/>
                  <a:gd name="T51" fmla="*/ 109 h 109"/>
                  <a:gd name="T52" fmla="*/ 20 w 94"/>
                  <a:gd name="T53" fmla="*/ 108 h 109"/>
                  <a:gd name="T54" fmla="*/ 10 w 94"/>
                  <a:gd name="T55" fmla="*/ 107 h 109"/>
                  <a:gd name="T56" fmla="*/ 0 w 94"/>
                  <a:gd name="T57" fmla="*/ 104 h 109"/>
                  <a:gd name="T58" fmla="*/ 3 w 94"/>
                  <a:gd name="T59" fmla="*/ 85 h 109"/>
                  <a:gd name="T60" fmla="*/ 13 w 94"/>
                  <a:gd name="T61" fmla="*/ 91 h 109"/>
                  <a:gd name="T62" fmla="*/ 22 w 94"/>
                  <a:gd name="T63" fmla="*/ 94 h 109"/>
                  <a:gd name="T64" fmla="*/ 30 w 94"/>
                  <a:gd name="T65" fmla="*/ 95 h 109"/>
                  <a:gd name="T66" fmla="*/ 39 w 94"/>
                  <a:gd name="T67" fmla="*/ 95 h 109"/>
                  <a:gd name="T68" fmla="*/ 52 w 94"/>
                  <a:gd name="T69" fmla="*/ 95 h 109"/>
                  <a:gd name="T70" fmla="*/ 60 w 94"/>
                  <a:gd name="T71" fmla="*/ 91 h 109"/>
                  <a:gd name="T72" fmla="*/ 66 w 94"/>
                  <a:gd name="T73" fmla="*/ 84 h 109"/>
                  <a:gd name="T74" fmla="*/ 68 w 94"/>
                  <a:gd name="T75" fmla="*/ 76 h 109"/>
                  <a:gd name="T76" fmla="*/ 66 w 94"/>
                  <a:gd name="T77" fmla="*/ 72 h 109"/>
                  <a:gd name="T78" fmla="*/ 56 w 94"/>
                  <a:gd name="T79" fmla="*/ 65 h 109"/>
                  <a:gd name="T80" fmla="*/ 47 w 94"/>
                  <a:gd name="T81" fmla="*/ 62 h 109"/>
                  <a:gd name="T82" fmla="*/ 45 w 94"/>
                  <a:gd name="T83" fmla="*/ 62 h 109"/>
                  <a:gd name="T84" fmla="*/ 39 w 94"/>
                  <a:gd name="T85" fmla="*/ 61 h 109"/>
                  <a:gd name="T86" fmla="*/ 27 w 94"/>
                  <a:gd name="T87" fmla="*/ 56 h 109"/>
                  <a:gd name="T88" fmla="*/ 20 w 94"/>
                  <a:gd name="T89" fmla="*/ 50 h 109"/>
                  <a:gd name="T90" fmla="*/ 14 w 94"/>
                  <a:gd name="T91" fmla="*/ 45 h 109"/>
                  <a:gd name="T92" fmla="*/ 14 w 94"/>
                  <a:gd name="T93" fmla="*/ 36 h 109"/>
                  <a:gd name="T94" fmla="*/ 16 w 94"/>
                  <a:gd name="T95" fmla="*/ 20 h 109"/>
                  <a:gd name="T96" fmla="*/ 26 w 94"/>
                  <a:gd name="T97" fmla="*/ 10 h 109"/>
                  <a:gd name="T98" fmla="*/ 40 w 94"/>
                  <a:gd name="T99" fmla="*/ 1 h 109"/>
                  <a:gd name="T100" fmla="*/ 60 w 94"/>
                  <a:gd name="T101" fmla="*/ 0 h 109"/>
                  <a:gd name="T102" fmla="*/ 69 w 94"/>
                  <a:gd name="T103" fmla="*/ 0 h 109"/>
                  <a:gd name="T104" fmla="*/ 78 w 94"/>
                  <a:gd name="T105" fmla="*/ 1 h 109"/>
                  <a:gd name="T106" fmla="*/ 85 w 94"/>
                  <a:gd name="T107" fmla="*/ 3 h 109"/>
                  <a:gd name="T108" fmla="*/ 94 w 94"/>
                  <a:gd name="T109"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09">
                    <a:moveTo>
                      <a:pt x="94" y="6"/>
                    </a:moveTo>
                    <a:lnTo>
                      <a:pt x="91" y="22"/>
                    </a:lnTo>
                    <a:lnTo>
                      <a:pt x="84" y="19"/>
                    </a:lnTo>
                    <a:lnTo>
                      <a:pt x="76" y="16"/>
                    </a:lnTo>
                    <a:lnTo>
                      <a:pt x="68" y="14"/>
                    </a:lnTo>
                    <a:lnTo>
                      <a:pt x="60" y="14"/>
                    </a:lnTo>
                    <a:lnTo>
                      <a:pt x="47" y="14"/>
                    </a:lnTo>
                    <a:lnTo>
                      <a:pt x="39" y="19"/>
                    </a:lnTo>
                    <a:lnTo>
                      <a:pt x="32" y="25"/>
                    </a:lnTo>
                    <a:lnTo>
                      <a:pt x="30" y="32"/>
                    </a:lnTo>
                    <a:lnTo>
                      <a:pt x="32" y="36"/>
                    </a:lnTo>
                    <a:lnTo>
                      <a:pt x="40" y="43"/>
                    </a:lnTo>
                    <a:lnTo>
                      <a:pt x="49" y="46"/>
                    </a:lnTo>
                    <a:lnTo>
                      <a:pt x="50" y="46"/>
                    </a:lnTo>
                    <a:lnTo>
                      <a:pt x="52" y="46"/>
                    </a:lnTo>
                    <a:lnTo>
                      <a:pt x="56" y="48"/>
                    </a:lnTo>
                    <a:lnTo>
                      <a:pt x="72" y="53"/>
                    </a:lnTo>
                    <a:lnTo>
                      <a:pt x="79" y="58"/>
                    </a:lnTo>
                    <a:lnTo>
                      <a:pt x="85" y="63"/>
                    </a:lnTo>
                    <a:lnTo>
                      <a:pt x="85" y="72"/>
                    </a:lnTo>
                    <a:lnTo>
                      <a:pt x="85" y="81"/>
                    </a:lnTo>
                    <a:lnTo>
                      <a:pt x="78" y="94"/>
                    </a:lnTo>
                    <a:lnTo>
                      <a:pt x="72" y="99"/>
                    </a:lnTo>
                    <a:lnTo>
                      <a:pt x="58" y="108"/>
                    </a:lnTo>
                    <a:lnTo>
                      <a:pt x="37" y="109"/>
                    </a:lnTo>
                    <a:lnTo>
                      <a:pt x="29" y="109"/>
                    </a:lnTo>
                    <a:lnTo>
                      <a:pt x="20" y="108"/>
                    </a:lnTo>
                    <a:lnTo>
                      <a:pt x="10" y="107"/>
                    </a:lnTo>
                    <a:lnTo>
                      <a:pt x="0" y="104"/>
                    </a:lnTo>
                    <a:lnTo>
                      <a:pt x="3" y="85"/>
                    </a:lnTo>
                    <a:lnTo>
                      <a:pt x="13" y="91"/>
                    </a:lnTo>
                    <a:lnTo>
                      <a:pt x="22" y="94"/>
                    </a:lnTo>
                    <a:lnTo>
                      <a:pt x="30" y="95"/>
                    </a:lnTo>
                    <a:lnTo>
                      <a:pt x="39" y="95"/>
                    </a:lnTo>
                    <a:lnTo>
                      <a:pt x="52" y="95"/>
                    </a:lnTo>
                    <a:lnTo>
                      <a:pt x="60" y="91"/>
                    </a:lnTo>
                    <a:lnTo>
                      <a:pt x="66" y="84"/>
                    </a:lnTo>
                    <a:lnTo>
                      <a:pt x="68" y="76"/>
                    </a:lnTo>
                    <a:lnTo>
                      <a:pt x="66" y="72"/>
                    </a:lnTo>
                    <a:lnTo>
                      <a:pt x="56" y="65"/>
                    </a:lnTo>
                    <a:lnTo>
                      <a:pt x="47" y="62"/>
                    </a:lnTo>
                    <a:lnTo>
                      <a:pt x="45" y="62"/>
                    </a:lnTo>
                    <a:lnTo>
                      <a:pt x="39" y="61"/>
                    </a:lnTo>
                    <a:lnTo>
                      <a:pt x="27" y="56"/>
                    </a:lnTo>
                    <a:lnTo>
                      <a:pt x="20" y="50"/>
                    </a:lnTo>
                    <a:lnTo>
                      <a:pt x="14" y="45"/>
                    </a:lnTo>
                    <a:lnTo>
                      <a:pt x="14" y="36"/>
                    </a:lnTo>
                    <a:lnTo>
                      <a:pt x="16" y="20"/>
                    </a:lnTo>
                    <a:lnTo>
                      <a:pt x="26" y="10"/>
                    </a:lnTo>
                    <a:lnTo>
                      <a:pt x="40" y="1"/>
                    </a:lnTo>
                    <a:lnTo>
                      <a:pt x="60" y="0"/>
                    </a:lnTo>
                    <a:lnTo>
                      <a:pt x="69" y="0"/>
                    </a:lnTo>
                    <a:lnTo>
                      <a:pt x="78" y="1"/>
                    </a:lnTo>
                    <a:lnTo>
                      <a:pt x="85"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4" name="Freeform 203"/>
              <p:cNvSpPr>
                <a:spLocks/>
              </p:cNvSpPr>
              <p:nvPr/>
            </p:nvSpPr>
            <p:spPr bwMode="auto">
              <a:xfrm>
                <a:off x="3002" y="2659"/>
                <a:ext cx="31" cy="36"/>
              </a:xfrm>
              <a:custGeom>
                <a:avLst/>
                <a:gdLst>
                  <a:gd name="T0" fmla="*/ 94 w 94"/>
                  <a:gd name="T1" fmla="*/ 6 h 109"/>
                  <a:gd name="T2" fmla="*/ 91 w 94"/>
                  <a:gd name="T3" fmla="*/ 22 h 109"/>
                  <a:gd name="T4" fmla="*/ 84 w 94"/>
                  <a:gd name="T5" fmla="*/ 19 h 109"/>
                  <a:gd name="T6" fmla="*/ 77 w 94"/>
                  <a:gd name="T7" fmla="*/ 16 h 109"/>
                  <a:gd name="T8" fmla="*/ 70 w 94"/>
                  <a:gd name="T9" fmla="*/ 14 h 109"/>
                  <a:gd name="T10" fmla="*/ 61 w 94"/>
                  <a:gd name="T11" fmla="*/ 14 h 109"/>
                  <a:gd name="T12" fmla="*/ 49 w 94"/>
                  <a:gd name="T13" fmla="*/ 14 h 109"/>
                  <a:gd name="T14" fmla="*/ 39 w 94"/>
                  <a:gd name="T15" fmla="*/ 19 h 109"/>
                  <a:gd name="T16" fmla="*/ 34 w 94"/>
                  <a:gd name="T17" fmla="*/ 25 h 109"/>
                  <a:gd name="T18" fmla="*/ 32 w 94"/>
                  <a:gd name="T19" fmla="*/ 32 h 109"/>
                  <a:gd name="T20" fmla="*/ 32 w 94"/>
                  <a:gd name="T21" fmla="*/ 36 h 109"/>
                  <a:gd name="T22" fmla="*/ 42 w 94"/>
                  <a:gd name="T23" fmla="*/ 43 h 109"/>
                  <a:gd name="T24" fmla="*/ 51 w 94"/>
                  <a:gd name="T25" fmla="*/ 46 h 109"/>
                  <a:gd name="T26" fmla="*/ 51 w 94"/>
                  <a:gd name="T27" fmla="*/ 46 h 109"/>
                  <a:gd name="T28" fmla="*/ 52 w 94"/>
                  <a:gd name="T29" fmla="*/ 46 h 109"/>
                  <a:gd name="T30" fmla="*/ 58 w 94"/>
                  <a:gd name="T31" fmla="*/ 48 h 109"/>
                  <a:gd name="T32" fmla="*/ 74 w 94"/>
                  <a:gd name="T33" fmla="*/ 53 h 109"/>
                  <a:gd name="T34" fmla="*/ 81 w 94"/>
                  <a:gd name="T35" fmla="*/ 58 h 109"/>
                  <a:gd name="T36" fmla="*/ 85 w 94"/>
                  <a:gd name="T37" fmla="*/ 63 h 109"/>
                  <a:gd name="T38" fmla="*/ 87 w 94"/>
                  <a:gd name="T39" fmla="*/ 72 h 109"/>
                  <a:gd name="T40" fmla="*/ 85 w 94"/>
                  <a:gd name="T41" fmla="*/ 81 h 109"/>
                  <a:gd name="T42" fmla="*/ 80 w 94"/>
                  <a:gd name="T43" fmla="*/ 94 h 109"/>
                  <a:gd name="T44" fmla="*/ 74 w 94"/>
                  <a:gd name="T45" fmla="*/ 99 h 109"/>
                  <a:gd name="T46" fmla="*/ 58 w 94"/>
                  <a:gd name="T47" fmla="*/ 108 h 109"/>
                  <a:gd name="T48" fmla="*/ 39 w 94"/>
                  <a:gd name="T49" fmla="*/ 109 h 109"/>
                  <a:gd name="T50" fmla="*/ 31 w 94"/>
                  <a:gd name="T51" fmla="*/ 109 h 109"/>
                  <a:gd name="T52" fmla="*/ 21 w 94"/>
                  <a:gd name="T53" fmla="*/ 108 h 109"/>
                  <a:gd name="T54" fmla="*/ 12 w 94"/>
                  <a:gd name="T55" fmla="*/ 107 h 109"/>
                  <a:gd name="T56" fmla="*/ 0 w 94"/>
                  <a:gd name="T57" fmla="*/ 104 h 109"/>
                  <a:gd name="T58" fmla="*/ 5 w 94"/>
                  <a:gd name="T59" fmla="*/ 85 h 109"/>
                  <a:gd name="T60" fmla="*/ 13 w 94"/>
                  <a:gd name="T61" fmla="*/ 91 h 109"/>
                  <a:gd name="T62" fmla="*/ 23 w 94"/>
                  <a:gd name="T63" fmla="*/ 94 h 109"/>
                  <a:gd name="T64" fmla="*/ 32 w 94"/>
                  <a:gd name="T65" fmla="*/ 95 h 109"/>
                  <a:gd name="T66" fmla="*/ 41 w 94"/>
                  <a:gd name="T67" fmla="*/ 95 h 109"/>
                  <a:gd name="T68" fmla="*/ 52 w 94"/>
                  <a:gd name="T69" fmla="*/ 95 h 109"/>
                  <a:gd name="T70" fmla="*/ 61 w 94"/>
                  <a:gd name="T71" fmla="*/ 91 h 109"/>
                  <a:gd name="T72" fmla="*/ 68 w 94"/>
                  <a:gd name="T73" fmla="*/ 84 h 109"/>
                  <a:gd name="T74" fmla="*/ 70 w 94"/>
                  <a:gd name="T75" fmla="*/ 76 h 109"/>
                  <a:gd name="T76" fmla="*/ 68 w 94"/>
                  <a:gd name="T77" fmla="*/ 72 h 109"/>
                  <a:gd name="T78" fmla="*/ 58 w 94"/>
                  <a:gd name="T79" fmla="*/ 65 h 109"/>
                  <a:gd name="T80" fmla="*/ 48 w 94"/>
                  <a:gd name="T81" fmla="*/ 62 h 109"/>
                  <a:gd name="T82" fmla="*/ 46 w 94"/>
                  <a:gd name="T83" fmla="*/ 62 h 109"/>
                  <a:gd name="T84" fmla="*/ 41 w 94"/>
                  <a:gd name="T85" fmla="*/ 61 h 109"/>
                  <a:gd name="T86" fmla="*/ 29 w 94"/>
                  <a:gd name="T87" fmla="*/ 56 h 109"/>
                  <a:gd name="T88" fmla="*/ 21 w 94"/>
                  <a:gd name="T89" fmla="*/ 50 h 109"/>
                  <a:gd name="T90" fmla="*/ 16 w 94"/>
                  <a:gd name="T91" fmla="*/ 45 h 109"/>
                  <a:gd name="T92" fmla="*/ 15 w 94"/>
                  <a:gd name="T93" fmla="*/ 36 h 109"/>
                  <a:gd name="T94" fmla="*/ 18 w 94"/>
                  <a:gd name="T95" fmla="*/ 20 h 109"/>
                  <a:gd name="T96" fmla="*/ 28 w 94"/>
                  <a:gd name="T97" fmla="*/ 10 h 109"/>
                  <a:gd name="T98" fmla="*/ 42 w 94"/>
                  <a:gd name="T99" fmla="*/ 1 h 109"/>
                  <a:gd name="T100" fmla="*/ 62 w 94"/>
                  <a:gd name="T101" fmla="*/ 0 h 109"/>
                  <a:gd name="T102" fmla="*/ 71 w 94"/>
                  <a:gd name="T103" fmla="*/ 0 h 109"/>
                  <a:gd name="T104" fmla="*/ 78 w 94"/>
                  <a:gd name="T105" fmla="*/ 1 h 109"/>
                  <a:gd name="T106" fmla="*/ 87 w 94"/>
                  <a:gd name="T107" fmla="*/ 3 h 109"/>
                  <a:gd name="T108" fmla="*/ 94 w 94"/>
                  <a:gd name="T109"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09">
                    <a:moveTo>
                      <a:pt x="94" y="6"/>
                    </a:moveTo>
                    <a:lnTo>
                      <a:pt x="91" y="22"/>
                    </a:lnTo>
                    <a:lnTo>
                      <a:pt x="84" y="19"/>
                    </a:lnTo>
                    <a:lnTo>
                      <a:pt x="77" y="16"/>
                    </a:lnTo>
                    <a:lnTo>
                      <a:pt x="70" y="14"/>
                    </a:lnTo>
                    <a:lnTo>
                      <a:pt x="61" y="14"/>
                    </a:lnTo>
                    <a:lnTo>
                      <a:pt x="49" y="14"/>
                    </a:lnTo>
                    <a:lnTo>
                      <a:pt x="39" y="19"/>
                    </a:lnTo>
                    <a:lnTo>
                      <a:pt x="34" y="25"/>
                    </a:lnTo>
                    <a:lnTo>
                      <a:pt x="32" y="32"/>
                    </a:lnTo>
                    <a:lnTo>
                      <a:pt x="32" y="36"/>
                    </a:lnTo>
                    <a:lnTo>
                      <a:pt x="42" y="43"/>
                    </a:lnTo>
                    <a:lnTo>
                      <a:pt x="51" y="46"/>
                    </a:lnTo>
                    <a:lnTo>
                      <a:pt x="51" y="46"/>
                    </a:lnTo>
                    <a:lnTo>
                      <a:pt x="52" y="46"/>
                    </a:lnTo>
                    <a:lnTo>
                      <a:pt x="58" y="48"/>
                    </a:lnTo>
                    <a:lnTo>
                      <a:pt x="74" y="53"/>
                    </a:lnTo>
                    <a:lnTo>
                      <a:pt x="81" y="58"/>
                    </a:lnTo>
                    <a:lnTo>
                      <a:pt x="85" y="63"/>
                    </a:lnTo>
                    <a:lnTo>
                      <a:pt x="87" y="72"/>
                    </a:lnTo>
                    <a:lnTo>
                      <a:pt x="85" y="81"/>
                    </a:lnTo>
                    <a:lnTo>
                      <a:pt x="80" y="94"/>
                    </a:lnTo>
                    <a:lnTo>
                      <a:pt x="74" y="99"/>
                    </a:lnTo>
                    <a:lnTo>
                      <a:pt x="58" y="108"/>
                    </a:lnTo>
                    <a:lnTo>
                      <a:pt x="39" y="109"/>
                    </a:lnTo>
                    <a:lnTo>
                      <a:pt x="31" y="109"/>
                    </a:lnTo>
                    <a:lnTo>
                      <a:pt x="21" y="108"/>
                    </a:lnTo>
                    <a:lnTo>
                      <a:pt x="12" y="107"/>
                    </a:lnTo>
                    <a:lnTo>
                      <a:pt x="0" y="104"/>
                    </a:lnTo>
                    <a:lnTo>
                      <a:pt x="5" y="85"/>
                    </a:lnTo>
                    <a:lnTo>
                      <a:pt x="13" y="91"/>
                    </a:lnTo>
                    <a:lnTo>
                      <a:pt x="23" y="94"/>
                    </a:lnTo>
                    <a:lnTo>
                      <a:pt x="32" y="95"/>
                    </a:lnTo>
                    <a:lnTo>
                      <a:pt x="41" y="95"/>
                    </a:lnTo>
                    <a:lnTo>
                      <a:pt x="52" y="95"/>
                    </a:lnTo>
                    <a:lnTo>
                      <a:pt x="61" y="91"/>
                    </a:lnTo>
                    <a:lnTo>
                      <a:pt x="68" y="84"/>
                    </a:lnTo>
                    <a:lnTo>
                      <a:pt x="70" y="76"/>
                    </a:lnTo>
                    <a:lnTo>
                      <a:pt x="68" y="72"/>
                    </a:lnTo>
                    <a:lnTo>
                      <a:pt x="58" y="65"/>
                    </a:lnTo>
                    <a:lnTo>
                      <a:pt x="48" y="62"/>
                    </a:lnTo>
                    <a:lnTo>
                      <a:pt x="46" y="62"/>
                    </a:lnTo>
                    <a:lnTo>
                      <a:pt x="41" y="61"/>
                    </a:lnTo>
                    <a:lnTo>
                      <a:pt x="29" y="56"/>
                    </a:lnTo>
                    <a:lnTo>
                      <a:pt x="21" y="50"/>
                    </a:lnTo>
                    <a:lnTo>
                      <a:pt x="16" y="45"/>
                    </a:lnTo>
                    <a:lnTo>
                      <a:pt x="15" y="36"/>
                    </a:lnTo>
                    <a:lnTo>
                      <a:pt x="18" y="20"/>
                    </a:lnTo>
                    <a:lnTo>
                      <a:pt x="28" y="10"/>
                    </a:lnTo>
                    <a:lnTo>
                      <a:pt x="42" y="1"/>
                    </a:lnTo>
                    <a:lnTo>
                      <a:pt x="62" y="0"/>
                    </a:lnTo>
                    <a:lnTo>
                      <a:pt x="71" y="0"/>
                    </a:lnTo>
                    <a:lnTo>
                      <a:pt x="78" y="1"/>
                    </a:lnTo>
                    <a:lnTo>
                      <a:pt x="87"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5" name="Freeform 204"/>
              <p:cNvSpPr>
                <a:spLocks/>
              </p:cNvSpPr>
              <p:nvPr/>
            </p:nvSpPr>
            <p:spPr bwMode="auto">
              <a:xfrm>
                <a:off x="2793" y="3013"/>
                <a:ext cx="33" cy="46"/>
              </a:xfrm>
              <a:custGeom>
                <a:avLst/>
                <a:gdLst>
                  <a:gd name="T0" fmla="*/ 0 w 100"/>
                  <a:gd name="T1" fmla="*/ 0 h 140"/>
                  <a:gd name="T2" fmla="*/ 97 w 100"/>
                  <a:gd name="T3" fmla="*/ 0 h 140"/>
                  <a:gd name="T4" fmla="*/ 97 w 100"/>
                  <a:gd name="T5" fmla="*/ 26 h 140"/>
                  <a:gd name="T6" fmla="*/ 36 w 100"/>
                  <a:gd name="T7" fmla="*/ 26 h 140"/>
                  <a:gd name="T8" fmla="*/ 36 w 100"/>
                  <a:gd name="T9" fmla="*/ 54 h 140"/>
                  <a:gd name="T10" fmla="*/ 94 w 100"/>
                  <a:gd name="T11" fmla="*/ 54 h 140"/>
                  <a:gd name="T12" fmla="*/ 94 w 100"/>
                  <a:gd name="T13" fmla="*/ 80 h 140"/>
                  <a:gd name="T14" fmla="*/ 36 w 100"/>
                  <a:gd name="T15" fmla="*/ 80 h 140"/>
                  <a:gd name="T16" fmla="*/ 36 w 100"/>
                  <a:gd name="T17" fmla="*/ 113 h 140"/>
                  <a:gd name="T18" fmla="*/ 100 w 100"/>
                  <a:gd name="T19" fmla="*/ 113 h 140"/>
                  <a:gd name="T20" fmla="*/ 100 w 100"/>
                  <a:gd name="T21" fmla="*/ 140 h 140"/>
                  <a:gd name="T22" fmla="*/ 0 w 100"/>
                  <a:gd name="T23" fmla="*/ 140 h 140"/>
                  <a:gd name="T24" fmla="*/ 0 w 100"/>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40">
                    <a:moveTo>
                      <a:pt x="0" y="0"/>
                    </a:moveTo>
                    <a:lnTo>
                      <a:pt x="97" y="0"/>
                    </a:lnTo>
                    <a:lnTo>
                      <a:pt x="97" y="26"/>
                    </a:lnTo>
                    <a:lnTo>
                      <a:pt x="36" y="26"/>
                    </a:lnTo>
                    <a:lnTo>
                      <a:pt x="36" y="54"/>
                    </a:lnTo>
                    <a:lnTo>
                      <a:pt x="94" y="54"/>
                    </a:lnTo>
                    <a:lnTo>
                      <a:pt x="94" y="80"/>
                    </a:lnTo>
                    <a:lnTo>
                      <a:pt x="36" y="80"/>
                    </a:lnTo>
                    <a:lnTo>
                      <a:pt x="36" y="113"/>
                    </a:lnTo>
                    <a:lnTo>
                      <a:pt x="100" y="113"/>
                    </a:lnTo>
                    <a:lnTo>
                      <a:pt x="100"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406"/>
            <p:cNvGrpSpPr>
              <a:grpSpLocks/>
            </p:cNvGrpSpPr>
            <p:nvPr/>
          </p:nvGrpSpPr>
          <p:grpSpPr bwMode="auto">
            <a:xfrm>
              <a:off x="2233613" y="1546226"/>
              <a:ext cx="4779963" cy="3781425"/>
              <a:chOff x="1407" y="974"/>
              <a:chExt cx="3011" cy="2382"/>
            </a:xfrm>
          </p:grpSpPr>
          <p:sp>
            <p:nvSpPr>
              <p:cNvPr id="86" name="Freeform 206"/>
              <p:cNvSpPr>
                <a:spLocks/>
              </p:cNvSpPr>
              <p:nvPr/>
            </p:nvSpPr>
            <p:spPr bwMode="auto">
              <a:xfrm>
                <a:off x="2832" y="3024"/>
                <a:ext cx="39" cy="35"/>
              </a:xfrm>
              <a:custGeom>
                <a:avLst/>
                <a:gdLst>
                  <a:gd name="T0" fmla="*/ 39 w 118"/>
                  <a:gd name="T1" fmla="*/ 50 h 105"/>
                  <a:gd name="T2" fmla="*/ 2 w 118"/>
                  <a:gd name="T3" fmla="*/ 0 h 105"/>
                  <a:gd name="T4" fmla="*/ 38 w 118"/>
                  <a:gd name="T5" fmla="*/ 0 h 105"/>
                  <a:gd name="T6" fmla="*/ 58 w 118"/>
                  <a:gd name="T7" fmla="*/ 30 h 105"/>
                  <a:gd name="T8" fmla="*/ 81 w 118"/>
                  <a:gd name="T9" fmla="*/ 0 h 105"/>
                  <a:gd name="T10" fmla="*/ 115 w 118"/>
                  <a:gd name="T11" fmla="*/ 0 h 105"/>
                  <a:gd name="T12" fmla="*/ 78 w 118"/>
                  <a:gd name="T13" fmla="*/ 50 h 105"/>
                  <a:gd name="T14" fmla="*/ 118 w 118"/>
                  <a:gd name="T15" fmla="*/ 105 h 105"/>
                  <a:gd name="T16" fmla="*/ 82 w 118"/>
                  <a:gd name="T17" fmla="*/ 105 h 105"/>
                  <a:gd name="T18" fmla="*/ 58 w 118"/>
                  <a:gd name="T19" fmla="*/ 72 h 105"/>
                  <a:gd name="T20" fmla="*/ 35 w 118"/>
                  <a:gd name="T21" fmla="*/ 105 h 105"/>
                  <a:gd name="T22" fmla="*/ 0 w 118"/>
                  <a:gd name="T23" fmla="*/ 105 h 105"/>
                  <a:gd name="T24" fmla="*/ 39 w 118"/>
                  <a:gd name="T25"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5">
                    <a:moveTo>
                      <a:pt x="39" y="50"/>
                    </a:moveTo>
                    <a:lnTo>
                      <a:pt x="2" y="0"/>
                    </a:lnTo>
                    <a:lnTo>
                      <a:pt x="38" y="0"/>
                    </a:lnTo>
                    <a:lnTo>
                      <a:pt x="58" y="30"/>
                    </a:lnTo>
                    <a:lnTo>
                      <a:pt x="81" y="0"/>
                    </a:lnTo>
                    <a:lnTo>
                      <a:pt x="115" y="0"/>
                    </a:lnTo>
                    <a:lnTo>
                      <a:pt x="78" y="50"/>
                    </a:lnTo>
                    <a:lnTo>
                      <a:pt x="118" y="105"/>
                    </a:lnTo>
                    <a:lnTo>
                      <a:pt x="82" y="105"/>
                    </a:lnTo>
                    <a:lnTo>
                      <a:pt x="58" y="72"/>
                    </a:lnTo>
                    <a:lnTo>
                      <a:pt x="35" y="105"/>
                    </a:lnTo>
                    <a:lnTo>
                      <a:pt x="0" y="105"/>
                    </a:lnTo>
                    <a:lnTo>
                      <a:pt x="39"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207"/>
              <p:cNvSpPr>
                <a:spLocks noEditPoints="1"/>
              </p:cNvSpPr>
              <p:nvPr/>
            </p:nvSpPr>
            <p:spPr bwMode="auto">
              <a:xfrm>
                <a:off x="2877" y="3023"/>
                <a:ext cx="38"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7 h 147"/>
                  <a:gd name="T12" fmla="*/ 40 w 112"/>
                  <a:gd name="T13" fmla="*/ 10 h 147"/>
                  <a:gd name="T14" fmla="*/ 49 w 112"/>
                  <a:gd name="T15" fmla="*/ 4 h 147"/>
                  <a:gd name="T16" fmla="*/ 58 w 112"/>
                  <a:gd name="T17" fmla="*/ 2 h 147"/>
                  <a:gd name="T18" fmla="*/ 68 w 112"/>
                  <a:gd name="T19" fmla="*/ 0 h 147"/>
                  <a:gd name="T20" fmla="*/ 78 w 112"/>
                  <a:gd name="T21" fmla="*/ 0 h 147"/>
                  <a:gd name="T22" fmla="*/ 94 w 112"/>
                  <a:gd name="T23" fmla="*/ 9 h 147"/>
                  <a:gd name="T24" fmla="*/ 100 w 112"/>
                  <a:gd name="T25" fmla="*/ 16 h 147"/>
                  <a:gd name="T26" fmla="*/ 105 w 112"/>
                  <a:gd name="T27" fmla="*/ 23 h 147"/>
                  <a:gd name="T28" fmla="*/ 112 w 112"/>
                  <a:gd name="T29" fmla="*/ 43 h 147"/>
                  <a:gd name="T30" fmla="*/ 112 w 112"/>
                  <a:gd name="T31" fmla="*/ 55 h 147"/>
                  <a:gd name="T32" fmla="*/ 112 w 112"/>
                  <a:gd name="T33" fmla="*/ 66 h 147"/>
                  <a:gd name="T34" fmla="*/ 105 w 112"/>
                  <a:gd name="T35" fmla="*/ 87 h 147"/>
                  <a:gd name="T36" fmla="*/ 100 w 112"/>
                  <a:gd name="T37" fmla="*/ 95 h 147"/>
                  <a:gd name="T38" fmla="*/ 94 w 112"/>
                  <a:gd name="T39" fmla="*/ 102 h 147"/>
                  <a:gd name="T40" fmla="*/ 78 w 112"/>
                  <a:gd name="T41" fmla="*/ 110 h 147"/>
                  <a:gd name="T42" fmla="*/ 68 w 112"/>
                  <a:gd name="T43" fmla="*/ 111 h 147"/>
                  <a:gd name="T44" fmla="*/ 58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9 w 112"/>
                  <a:gd name="T57" fmla="*/ 32 h 147"/>
                  <a:gd name="T58" fmla="*/ 35 w 112"/>
                  <a:gd name="T59" fmla="*/ 42 h 147"/>
                  <a:gd name="T60" fmla="*/ 33 w 112"/>
                  <a:gd name="T61" fmla="*/ 55 h 147"/>
                  <a:gd name="T62" fmla="*/ 35 w 112"/>
                  <a:gd name="T63" fmla="*/ 69 h 147"/>
                  <a:gd name="T64" fmla="*/ 39 w 112"/>
                  <a:gd name="T65" fmla="*/ 78 h 147"/>
                  <a:gd name="T66" fmla="*/ 46 w 112"/>
                  <a:gd name="T67" fmla="*/ 85 h 147"/>
                  <a:gd name="T68" fmla="*/ 56 w 112"/>
                  <a:gd name="T69" fmla="*/ 87 h 147"/>
                  <a:gd name="T70" fmla="*/ 65 w 112"/>
                  <a:gd name="T71" fmla="*/ 85 h 147"/>
                  <a:gd name="T72" fmla="*/ 72 w 112"/>
                  <a:gd name="T73" fmla="*/ 78 h 147"/>
                  <a:gd name="T74" fmla="*/ 76 w 112"/>
                  <a:gd name="T75" fmla="*/ 69 h 147"/>
                  <a:gd name="T76" fmla="*/ 78 w 112"/>
                  <a:gd name="T77" fmla="*/ 55 h 147"/>
                  <a:gd name="T78" fmla="*/ 76 w 112"/>
                  <a:gd name="T79" fmla="*/ 42 h 147"/>
                  <a:gd name="T80" fmla="*/ 72 w 112"/>
                  <a:gd name="T81" fmla="*/ 32 h 147"/>
                  <a:gd name="T82" fmla="*/ 65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7"/>
                    </a:lnTo>
                    <a:lnTo>
                      <a:pt x="40" y="10"/>
                    </a:lnTo>
                    <a:lnTo>
                      <a:pt x="49" y="4"/>
                    </a:lnTo>
                    <a:lnTo>
                      <a:pt x="58" y="2"/>
                    </a:lnTo>
                    <a:lnTo>
                      <a:pt x="68" y="0"/>
                    </a:lnTo>
                    <a:lnTo>
                      <a:pt x="78" y="0"/>
                    </a:lnTo>
                    <a:lnTo>
                      <a:pt x="94" y="9"/>
                    </a:lnTo>
                    <a:lnTo>
                      <a:pt x="100" y="16"/>
                    </a:lnTo>
                    <a:lnTo>
                      <a:pt x="105" y="23"/>
                    </a:lnTo>
                    <a:lnTo>
                      <a:pt x="112" y="43"/>
                    </a:lnTo>
                    <a:lnTo>
                      <a:pt x="112" y="55"/>
                    </a:lnTo>
                    <a:lnTo>
                      <a:pt x="112" y="66"/>
                    </a:lnTo>
                    <a:lnTo>
                      <a:pt x="105" y="87"/>
                    </a:lnTo>
                    <a:lnTo>
                      <a:pt x="100" y="95"/>
                    </a:lnTo>
                    <a:lnTo>
                      <a:pt x="94" y="102"/>
                    </a:lnTo>
                    <a:lnTo>
                      <a:pt x="78" y="110"/>
                    </a:lnTo>
                    <a:lnTo>
                      <a:pt x="68" y="111"/>
                    </a:lnTo>
                    <a:lnTo>
                      <a:pt x="58" y="110"/>
                    </a:lnTo>
                    <a:lnTo>
                      <a:pt x="49" y="107"/>
                    </a:lnTo>
                    <a:lnTo>
                      <a:pt x="40" y="101"/>
                    </a:lnTo>
                    <a:lnTo>
                      <a:pt x="33" y="92"/>
                    </a:lnTo>
                    <a:close/>
                    <a:moveTo>
                      <a:pt x="56" y="25"/>
                    </a:moveTo>
                    <a:lnTo>
                      <a:pt x="46" y="26"/>
                    </a:lnTo>
                    <a:lnTo>
                      <a:pt x="39" y="32"/>
                    </a:lnTo>
                    <a:lnTo>
                      <a:pt x="35" y="42"/>
                    </a:lnTo>
                    <a:lnTo>
                      <a:pt x="33" y="55"/>
                    </a:lnTo>
                    <a:lnTo>
                      <a:pt x="35" y="69"/>
                    </a:lnTo>
                    <a:lnTo>
                      <a:pt x="39" y="78"/>
                    </a:lnTo>
                    <a:lnTo>
                      <a:pt x="46" y="85"/>
                    </a:lnTo>
                    <a:lnTo>
                      <a:pt x="56" y="87"/>
                    </a:lnTo>
                    <a:lnTo>
                      <a:pt x="65" y="85"/>
                    </a:lnTo>
                    <a:lnTo>
                      <a:pt x="72" y="78"/>
                    </a:lnTo>
                    <a:lnTo>
                      <a:pt x="76" y="69"/>
                    </a:lnTo>
                    <a:lnTo>
                      <a:pt x="78" y="55"/>
                    </a:lnTo>
                    <a:lnTo>
                      <a:pt x="76" y="42"/>
                    </a:lnTo>
                    <a:lnTo>
                      <a:pt x="72" y="32"/>
                    </a:lnTo>
                    <a:lnTo>
                      <a:pt x="65"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208"/>
              <p:cNvSpPr>
                <a:spLocks noEditPoints="1"/>
              </p:cNvSpPr>
              <p:nvPr/>
            </p:nvSpPr>
            <p:spPr bwMode="auto">
              <a:xfrm>
                <a:off x="2921" y="3023"/>
                <a:ext cx="37" cy="37"/>
              </a:xfrm>
              <a:custGeom>
                <a:avLst/>
                <a:gdLst>
                  <a:gd name="T0" fmla="*/ 112 w 112"/>
                  <a:gd name="T1" fmla="*/ 55 h 111"/>
                  <a:gd name="T2" fmla="*/ 112 w 112"/>
                  <a:gd name="T3" fmla="*/ 65 h 111"/>
                  <a:gd name="T4" fmla="*/ 34 w 112"/>
                  <a:gd name="T5" fmla="*/ 65 h 111"/>
                  <a:gd name="T6" fmla="*/ 36 w 112"/>
                  <a:gd name="T7" fmla="*/ 75 h 111"/>
                  <a:gd name="T8" fmla="*/ 43 w 112"/>
                  <a:gd name="T9" fmla="*/ 82 h 111"/>
                  <a:gd name="T10" fmla="*/ 50 w 112"/>
                  <a:gd name="T11" fmla="*/ 87 h 111"/>
                  <a:gd name="T12" fmla="*/ 63 w 112"/>
                  <a:gd name="T13" fmla="*/ 88 h 111"/>
                  <a:gd name="T14" fmla="*/ 73 w 112"/>
                  <a:gd name="T15" fmla="*/ 88 h 111"/>
                  <a:gd name="T16" fmla="*/ 85 w 112"/>
                  <a:gd name="T17" fmla="*/ 85 h 111"/>
                  <a:gd name="T18" fmla="*/ 96 w 112"/>
                  <a:gd name="T19" fmla="*/ 81 h 111"/>
                  <a:gd name="T20" fmla="*/ 108 w 112"/>
                  <a:gd name="T21" fmla="*/ 75 h 111"/>
                  <a:gd name="T22" fmla="*/ 108 w 112"/>
                  <a:gd name="T23" fmla="*/ 101 h 111"/>
                  <a:gd name="T24" fmla="*/ 95 w 112"/>
                  <a:gd name="T25" fmla="*/ 105 h 111"/>
                  <a:gd name="T26" fmla="*/ 83 w 112"/>
                  <a:gd name="T27" fmla="*/ 108 h 111"/>
                  <a:gd name="T28" fmla="*/ 72 w 112"/>
                  <a:gd name="T29" fmla="*/ 110 h 111"/>
                  <a:gd name="T30" fmla="*/ 60 w 112"/>
                  <a:gd name="T31" fmla="*/ 111 h 111"/>
                  <a:gd name="T32" fmla="*/ 46 w 112"/>
                  <a:gd name="T33" fmla="*/ 110 h 111"/>
                  <a:gd name="T34" fmla="*/ 24 w 112"/>
                  <a:gd name="T35" fmla="*/ 102 h 111"/>
                  <a:gd name="T36" fmla="*/ 16 w 112"/>
                  <a:gd name="T37" fmla="*/ 97 h 111"/>
                  <a:gd name="T38" fmla="*/ 8 w 112"/>
                  <a:gd name="T39" fmla="*/ 88 h 111"/>
                  <a:gd name="T40" fmla="*/ 0 w 112"/>
                  <a:gd name="T41" fmla="*/ 68 h 111"/>
                  <a:gd name="T42" fmla="*/ 0 w 112"/>
                  <a:gd name="T43" fmla="*/ 55 h 111"/>
                  <a:gd name="T44" fmla="*/ 0 w 112"/>
                  <a:gd name="T45" fmla="*/ 43 h 111"/>
                  <a:gd name="T46" fmla="*/ 8 w 112"/>
                  <a:gd name="T47" fmla="*/ 23 h 111"/>
                  <a:gd name="T48" fmla="*/ 16 w 112"/>
                  <a:gd name="T49" fmla="*/ 14 h 111"/>
                  <a:gd name="T50" fmla="*/ 23 w 112"/>
                  <a:gd name="T51" fmla="*/ 9 h 111"/>
                  <a:gd name="T52" fmla="*/ 44 w 112"/>
                  <a:gd name="T53" fmla="*/ 0 h 111"/>
                  <a:gd name="T54" fmla="*/ 57 w 112"/>
                  <a:gd name="T55" fmla="*/ 0 h 111"/>
                  <a:gd name="T56" fmla="*/ 70 w 112"/>
                  <a:gd name="T57" fmla="*/ 0 h 111"/>
                  <a:gd name="T58" fmla="*/ 89 w 112"/>
                  <a:gd name="T59" fmla="*/ 9 h 111"/>
                  <a:gd name="T60" fmla="*/ 98 w 112"/>
                  <a:gd name="T61" fmla="*/ 14 h 111"/>
                  <a:gd name="T62" fmla="*/ 104 w 112"/>
                  <a:gd name="T63" fmla="*/ 23 h 111"/>
                  <a:gd name="T64" fmla="*/ 112 w 112"/>
                  <a:gd name="T65" fmla="*/ 43 h 111"/>
                  <a:gd name="T66" fmla="*/ 112 w 112"/>
                  <a:gd name="T67" fmla="*/ 55 h 111"/>
                  <a:gd name="T68" fmla="*/ 78 w 112"/>
                  <a:gd name="T69" fmla="*/ 43 h 111"/>
                  <a:gd name="T70" fmla="*/ 76 w 112"/>
                  <a:gd name="T71" fmla="*/ 35 h 111"/>
                  <a:gd name="T72" fmla="*/ 72 w 112"/>
                  <a:gd name="T73" fmla="*/ 29 h 111"/>
                  <a:gd name="T74" fmla="*/ 66 w 112"/>
                  <a:gd name="T75" fmla="*/ 23 h 111"/>
                  <a:gd name="T76" fmla="*/ 57 w 112"/>
                  <a:gd name="T77" fmla="*/ 23 h 111"/>
                  <a:gd name="T78" fmla="*/ 49 w 112"/>
                  <a:gd name="T79" fmla="*/ 23 h 111"/>
                  <a:gd name="T80" fmla="*/ 42 w 112"/>
                  <a:gd name="T81" fmla="*/ 27 h 111"/>
                  <a:gd name="T82" fmla="*/ 36 w 112"/>
                  <a:gd name="T83" fmla="*/ 35 h 111"/>
                  <a:gd name="T84" fmla="*/ 34 w 112"/>
                  <a:gd name="T85" fmla="*/ 43 h 111"/>
                  <a:gd name="T86" fmla="*/ 78 w 112"/>
                  <a:gd name="T87" fmla="*/ 4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1">
                    <a:moveTo>
                      <a:pt x="112" y="55"/>
                    </a:moveTo>
                    <a:lnTo>
                      <a:pt x="112" y="65"/>
                    </a:lnTo>
                    <a:lnTo>
                      <a:pt x="34" y="65"/>
                    </a:lnTo>
                    <a:lnTo>
                      <a:pt x="36" y="75"/>
                    </a:lnTo>
                    <a:lnTo>
                      <a:pt x="43" y="82"/>
                    </a:lnTo>
                    <a:lnTo>
                      <a:pt x="50" y="87"/>
                    </a:lnTo>
                    <a:lnTo>
                      <a:pt x="63" y="88"/>
                    </a:lnTo>
                    <a:lnTo>
                      <a:pt x="73" y="88"/>
                    </a:lnTo>
                    <a:lnTo>
                      <a:pt x="85" y="85"/>
                    </a:lnTo>
                    <a:lnTo>
                      <a:pt x="96" y="81"/>
                    </a:lnTo>
                    <a:lnTo>
                      <a:pt x="108" y="75"/>
                    </a:lnTo>
                    <a:lnTo>
                      <a:pt x="108" y="101"/>
                    </a:lnTo>
                    <a:lnTo>
                      <a:pt x="95" y="105"/>
                    </a:lnTo>
                    <a:lnTo>
                      <a:pt x="83" y="108"/>
                    </a:lnTo>
                    <a:lnTo>
                      <a:pt x="72" y="110"/>
                    </a:lnTo>
                    <a:lnTo>
                      <a:pt x="60" y="111"/>
                    </a:lnTo>
                    <a:lnTo>
                      <a:pt x="46" y="110"/>
                    </a:lnTo>
                    <a:lnTo>
                      <a:pt x="24" y="102"/>
                    </a:lnTo>
                    <a:lnTo>
                      <a:pt x="16" y="97"/>
                    </a:lnTo>
                    <a:lnTo>
                      <a:pt x="8" y="88"/>
                    </a:lnTo>
                    <a:lnTo>
                      <a:pt x="0" y="68"/>
                    </a:lnTo>
                    <a:lnTo>
                      <a:pt x="0" y="55"/>
                    </a:lnTo>
                    <a:lnTo>
                      <a:pt x="0" y="43"/>
                    </a:lnTo>
                    <a:lnTo>
                      <a:pt x="8" y="23"/>
                    </a:lnTo>
                    <a:lnTo>
                      <a:pt x="16" y="14"/>
                    </a:lnTo>
                    <a:lnTo>
                      <a:pt x="23" y="9"/>
                    </a:lnTo>
                    <a:lnTo>
                      <a:pt x="44" y="0"/>
                    </a:lnTo>
                    <a:lnTo>
                      <a:pt x="57" y="0"/>
                    </a:lnTo>
                    <a:lnTo>
                      <a:pt x="70" y="0"/>
                    </a:lnTo>
                    <a:lnTo>
                      <a:pt x="89" y="9"/>
                    </a:lnTo>
                    <a:lnTo>
                      <a:pt x="98" y="14"/>
                    </a:lnTo>
                    <a:lnTo>
                      <a:pt x="104" y="23"/>
                    </a:lnTo>
                    <a:lnTo>
                      <a:pt x="112" y="43"/>
                    </a:lnTo>
                    <a:lnTo>
                      <a:pt x="112" y="55"/>
                    </a:lnTo>
                    <a:close/>
                    <a:moveTo>
                      <a:pt x="78" y="43"/>
                    </a:moveTo>
                    <a:lnTo>
                      <a:pt x="76" y="35"/>
                    </a:lnTo>
                    <a:lnTo>
                      <a:pt x="72" y="29"/>
                    </a:lnTo>
                    <a:lnTo>
                      <a:pt x="66" y="23"/>
                    </a:lnTo>
                    <a:lnTo>
                      <a:pt x="57" y="23"/>
                    </a:lnTo>
                    <a:lnTo>
                      <a:pt x="49" y="23"/>
                    </a:lnTo>
                    <a:lnTo>
                      <a:pt x="42" y="27"/>
                    </a:lnTo>
                    <a:lnTo>
                      <a:pt x="36" y="35"/>
                    </a:lnTo>
                    <a:lnTo>
                      <a:pt x="34" y="43"/>
                    </a:lnTo>
                    <a:lnTo>
                      <a:pt x="7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209"/>
              <p:cNvSpPr>
                <a:spLocks/>
              </p:cNvSpPr>
              <p:nvPr/>
            </p:nvSpPr>
            <p:spPr bwMode="auto">
              <a:xfrm>
                <a:off x="2967" y="3023"/>
                <a:ext cx="26" cy="36"/>
              </a:xfrm>
              <a:custGeom>
                <a:avLst/>
                <a:gdLst>
                  <a:gd name="T0" fmla="*/ 78 w 78"/>
                  <a:gd name="T1" fmla="*/ 32 h 108"/>
                  <a:gd name="T2" fmla="*/ 74 w 78"/>
                  <a:gd name="T3" fmla="*/ 29 h 108"/>
                  <a:gd name="T4" fmla="*/ 69 w 78"/>
                  <a:gd name="T5" fmla="*/ 29 h 108"/>
                  <a:gd name="T6" fmla="*/ 65 w 78"/>
                  <a:gd name="T7" fmla="*/ 27 h 108"/>
                  <a:gd name="T8" fmla="*/ 61 w 78"/>
                  <a:gd name="T9" fmla="*/ 27 h 108"/>
                  <a:gd name="T10" fmla="*/ 48 w 78"/>
                  <a:gd name="T11" fmla="*/ 29 h 108"/>
                  <a:gd name="T12" fmla="*/ 41 w 78"/>
                  <a:gd name="T13" fmla="*/ 36 h 108"/>
                  <a:gd name="T14" fmla="*/ 35 w 78"/>
                  <a:gd name="T15" fmla="*/ 45 h 108"/>
                  <a:gd name="T16" fmla="*/ 33 w 78"/>
                  <a:gd name="T17" fmla="*/ 59 h 108"/>
                  <a:gd name="T18" fmla="*/ 33 w 78"/>
                  <a:gd name="T19" fmla="*/ 108 h 108"/>
                  <a:gd name="T20" fmla="*/ 0 w 78"/>
                  <a:gd name="T21" fmla="*/ 108 h 108"/>
                  <a:gd name="T22" fmla="*/ 0 w 78"/>
                  <a:gd name="T23" fmla="*/ 3 h 108"/>
                  <a:gd name="T24" fmla="*/ 33 w 78"/>
                  <a:gd name="T25" fmla="*/ 3 h 108"/>
                  <a:gd name="T26" fmla="*/ 33 w 78"/>
                  <a:gd name="T27" fmla="*/ 20 h 108"/>
                  <a:gd name="T28" fmla="*/ 41 w 78"/>
                  <a:gd name="T29" fmla="*/ 10 h 108"/>
                  <a:gd name="T30" fmla="*/ 48 w 78"/>
                  <a:gd name="T31" fmla="*/ 4 h 108"/>
                  <a:gd name="T32" fmla="*/ 56 w 78"/>
                  <a:gd name="T33" fmla="*/ 2 h 108"/>
                  <a:gd name="T34" fmla="*/ 68 w 78"/>
                  <a:gd name="T35" fmla="*/ 0 h 108"/>
                  <a:gd name="T36" fmla="*/ 69 w 78"/>
                  <a:gd name="T37" fmla="*/ 0 h 108"/>
                  <a:gd name="T38" fmla="*/ 72 w 78"/>
                  <a:gd name="T39" fmla="*/ 0 h 108"/>
                  <a:gd name="T40" fmla="*/ 74 w 78"/>
                  <a:gd name="T41" fmla="*/ 0 h 108"/>
                  <a:gd name="T42" fmla="*/ 78 w 78"/>
                  <a:gd name="T43" fmla="*/ 2 h 108"/>
                  <a:gd name="T44" fmla="*/ 78 w 78"/>
                  <a:gd name="T4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08">
                    <a:moveTo>
                      <a:pt x="78" y="32"/>
                    </a:moveTo>
                    <a:lnTo>
                      <a:pt x="74" y="29"/>
                    </a:lnTo>
                    <a:lnTo>
                      <a:pt x="69" y="29"/>
                    </a:lnTo>
                    <a:lnTo>
                      <a:pt x="65" y="27"/>
                    </a:lnTo>
                    <a:lnTo>
                      <a:pt x="61" y="27"/>
                    </a:lnTo>
                    <a:lnTo>
                      <a:pt x="48" y="29"/>
                    </a:lnTo>
                    <a:lnTo>
                      <a:pt x="41" y="36"/>
                    </a:lnTo>
                    <a:lnTo>
                      <a:pt x="35" y="45"/>
                    </a:lnTo>
                    <a:lnTo>
                      <a:pt x="33" y="59"/>
                    </a:lnTo>
                    <a:lnTo>
                      <a:pt x="33" y="108"/>
                    </a:lnTo>
                    <a:lnTo>
                      <a:pt x="0" y="108"/>
                    </a:lnTo>
                    <a:lnTo>
                      <a:pt x="0" y="3"/>
                    </a:lnTo>
                    <a:lnTo>
                      <a:pt x="33" y="3"/>
                    </a:lnTo>
                    <a:lnTo>
                      <a:pt x="33" y="20"/>
                    </a:lnTo>
                    <a:lnTo>
                      <a:pt x="41" y="10"/>
                    </a:lnTo>
                    <a:lnTo>
                      <a:pt x="48" y="4"/>
                    </a:lnTo>
                    <a:lnTo>
                      <a:pt x="56" y="2"/>
                    </a:lnTo>
                    <a:lnTo>
                      <a:pt x="68" y="0"/>
                    </a:lnTo>
                    <a:lnTo>
                      <a:pt x="69" y="0"/>
                    </a:lnTo>
                    <a:lnTo>
                      <a:pt x="72" y="0"/>
                    </a:lnTo>
                    <a:lnTo>
                      <a:pt x="74" y="0"/>
                    </a:lnTo>
                    <a:lnTo>
                      <a:pt x="78" y="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10"/>
              <p:cNvSpPr>
                <a:spLocks/>
              </p:cNvSpPr>
              <p:nvPr/>
            </p:nvSpPr>
            <p:spPr bwMode="auto">
              <a:xfrm>
                <a:off x="2994" y="3014"/>
                <a:ext cx="28" cy="45"/>
              </a:xfrm>
              <a:custGeom>
                <a:avLst/>
                <a:gdLst>
                  <a:gd name="T0" fmla="*/ 50 w 85"/>
                  <a:gd name="T1" fmla="*/ 0 h 135"/>
                  <a:gd name="T2" fmla="*/ 50 w 85"/>
                  <a:gd name="T3" fmla="*/ 30 h 135"/>
                  <a:gd name="T4" fmla="*/ 85 w 85"/>
                  <a:gd name="T5" fmla="*/ 30 h 135"/>
                  <a:gd name="T6" fmla="*/ 85 w 85"/>
                  <a:gd name="T7" fmla="*/ 53 h 135"/>
                  <a:gd name="T8" fmla="*/ 50 w 85"/>
                  <a:gd name="T9" fmla="*/ 53 h 135"/>
                  <a:gd name="T10" fmla="*/ 50 w 85"/>
                  <a:gd name="T11" fmla="*/ 98 h 135"/>
                  <a:gd name="T12" fmla="*/ 50 w 85"/>
                  <a:gd name="T13" fmla="*/ 105 h 135"/>
                  <a:gd name="T14" fmla="*/ 53 w 85"/>
                  <a:gd name="T15" fmla="*/ 108 h 135"/>
                  <a:gd name="T16" fmla="*/ 58 w 85"/>
                  <a:gd name="T17" fmla="*/ 111 h 135"/>
                  <a:gd name="T18" fmla="*/ 65 w 85"/>
                  <a:gd name="T19" fmla="*/ 111 h 135"/>
                  <a:gd name="T20" fmla="*/ 82 w 85"/>
                  <a:gd name="T21" fmla="*/ 111 h 135"/>
                  <a:gd name="T22" fmla="*/ 82 w 85"/>
                  <a:gd name="T23" fmla="*/ 135 h 135"/>
                  <a:gd name="T24" fmla="*/ 53 w 85"/>
                  <a:gd name="T25" fmla="*/ 135 h 135"/>
                  <a:gd name="T26" fmla="*/ 36 w 85"/>
                  <a:gd name="T27" fmla="*/ 134 h 135"/>
                  <a:gd name="T28" fmla="*/ 24 w 85"/>
                  <a:gd name="T29" fmla="*/ 126 h 135"/>
                  <a:gd name="T30" fmla="*/ 19 w 85"/>
                  <a:gd name="T31" fmla="*/ 116 h 135"/>
                  <a:gd name="T32" fmla="*/ 17 w 85"/>
                  <a:gd name="T33" fmla="*/ 98 h 135"/>
                  <a:gd name="T34" fmla="*/ 17 w 85"/>
                  <a:gd name="T35" fmla="*/ 53 h 135"/>
                  <a:gd name="T36" fmla="*/ 0 w 85"/>
                  <a:gd name="T37" fmla="*/ 53 h 135"/>
                  <a:gd name="T38" fmla="*/ 0 w 85"/>
                  <a:gd name="T39" fmla="*/ 30 h 135"/>
                  <a:gd name="T40" fmla="*/ 17 w 85"/>
                  <a:gd name="T41" fmla="*/ 30 h 135"/>
                  <a:gd name="T42" fmla="*/ 17 w 85"/>
                  <a:gd name="T43" fmla="*/ 0 h 135"/>
                  <a:gd name="T44" fmla="*/ 50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0" y="0"/>
                    </a:moveTo>
                    <a:lnTo>
                      <a:pt x="50" y="30"/>
                    </a:lnTo>
                    <a:lnTo>
                      <a:pt x="85" y="30"/>
                    </a:lnTo>
                    <a:lnTo>
                      <a:pt x="85" y="53"/>
                    </a:lnTo>
                    <a:lnTo>
                      <a:pt x="50" y="53"/>
                    </a:lnTo>
                    <a:lnTo>
                      <a:pt x="50" y="98"/>
                    </a:lnTo>
                    <a:lnTo>
                      <a:pt x="50" y="105"/>
                    </a:lnTo>
                    <a:lnTo>
                      <a:pt x="53" y="108"/>
                    </a:lnTo>
                    <a:lnTo>
                      <a:pt x="58" y="111"/>
                    </a:lnTo>
                    <a:lnTo>
                      <a:pt x="65" y="111"/>
                    </a:lnTo>
                    <a:lnTo>
                      <a:pt x="82" y="111"/>
                    </a:lnTo>
                    <a:lnTo>
                      <a:pt x="82" y="135"/>
                    </a:lnTo>
                    <a:lnTo>
                      <a:pt x="53" y="135"/>
                    </a:lnTo>
                    <a:lnTo>
                      <a:pt x="36" y="134"/>
                    </a:lnTo>
                    <a:lnTo>
                      <a:pt x="24" y="126"/>
                    </a:lnTo>
                    <a:lnTo>
                      <a:pt x="19" y="116"/>
                    </a:lnTo>
                    <a:lnTo>
                      <a:pt x="17" y="98"/>
                    </a:lnTo>
                    <a:lnTo>
                      <a:pt x="17" y="53"/>
                    </a:lnTo>
                    <a:lnTo>
                      <a:pt x="0" y="53"/>
                    </a:lnTo>
                    <a:lnTo>
                      <a:pt x="0" y="30"/>
                    </a:lnTo>
                    <a:lnTo>
                      <a:pt x="17" y="30"/>
                    </a:lnTo>
                    <a:lnTo>
                      <a:pt x="17"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11"/>
              <p:cNvSpPr>
                <a:spLocks/>
              </p:cNvSpPr>
              <p:nvPr/>
            </p:nvSpPr>
            <p:spPr bwMode="auto">
              <a:xfrm>
                <a:off x="3027" y="3023"/>
                <a:ext cx="31" cy="37"/>
              </a:xfrm>
              <a:custGeom>
                <a:avLst/>
                <a:gdLst>
                  <a:gd name="T0" fmla="*/ 88 w 95"/>
                  <a:gd name="T1" fmla="*/ 6 h 111"/>
                  <a:gd name="T2" fmla="*/ 88 w 95"/>
                  <a:gd name="T3" fmla="*/ 32 h 111"/>
                  <a:gd name="T4" fmla="*/ 78 w 95"/>
                  <a:gd name="T5" fmla="*/ 27 h 111"/>
                  <a:gd name="T6" fmla="*/ 68 w 95"/>
                  <a:gd name="T7" fmla="*/ 25 h 111"/>
                  <a:gd name="T8" fmla="*/ 58 w 95"/>
                  <a:gd name="T9" fmla="*/ 23 h 111"/>
                  <a:gd name="T10" fmla="*/ 49 w 95"/>
                  <a:gd name="T11" fmla="*/ 23 h 111"/>
                  <a:gd name="T12" fmla="*/ 41 w 95"/>
                  <a:gd name="T13" fmla="*/ 23 h 111"/>
                  <a:gd name="T14" fmla="*/ 35 w 95"/>
                  <a:gd name="T15" fmla="*/ 25 h 111"/>
                  <a:gd name="T16" fmla="*/ 31 w 95"/>
                  <a:gd name="T17" fmla="*/ 27 h 111"/>
                  <a:gd name="T18" fmla="*/ 31 w 95"/>
                  <a:gd name="T19" fmla="*/ 32 h 111"/>
                  <a:gd name="T20" fmla="*/ 31 w 95"/>
                  <a:gd name="T21" fmla="*/ 36 h 111"/>
                  <a:gd name="T22" fmla="*/ 33 w 95"/>
                  <a:gd name="T23" fmla="*/ 39 h 111"/>
                  <a:gd name="T24" fmla="*/ 38 w 95"/>
                  <a:gd name="T25" fmla="*/ 40 h 111"/>
                  <a:gd name="T26" fmla="*/ 46 w 95"/>
                  <a:gd name="T27" fmla="*/ 42 h 111"/>
                  <a:gd name="T28" fmla="*/ 52 w 95"/>
                  <a:gd name="T29" fmla="*/ 42 h 111"/>
                  <a:gd name="T30" fmla="*/ 75 w 95"/>
                  <a:gd name="T31" fmla="*/ 46 h 111"/>
                  <a:gd name="T32" fmla="*/ 87 w 95"/>
                  <a:gd name="T33" fmla="*/ 53 h 111"/>
                  <a:gd name="T34" fmla="*/ 94 w 95"/>
                  <a:gd name="T35" fmla="*/ 62 h 111"/>
                  <a:gd name="T36" fmla="*/ 95 w 95"/>
                  <a:gd name="T37" fmla="*/ 76 h 111"/>
                  <a:gd name="T38" fmla="*/ 95 w 95"/>
                  <a:gd name="T39" fmla="*/ 85 h 111"/>
                  <a:gd name="T40" fmla="*/ 90 w 95"/>
                  <a:gd name="T41" fmla="*/ 98 h 111"/>
                  <a:gd name="T42" fmla="*/ 84 w 95"/>
                  <a:gd name="T43" fmla="*/ 102 h 111"/>
                  <a:gd name="T44" fmla="*/ 70 w 95"/>
                  <a:gd name="T45" fmla="*/ 110 h 111"/>
                  <a:gd name="T46" fmla="*/ 46 w 95"/>
                  <a:gd name="T47" fmla="*/ 111 h 111"/>
                  <a:gd name="T48" fmla="*/ 36 w 95"/>
                  <a:gd name="T49" fmla="*/ 110 h 111"/>
                  <a:gd name="T50" fmla="*/ 25 w 95"/>
                  <a:gd name="T51" fmla="*/ 108 h 111"/>
                  <a:gd name="T52" fmla="*/ 13 w 95"/>
                  <a:gd name="T53" fmla="*/ 107 h 111"/>
                  <a:gd name="T54" fmla="*/ 2 w 95"/>
                  <a:gd name="T55" fmla="*/ 104 h 111"/>
                  <a:gd name="T56" fmla="*/ 2 w 95"/>
                  <a:gd name="T57" fmla="*/ 78 h 111"/>
                  <a:gd name="T58" fmla="*/ 12 w 95"/>
                  <a:gd name="T59" fmla="*/ 82 h 111"/>
                  <a:gd name="T60" fmla="*/ 22 w 95"/>
                  <a:gd name="T61" fmla="*/ 85 h 111"/>
                  <a:gd name="T62" fmla="*/ 33 w 95"/>
                  <a:gd name="T63" fmla="*/ 88 h 111"/>
                  <a:gd name="T64" fmla="*/ 44 w 95"/>
                  <a:gd name="T65" fmla="*/ 88 h 111"/>
                  <a:gd name="T66" fmla="*/ 54 w 95"/>
                  <a:gd name="T67" fmla="*/ 88 h 111"/>
                  <a:gd name="T68" fmla="*/ 59 w 95"/>
                  <a:gd name="T69" fmla="*/ 85 h 111"/>
                  <a:gd name="T70" fmla="*/ 62 w 95"/>
                  <a:gd name="T71" fmla="*/ 82 h 111"/>
                  <a:gd name="T72" fmla="*/ 64 w 95"/>
                  <a:gd name="T73" fmla="*/ 78 h 111"/>
                  <a:gd name="T74" fmla="*/ 64 w 95"/>
                  <a:gd name="T75" fmla="*/ 74 h 111"/>
                  <a:gd name="T76" fmla="*/ 61 w 95"/>
                  <a:gd name="T77" fmla="*/ 71 h 111"/>
                  <a:gd name="T78" fmla="*/ 57 w 95"/>
                  <a:gd name="T79" fmla="*/ 69 h 111"/>
                  <a:gd name="T80" fmla="*/ 46 w 95"/>
                  <a:gd name="T81" fmla="*/ 68 h 111"/>
                  <a:gd name="T82" fmla="*/ 41 w 95"/>
                  <a:gd name="T83" fmla="*/ 66 h 111"/>
                  <a:gd name="T84" fmla="*/ 21 w 95"/>
                  <a:gd name="T85" fmla="*/ 63 h 111"/>
                  <a:gd name="T86" fmla="*/ 9 w 95"/>
                  <a:gd name="T87" fmla="*/ 56 h 111"/>
                  <a:gd name="T88" fmla="*/ 2 w 95"/>
                  <a:gd name="T89" fmla="*/ 48 h 111"/>
                  <a:gd name="T90" fmla="*/ 0 w 95"/>
                  <a:gd name="T91" fmla="*/ 33 h 111"/>
                  <a:gd name="T92" fmla="*/ 2 w 95"/>
                  <a:gd name="T93" fmla="*/ 17 h 111"/>
                  <a:gd name="T94" fmla="*/ 12 w 95"/>
                  <a:gd name="T95" fmla="*/ 9 h 111"/>
                  <a:gd name="T96" fmla="*/ 25 w 95"/>
                  <a:gd name="T97" fmla="*/ 2 h 111"/>
                  <a:gd name="T98" fmla="*/ 46 w 95"/>
                  <a:gd name="T99" fmla="*/ 0 h 111"/>
                  <a:gd name="T100" fmla="*/ 57 w 95"/>
                  <a:gd name="T101" fmla="*/ 0 h 111"/>
                  <a:gd name="T102" fmla="*/ 67 w 95"/>
                  <a:gd name="T103" fmla="*/ 2 h 111"/>
                  <a:gd name="T104" fmla="*/ 77 w 95"/>
                  <a:gd name="T105" fmla="*/ 3 h 111"/>
                  <a:gd name="T106" fmla="*/ 88 w 95"/>
                  <a:gd name="T10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6"/>
                    </a:moveTo>
                    <a:lnTo>
                      <a:pt x="88" y="32"/>
                    </a:lnTo>
                    <a:lnTo>
                      <a:pt x="78" y="27"/>
                    </a:lnTo>
                    <a:lnTo>
                      <a:pt x="68" y="25"/>
                    </a:lnTo>
                    <a:lnTo>
                      <a:pt x="58" y="23"/>
                    </a:lnTo>
                    <a:lnTo>
                      <a:pt x="49" y="23"/>
                    </a:lnTo>
                    <a:lnTo>
                      <a:pt x="41" y="23"/>
                    </a:lnTo>
                    <a:lnTo>
                      <a:pt x="35" y="25"/>
                    </a:lnTo>
                    <a:lnTo>
                      <a:pt x="31" y="27"/>
                    </a:lnTo>
                    <a:lnTo>
                      <a:pt x="31" y="32"/>
                    </a:lnTo>
                    <a:lnTo>
                      <a:pt x="31" y="36"/>
                    </a:lnTo>
                    <a:lnTo>
                      <a:pt x="33" y="39"/>
                    </a:lnTo>
                    <a:lnTo>
                      <a:pt x="38" y="40"/>
                    </a:lnTo>
                    <a:lnTo>
                      <a:pt x="46" y="42"/>
                    </a:lnTo>
                    <a:lnTo>
                      <a:pt x="52" y="42"/>
                    </a:lnTo>
                    <a:lnTo>
                      <a:pt x="75" y="46"/>
                    </a:lnTo>
                    <a:lnTo>
                      <a:pt x="87" y="53"/>
                    </a:lnTo>
                    <a:lnTo>
                      <a:pt x="94" y="62"/>
                    </a:lnTo>
                    <a:lnTo>
                      <a:pt x="95" y="76"/>
                    </a:lnTo>
                    <a:lnTo>
                      <a:pt x="95" y="85"/>
                    </a:lnTo>
                    <a:lnTo>
                      <a:pt x="90" y="98"/>
                    </a:lnTo>
                    <a:lnTo>
                      <a:pt x="84" y="102"/>
                    </a:lnTo>
                    <a:lnTo>
                      <a:pt x="70" y="110"/>
                    </a:lnTo>
                    <a:lnTo>
                      <a:pt x="46" y="111"/>
                    </a:lnTo>
                    <a:lnTo>
                      <a:pt x="36" y="110"/>
                    </a:lnTo>
                    <a:lnTo>
                      <a:pt x="25" y="108"/>
                    </a:lnTo>
                    <a:lnTo>
                      <a:pt x="13" y="107"/>
                    </a:lnTo>
                    <a:lnTo>
                      <a:pt x="2" y="104"/>
                    </a:lnTo>
                    <a:lnTo>
                      <a:pt x="2" y="78"/>
                    </a:lnTo>
                    <a:lnTo>
                      <a:pt x="12" y="82"/>
                    </a:lnTo>
                    <a:lnTo>
                      <a:pt x="22" y="85"/>
                    </a:lnTo>
                    <a:lnTo>
                      <a:pt x="33" y="88"/>
                    </a:lnTo>
                    <a:lnTo>
                      <a:pt x="44" y="88"/>
                    </a:lnTo>
                    <a:lnTo>
                      <a:pt x="54" y="88"/>
                    </a:lnTo>
                    <a:lnTo>
                      <a:pt x="59" y="85"/>
                    </a:lnTo>
                    <a:lnTo>
                      <a:pt x="62" y="82"/>
                    </a:lnTo>
                    <a:lnTo>
                      <a:pt x="64" y="78"/>
                    </a:lnTo>
                    <a:lnTo>
                      <a:pt x="64" y="74"/>
                    </a:lnTo>
                    <a:lnTo>
                      <a:pt x="61" y="71"/>
                    </a:lnTo>
                    <a:lnTo>
                      <a:pt x="57" y="69"/>
                    </a:lnTo>
                    <a:lnTo>
                      <a:pt x="46" y="68"/>
                    </a:lnTo>
                    <a:lnTo>
                      <a:pt x="41" y="66"/>
                    </a:lnTo>
                    <a:lnTo>
                      <a:pt x="21" y="63"/>
                    </a:lnTo>
                    <a:lnTo>
                      <a:pt x="9" y="56"/>
                    </a:lnTo>
                    <a:lnTo>
                      <a:pt x="2" y="48"/>
                    </a:lnTo>
                    <a:lnTo>
                      <a:pt x="0" y="33"/>
                    </a:lnTo>
                    <a:lnTo>
                      <a:pt x="2" y="17"/>
                    </a:lnTo>
                    <a:lnTo>
                      <a:pt x="12" y="9"/>
                    </a:lnTo>
                    <a:lnTo>
                      <a:pt x="25" y="2"/>
                    </a:lnTo>
                    <a:lnTo>
                      <a:pt x="46" y="0"/>
                    </a:lnTo>
                    <a:lnTo>
                      <a:pt x="57" y="0"/>
                    </a:lnTo>
                    <a:lnTo>
                      <a:pt x="67" y="2"/>
                    </a:lnTo>
                    <a:lnTo>
                      <a:pt x="77" y="3"/>
                    </a:lnTo>
                    <a:lnTo>
                      <a:pt x="8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212"/>
              <p:cNvSpPr>
                <a:spLocks noEditPoints="1"/>
              </p:cNvSpPr>
              <p:nvPr/>
            </p:nvSpPr>
            <p:spPr bwMode="auto">
              <a:xfrm>
                <a:off x="2203" y="2427"/>
                <a:ext cx="44" cy="47"/>
              </a:xfrm>
              <a:custGeom>
                <a:avLst/>
                <a:gdLst>
                  <a:gd name="T0" fmla="*/ 37 w 132"/>
                  <a:gd name="T1" fmla="*/ 28 h 140"/>
                  <a:gd name="T2" fmla="*/ 37 w 132"/>
                  <a:gd name="T3" fmla="*/ 113 h 140"/>
                  <a:gd name="T4" fmla="*/ 49 w 132"/>
                  <a:gd name="T5" fmla="*/ 113 h 140"/>
                  <a:gd name="T6" fmla="*/ 71 w 132"/>
                  <a:gd name="T7" fmla="*/ 111 h 140"/>
                  <a:gd name="T8" fmla="*/ 83 w 132"/>
                  <a:gd name="T9" fmla="*/ 101 h 140"/>
                  <a:gd name="T10" fmla="*/ 89 w 132"/>
                  <a:gd name="T11" fmla="*/ 95 h 140"/>
                  <a:gd name="T12" fmla="*/ 95 w 132"/>
                  <a:gd name="T13" fmla="*/ 80 h 140"/>
                  <a:gd name="T14" fmla="*/ 95 w 132"/>
                  <a:gd name="T15" fmla="*/ 70 h 140"/>
                  <a:gd name="T16" fmla="*/ 94 w 132"/>
                  <a:gd name="T17" fmla="*/ 51 h 140"/>
                  <a:gd name="T18" fmla="*/ 83 w 132"/>
                  <a:gd name="T19" fmla="*/ 38 h 140"/>
                  <a:gd name="T20" fmla="*/ 71 w 132"/>
                  <a:gd name="T21" fmla="*/ 29 h 140"/>
                  <a:gd name="T22" fmla="*/ 49 w 132"/>
                  <a:gd name="T23" fmla="*/ 28 h 140"/>
                  <a:gd name="T24" fmla="*/ 37 w 132"/>
                  <a:gd name="T25" fmla="*/ 28 h 140"/>
                  <a:gd name="T26" fmla="*/ 0 w 132"/>
                  <a:gd name="T27" fmla="*/ 0 h 140"/>
                  <a:gd name="T28" fmla="*/ 39 w 132"/>
                  <a:gd name="T29" fmla="*/ 0 h 140"/>
                  <a:gd name="T30" fmla="*/ 68 w 132"/>
                  <a:gd name="T31" fmla="*/ 0 h 140"/>
                  <a:gd name="T32" fmla="*/ 86 w 132"/>
                  <a:gd name="T33" fmla="*/ 5 h 140"/>
                  <a:gd name="T34" fmla="*/ 101 w 132"/>
                  <a:gd name="T35" fmla="*/ 11 h 140"/>
                  <a:gd name="T36" fmla="*/ 112 w 132"/>
                  <a:gd name="T37" fmla="*/ 21 h 140"/>
                  <a:gd name="T38" fmla="*/ 122 w 132"/>
                  <a:gd name="T39" fmla="*/ 31 h 140"/>
                  <a:gd name="T40" fmla="*/ 128 w 132"/>
                  <a:gd name="T41" fmla="*/ 42 h 140"/>
                  <a:gd name="T42" fmla="*/ 131 w 132"/>
                  <a:gd name="T43" fmla="*/ 55 h 140"/>
                  <a:gd name="T44" fmla="*/ 132 w 132"/>
                  <a:gd name="T45" fmla="*/ 70 h 140"/>
                  <a:gd name="T46" fmla="*/ 131 w 132"/>
                  <a:gd name="T47" fmla="*/ 85 h 140"/>
                  <a:gd name="T48" fmla="*/ 128 w 132"/>
                  <a:gd name="T49" fmla="*/ 98 h 140"/>
                  <a:gd name="T50" fmla="*/ 122 w 132"/>
                  <a:gd name="T51" fmla="*/ 110 h 140"/>
                  <a:gd name="T52" fmla="*/ 112 w 132"/>
                  <a:gd name="T53" fmla="*/ 120 h 140"/>
                  <a:gd name="T54" fmla="*/ 101 w 132"/>
                  <a:gd name="T55" fmla="*/ 130 h 140"/>
                  <a:gd name="T56" fmla="*/ 86 w 132"/>
                  <a:gd name="T57" fmla="*/ 136 h 140"/>
                  <a:gd name="T58" fmla="*/ 68 w 132"/>
                  <a:gd name="T59" fmla="*/ 139 h 140"/>
                  <a:gd name="T60" fmla="*/ 39 w 132"/>
                  <a:gd name="T61" fmla="*/ 140 h 140"/>
                  <a:gd name="T62" fmla="*/ 0 w 132"/>
                  <a:gd name="T63" fmla="*/ 140 h 140"/>
                  <a:gd name="T64" fmla="*/ 0 w 132"/>
                  <a:gd name="T6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40">
                    <a:moveTo>
                      <a:pt x="37" y="28"/>
                    </a:moveTo>
                    <a:lnTo>
                      <a:pt x="37" y="113"/>
                    </a:lnTo>
                    <a:lnTo>
                      <a:pt x="49" y="113"/>
                    </a:lnTo>
                    <a:lnTo>
                      <a:pt x="71" y="111"/>
                    </a:lnTo>
                    <a:lnTo>
                      <a:pt x="83" y="101"/>
                    </a:lnTo>
                    <a:lnTo>
                      <a:pt x="89" y="95"/>
                    </a:lnTo>
                    <a:lnTo>
                      <a:pt x="95" y="80"/>
                    </a:lnTo>
                    <a:lnTo>
                      <a:pt x="95" y="70"/>
                    </a:lnTo>
                    <a:lnTo>
                      <a:pt x="94" y="51"/>
                    </a:lnTo>
                    <a:lnTo>
                      <a:pt x="83" y="38"/>
                    </a:lnTo>
                    <a:lnTo>
                      <a:pt x="71" y="29"/>
                    </a:lnTo>
                    <a:lnTo>
                      <a:pt x="49" y="28"/>
                    </a:lnTo>
                    <a:lnTo>
                      <a:pt x="37" y="28"/>
                    </a:lnTo>
                    <a:close/>
                    <a:moveTo>
                      <a:pt x="0" y="0"/>
                    </a:moveTo>
                    <a:lnTo>
                      <a:pt x="39" y="0"/>
                    </a:lnTo>
                    <a:lnTo>
                      <a:pt x="68" y="0"/>
                    </a:lnTo>
                    <a:lnTo>
                      <a:pt x="86" y="5"/>
                    </a:lnTo>
                    <a:lnTo>
                      <a:pt x="101" y="11"/>
                    </a:lnTo>
                    <a:lnTo>
                      <a:pt x="112" y="21"/>
                    </a:lnTo>
                    <a:lnTo>
                      <a:pt x="122" y="31"/>
                    </a:lnTo>
                    <a:lnTo>
                      <a:pt x="128" y="42"/>
                    </a:lnTo>
                    <a:lnTo>
                      <a:pt x="131" y="55"/>
                    </a:lnTo>
                    <a:lnTo>
                      <a:pt x="132" y="70"/>
                    </a:lnTo>
                    <a:lnTo>
                      <a:pt x="131" y="85"/>
                    </a:lnTo>
                    <a:lnTo>
                      <a:pt x="128" y="98"/>
                    </a:lnTo>
                    <a:lnTo>
                      <a:pt x="122" y="110"/>
                    </a:lnTo>
                    <a:lnTo>
                      <a:pt x="112" y="120"/>
                    </a:lnTo>
                    <a:lnTo>
                      <a:pt x="101" y="130"/>
                    </a:lnTo>
                    <a:lnTo>
                      <a:pt x="86" y="136"/>
                    </a:lnTo>
                    <a:lnTo>
                      <a:pt x="68" y="139"/>
                    </a:lnTo>
                    <a:lnTo>
                      <a:pt x="39"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213"/>
              <p:cNvSpPr>
                <a:spLocks noEditPoints="1"/>
              </p:cNvSpPr>
              <p:nvPr/>
            </p:nvSpPr>
            <p:spPr bwMode="auto">
              <a:xfrm>
                <a:off x="2254" y="2438"/>
                <a:ext cx="37" cy="37"/>
              </a:xfrm>
              <a:custGeom>
                <a:avLst/>
                <a:gdLst>
                  <a:gd name="T0" fmla="*/ 113 w 113"/>
                  <a:gd name="T1" fmla="*/ 55 h 111"/>
                  <a:gd name="T2" fmla="*/ 113 w 113"/>
                  <a:gd name="T3" fmla="*/ 65 h 111"/>
                  <a:gd name="T4" fmla="*/ 33 w 113"/>
                  <a:gd name="T5" fmla="*/ 65 h 111"/>
                  <a:gd name="T6" fmla="*/ 36 w 113"/>
                  <a:gd name="T7" fmla="*/ 75 h 111"/>
                  <a:gd name="T8" fmla="*/ 42 w 113"/>
                  <a:gd name="T9" fmla="*/ 82 h 111"/>
                  <a:gd name="T10" fmla="*/ 51 w 113"/>
                  <a:gd name="T11" fmla="*/ 88 h 111"/>
                  <a:gd name="T12" fmla="*/ 62 w 113"/>
                  <a:gd name="T13" fmla="*/ 88 h 111"/>
                  <a:gd name="T14" fmla="*/ 74 w 113"/>
                  <a:gd name="T15" fmla="*/ 88 h 111"/>
                  <a:gd name="T16" fmla="*/ 85 w 113"/>
                  <a:gd name="T17" fmla="*/ 85 h 111"/>
                  <a:gd name="T18" fmla="*/ 95 w 113"/>
                  <a:gd name="T19" fmla="*/ 82 h 111"/>
                  <a:gd name="T20" fmla="*/ 107 w 113"/>
                  <a:gd name="T21" fmla="*/ 76 h 111"/>
                  <a:gd name="T22" fmla="*/ 107 w 113"/>
                  <a:gd name="T23" fmla="*/ 102 h 111"/>
                  <a:gd name="T24" fmla="*/ 95 w 113"/>
                  <a:gd name="T25" fmla="*/ 105 h 111"/>
                  <a:gd name="T26" fmla="*/ 84 w 113"/>
                  <a:gd name="T27" fmla="*/ 108 h 111"/>
                  <a:gd name="T28" fmla="*/ 72 w 113"/>
                  <a:gd name="T29" fmla="*/ 111 h 111"/>
                  <a:gd name="T30" fmla="*/ 59 w 113"/>
                  <a:gd name="T31" fmla="*/ 111 h 111"/>
                  <a:gd name="T32" fmla="*/ 46 w 113"/>
                  <a:gd name="T33" fmla="*/ 110 h 111"/>
                  <a:gd name="T34" fmla="*/ 23 w 113"/>
                  <a:gd name="T35" fmla="*/ 102 h 111"/>
                  <a:gd name="T36" fmla="*/ 16 w 113"/>
                  <a:gd name="T37" fmla="*/ 97 h 111"/>
                  <a:gd name="T38" fmla="*/ 9 w 113"/>
                  <a:gd name="T39" fmla="*/ 88 h 111"/>
                  <a:gd name="T40" fmla="*/ 0 w 113"/>
                  <a:gd name="T41" fmla="*/ 68 h 111"/>
                  <a:gd name="T42" fmla="*/ 0 w 113"/>
                  <a:gd name="T43" fmla="*/ 56 h 111"/>
                  <a:gd name="T44" fmla="*/ 0 w 113"/>
                  <a:gd name="T45" fmla="*/ 43 h 111"/>
                  <a:gd name="T46" fmla="*/ 7 w 113"/>
                  <a:gd name="T47" fmla="*/ 23 h 111"/>
                  <a:gd name="T48" fmla="*/ 15 w 113"/>
                  <a:gd name="T49" fmla="*/ 16 h 111"/>
                  <a:gd name="T50" fmla="*/ 23 w 113"/>
                  <a:gd name="T51" fmla="*/ 9 h 111"/>
                  <a:gd name="T52" fmla="*/ 45 w 113"/>
                  <a:gd name="T53" fmla="*/ 2 h 111"/>
                  <a:gd name="T54" fmla="*/ 58 w 113"/>
                  <a:gd name="T55" fmla="*/ 0 h 111"/>
                  <a:gd name="T56" fmla="*/ 69 w 113"/>
                  <a:gd name="T57" fmla="*/ 2 h 111"/>
                  <a:gd name="T58" fmla="*/ 90 w 113"/>
                  <a:gd name="T59" fmla="*/ 9 h 111"/>
                  <a:gd name="T60" fmla="*/ 98 w 113"/>
                  <a:gd name="T61" fmla="*/ 16 h 111"/>
                  <a:gd name="T62" fmla="*/ 104 w 113"/>
                  <a:gd name="T63" fmla="*/ 23 h 111"/>
                  <a:gd name="T64" fmla="*/ 111 w 113"/>
                  <a:gd name="T65" fmla="*/ 43 h 111"/>
                  <a:gd name="T66" fmla="*/ 113 w 113"/>
                  <a:gd name="T67" fmla="*/ 55 h 111"/>
                  <a:gd name="T68" fmla="*/ 78 w 113"/>
                  <a:gd name="T69" fmla="*/ 45 h 111"/>
                  <a:gd name="T70" fmla="*/ 77 w 113"/>
                  <a:gd name="T71" fmla="*/ 35 h 111"/>
                  <a:gd name="T72" fmla="*/ 72 w 113"/>
                  <a:gd name="T73" fmla="*/ 29 h 111"/>
                  <a:gd name="T74" fmla="*/ 67 w 113"/>
                  <a:gd name="T75" fmla="*/ 23 h 111"/>
                  <a:gd name="T76" fmla="*/ 58 w 113"/>
                  <a:gd name="T77" fmla="*/ 23 h 111"/>
                  <a:gd name="T78" fmla="*/ 49 w 113"/>
                  <a:gd name="T79" fmla="*/ 23 h 111"/>
                  <a:gd name="T80" fmla="*/ 42 w 113"/>
                  <a:gd name="T81" fmla="*/ 29 h 111"/>
                  <a:gd name="T82" fmla="*/ 36 w 113"/>
                  <a:gd name="T83" fmla="*/ 35 h 111"/>
                  <a:gd name="T84" fmla="*/ 35 w 113"/>
                  <a:gd name="T85" fmla="*/ 45 h 111"/>
                  <a:gd name="T86" fmla="*/ 78 w 113"/>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5"/>
                    </a:moveTo>
                    <a:lnTo>
                      <a:pt x="113" y="65"/>
                    </a:lnTo>
                    <a:lnTo>
                      <a:pt x="33" y="65"/>
                    </a:lnTo>
                    <a:lnTo>
                      <a:pt x="36" y="75"/>
                    </a:lnTo>
                    <a:lnTo>
                      <a:pt x="42" y="82"/>
                    </a:lnTo>
                    <a:lnTo>
                      <a:pt x="51" y="88"/>
                    </a:lnTo>
                    <a:lnTo>
                      <a:pt x="62" y="88"/>
                    </a:lnTo>
                    <a:lnTo>
                      <a:pt x="74" y="88"/>
                    </a:lnTo>
                    <a:lnTo>
                      <a:pt x="85" y="85"/>
                    </a:lnTo>
                    <a:lnTo>
                      <a:pt x="95" y="82"/>
                    </a:lnTo>
                    <a:lnTo>
                      <a:pt x="107" y="76"/>
                    </a:lnTo>
                    <a:lnTo>
                      <a:pt x="107" y="102"/>
                    </a:lnTo>
                    <a:lnTo>
                      <a:pt x="95" y="105"/>
                    </a:lnTo>
                    <a:lnTo>
                      <a:pt x="84" y="108"/>
                    </a:lnTo>
                    <a:lnTo>
                      <a:pt x="72" y="111"/>
                    </a:lnTo>
                    <a:lnTo>
                      <a:pt x="59" y="111"/>
                    </a:lnTo>
                    <a:lnTo>
                      <a:pt x="46" y="110"/>
                    </a:lnTo>
                    <a:lnTo>
                      <a:pt x="23" y="102"/>
                    </a:lnTo>
                    <a:lnTo>
                      <a:pt x="16" y="97"/>
                    </a:lnTo>
                    <a:lnTo>
                      <a:pt x="9" y="88"/>
                    </a:lnTo>
                    <a:lnTo>
                      <a:pt x="0" y="68"/>
                    </a:lnTo>
                    <a:lnTo>
                      <a:pt x="0" y="56"/>
                    </a:lnTo>
                    <a:lnTo>
                      <a:pt x="0" y="43"/>
                    </a:lnTo>
                    <a:lnTo>
                      <a:pt x="7" y="23"/>
                    </a:lnTo>
                    <a:lnTo>
                      <a:pt x="15" y="16"/>
                    </a:lnTo>
                    <a:lnTo>
                      <a:pt x="23" y="9"/>
                    </a:lnTo>
                    <a:lnTo>
                      <a:pt x="45" y="2"/>
                    </a:lnTo>
                    <a:lnTo>
                      <a:pt x="58" y="0"/>
                    </a:lnTo>
                    <a:lnTo>
                      <a:pt x="69" y="2"/>
                    </a:lnTo>
                    <a:lnTo>
                      <a:pt x="90" y="9"/>
                    </a:lnTo>
                    <a:lnTo>
                      <a:pt x="98" y="16"/>
                    </a:lnTo>
                    <a:lnTo>
                      <a:pt x="104" y="23"/>
                    </a:lnTo>
                    <a:lnTo>
                      <a:pt x="111" y="43"/>
                    </a:lnTo>
                    <a:lnTo>
                      <a:pt x="113" y="55"/>
                    </a:lnTo>
                    <a:close/>
                    <a:moveTo>
                      <a:pt x="78" y="45"/>
                    </a:moveTo>
                    <a:lnTo>
                      <a:pt x="77" y="35"/>
                    </a:lnTo>
                    <a:lnTo>
                      <a:pt x="72" y="29"/>
                    </a:lnTo>
                    <a:lnTo>
                      <a:pt x="67" y="23"/>
                    </a:lnTo>
                    <a:lnTo>
                      <a:pt x="58" y="23"/>
                    </a:lnTo>
                    <a:lnTo>
                      <a:pt x="49" y="23"/>
                    </a:lnTo>
                    <a:lnTo>
                      <a:pt x="42" y="29"/>
                    </a:lnTo>
                    <a:lnTo>
                      <a:pt x="36" y="35"/>
                    </a:lnTo>
                    <a:lnTo>
                      <a:pt x="35" y="45"/>
                    </a:lnTo>
                    <a:lnTo>
                      <a:pt x="7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14"/>
              <p:cNvSpPr>
                <a:spLocks/>
              </p:cNvSpPr>
              <p:nvPr/>
            </p:nvSpPr>
            <p:spPr bwMode="auto">
              <a:xfrm>
                <a:off x="2295" y="2439"/>
                <a:ext cx="40" cy="35"/>
              </a:xfrm>
              <a:custGeom>
                <a:avLst/>
                <a:gdLst>
                  <a:gd name="T0" fmla="*/ 0 w 120"/>
                  <a:gd name="T1" fmla="*/ 0 h 105"/>
                  <a:gd name="T2" fmla="*/ 35 w 120"/>
                  <a:gd name="T3" fmla="*/ 0 h 105"/>
                  <a:gd name="T4" fmla="*/ 61 w 120"/>
                  <a:gd name="T5" fmla="*/ 72 h 105"/>
                  <a:gd name="T6" fmla="*/ 87 w 120"/>
                  <a:gd name="T7" fmla="*/ 0 h 105"/>
                  <a:gd name="T8" fmla="*/ 120 w 120"/>
                  <a:gd name="T9" fmla="*/ 0 h 105"/>
                  <a:gd name="T10" fmla="*/ 78 w 120"/>
                  <a:gd name="T11" fmla="*/ 105 h 105"/>
                  <a:gd name="T12" fmla="*/ 42 w 120"/>
                  <a:gd name="T13" fmla="*/ 105 h 105"/>
                  <a:gd name="T14" fmla="*/ 0 w 120"/>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5">
                    <a:moveTo>
                      <a:pt x="0" y="0"/>
                    </a:moveTo>
                    <a:lnTo>
                      <a:pt x="35" y="0"/>
                    </a:lnTo>
                    <a:lnTo>
                      <a:pt x="61" y="72"/>
                    </a:lnTo>
                    <a:lnTo>
                      <a:pt x="87" y="0"/>
                    </a:lnTo>
                    <a:lnTo>
                      <a:pt x="120" y="0"/>
                    </a:lnTo>
                    <a:lnTo>
                      <a:pt x="78" y="105"/>
                    </a:lnTo>
                    <a:lnTo>
                      <a:pt x="42"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215"/>
              <p:cNvSpPr>
                <a:spLocks noEditPoints="1"/>
              </p:cNvSpPr>
              <p:nvPr/>
            </p:nvSpPr>
            <p:spPr bwMode="auto">
              <a:xfrm>
                <a:off x="2339" y="2438"/>
                <a:ext cx="37" cy="37"/>
              </a:xfrm>
              <a:custGeom>
                <a:avLst/>
                <a:gdLst>
                  <a:gd name="T0" fmla="*/ 113 w 113"/>
                  <a:gd name="T1" fmla="*/ 55 h 111"/>
                  <a:gd name="T2" fmla="*/ 113 w 113"/>
                  <a:gd name="T3" fmla="*/ 65 h 111"/>
                  <a:gd name="T4" fmla="*/ 35 w 113"/>
                  <a:gd name="T5" fmla="*/ 65 h 111"/>
                  <a:gd name="T6" fmla="*/ 36 w 113"/>
                  <a:gd name="T7" fmla="*/ 75 h 111"/>
                  <a:gd name="T8" fmla="*/ 44 w 113"/>
                  <a:gd name="T9" fmla="*/ 82 h 111"/>
                  <a:gd name="T10" fmla="*/ 51 w 113"/>
                  <a:gd name="T11" fmla="*/ 88 h 111"/>
                  <a:gd name="T12" fmla="*/ 64 w 113"/>
                  <a:gd name="T13" fmla="*/ 88 h 111"/>
                  <a:gd name="T14" fmla="*/ 74 w 113"/>
                  <a:gd name="T15" fmla="*/ 88 h 111"/>
                  <a:gd name="T16" fmla="*/ 85 w 113"/>
                  <a:gd name="T17" fmla="*/ 85 h 111"/>
                  <a:gd name="T18" fmla="*/ 97 w 113"/>
                  <a:gd name="T19" fmla="*/ 82 h 111"/>
                  <a:gd name="T20" fmla="*/ 108 w 113"/>
                  <a:gd name="T21" fmla="*/ 76 h 111"/>
                  <a:gd name="T22" fmla="*/ 108 w 113"/>
                  <a:gd name="T23" fmla="*/ 102 h 111"/>
                  <a:gd name="T24" fmla="*/ 95 w 113"/>
                  <a:gd name="T25" fmla="*/ 105 h 111"/>
                  <a:gd name="T26" fmla="*/ 84 w 113"/>
                  <a:gd name="T27" fmla="*/ 108 h 111"/>
                  <a:gd name="T28" fmla="*/ 72 w 113"/>
                  <a:gd name="T29" fmla="*/ 111 h 111"/>
                  <a:gd name="T30" fmla="*/ 61 w 113"/>
                  <a:gd name="T31" fmla="*/ 111 h 111"/>
                  <a:gd name="T32" fmla="*/ 46 w 113"/>
                  <a:gd name="T33" fmla="*/ 110 h 111"/>
                  <a:gd name="T34" fmla="*/ 25 w 113"/>
                  <a:gd name="T35" fmla="*/ 102 h 111"/>
                  <a:gd name="T36" fmla="*/ 16 w 113"/>
                  <a:gd name="T37" fmla="*/ 97 h 111"/>
                  <a:gd name="T38" fmla="*/ 9 w 113"/>
                  <a:gd name="T39" fmla="*/ 88 h 111"/>
                  <a:gd name="T40" fmla="*/ 0 w 113"/>
                  <a:gd name="T41" fmla="*/ 68 h 111"/>
                  <a:gd name="T42" fmla="*/ 0 w 113"/>
                  <a:gd name="T43" fmla="*/ 56 h 111"/>
                  <a:gd name="T44" fmla="*/ 0 w 113"/>
                  <a:gd name="T45" fmla="*/ 43 h 111"/>
                  <a:gd name="T46" fmla="*/ 9 w 113"/>
                  <a:gd name="T47" fmla="*/ 23 h 111"/>
                  <a:gd name="T48" fmla="*/ 16 w 113"/>
                  <a:gd name="T49" fmla="*/ 16 h 111"/>
                  <a:gd name="T50" fmla="*/ 23 w 113"/>
                  <a:gd name="T51" fmla="*/ 9 h 111"/>
                  <a:gd name="T52" fmla="*/ 45 w 113"/>
                  <a:gd name="T53" fmla="*/ 2 h 111"/>
                  <a:gd name="T54" fmla="*/ 58 w 113"/>
                  <a:gd name="T55" fmla="*/ 0 h 111"/>
                  <a:gd name="T56" fmla="*/ 71 w 113"/>
                  <a:gd name="T57" fmla="*/ 2 h 111"/>
                  <a:gd name="T58" fmla="*/ 90 w 113"/>
                  <a:gd name="T59" fmla="*/ 9 h 111"/>
                  <a:gd name="T60" fmla="*/ 98 w 113"/>
                  <a:gd name="T61" fmla="*/ 16 h 111"/>
                  <a:gd name="T62" fmla="*/ 106 w 113"/>
                  <a:gd name="T63" fmla="*/ 23 h 111"/>
                  <a:gd name="T64" fmla="*/ 113 w 113"/>
                  <a:gd name="T65" fmla="*/ 43 h 111"/>
                  <a:gd name="T66" fmla="*/ 113 w 113"/>
                  <a:gd name="T67" fmla="*/ 55 h 111"/>
                  <a:gd name="T68" fmla="*/ 78 w 113"/>
                  <a:gd name="T69" fmla="*/ 45 h 111"/>
                  <a:gd name="T70" fmla="*/ 78 w 113"/>
                  <a:gd name="T71" fmla="*/ 35 h 111"/>
                  <a:gd name="T72" fmla="*/ 72 w 113"/>
                  <a:gd name="T73" fmla="*/ 29 h 111"/>
                  <a:gd name="T74" fmla="*/ 67 w 113"/>
                  <a:gd name="T75" fmla="*/ 23 h 111"/>
                  <a:gd name="T76" fmla="*/ 58 w 113"/>
                  <a:gd name="T77" fmla="*/ 23 h 111"/>
                  <a:gd name="T78" fmla="*/ 49 w 113"/>
                  <a:gd name="T79" fmla="*/ 23 h 111"/>
                  <a:gd name="T80" fmla="*/ 42 w 113"/>
                  <a:gd name="T81" fmla="*/ 29 h 111"/>
                  <a:gd name="T82" fmla="*/ 38 w 113"/>
                  <a:gd name="T83" fmla="*/ 35 h 111"/>
                  <a:gd name="T84" fmla="*/ 35 w 113"/>
                  <a:gd name="T85" fmla="*/ 45 h 111"/>
                  <a:gd name="T86" fmla="*/ 78 w 113"/>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5"/>
                    </a:moveTo>
                    <a:lnTo>
                      <a:pt x="113" y="65"/>
                    </a:lnTo>
                    <a:lnTo>
                      <a:pt x="35" y="65"/>
                    </a:lnTo>
                    <a:lnTo>
                      <a:pt x="36" y="75"/>
                    </a:lnTo>
                    <a:lnTo>
                      <a:pt x="44" y="82"/>
                    </a:lnTo>
                    <a:lnTo>
                      <a:pt x="51" y="88"/>
                    </a:lnTo>
                    <a:lnTo>
                      <a:pt x="64" y="88"/>
                    </a:lnTo>
                    <a:lnTo>
                      <a:pt x="74" y="88"/>
                    </a:lnTo>
                    <a:lnTo>
                      <a:pt x="85" y="85"/>
                    </a:lnTo>
                    <a:lnTo>
                      <a:pt x="97" y="82"/>
                    </a:lnTo>
                    <a:lnTo>
                      <a:pt x="108" y="76"/>
                    </a:lnTo>
                    <a:lnTo>
                      <a:pt x="108" y="102"/>
                    </a:lnTo>
                    <a:lnTo>
                      <a:pt x="95" y="105"/>
                    </a:lnTo>
                    <a:lnTo>
                      <a:pt x="84" y="108"/>
                    </a:lnTo>
                    <a:lnTo>
                      <a:pt x="72" y="111"/>
                    </a:lnTo>
                    <a:lnTo>
                      <a:pt x="61" y="111"/>
                    </a:lnTo>
                    <a:lnTo>
                      <a:pt x="46" y="110"/>
                    </a:lnTo>
                    <a:lnTo>
                      <a:pt x="25" y="102"/>
                    </a:lnTo>
                    <a:lnTo>
                      <a:pt x="16" y="97"/>
                    </a:lnTo>
                    <a:lnTo>
                      <a:pt x="9" y="88"/>
                    </a:lnTo>
                    <a:lnTo>
                      <a:pt x="0" y="68"/>
                    </a:lnTo>
                    <a:lnTo>
                      <a:pt x="0" y="56"/>
                    </a:lnTo>
                    <a:lnTo>
                      <a:pt x="0" y="43"/>
                    </a:lnTo>
                    <a:lnTo>
                      <a:pt x="9" y="23"/>
                    </a:lnTo>
                    <a:lnTo>
                      <a:pt x="16" y="16"/>
                    </a:lnTo>
                    <a:lnTo>
                      <a:pt x="23" y="9"/>
                    </a:lnTo>
                    <a:lnTo>
                      <a:pt x="45" y="2"/>
                    </a:lnTo>
                    <a:lnTo>
                      <a:pt x="58" y="0"/>
                    </a:lnTo>
                    <a:lnTo>
                      <a:pt x="71" y="2"/>
                    </a:lnTo>
                    <a:lnTo>
                      <a:pt x="90" y="9"/>
                    </a:lnTo>
                    <a:lnTo>
                      <a:pt x="98" y="16"/>
                    </a:lnTo>
                    <a:lnTo>
                      <a:pt x="106" y="23"/>
                    </a:lnTo>
                    <a:lnTo>
                      <a:pt x="113" y="43"/>
                    </a:lnTo>
                    <a:lnTo>
                      <a:pt x="113" y="55"/>
                    </a:lnTo>
                    <a:close/>
                    <a:moveTo>
                      <a:pt x="78" y="45"/>
                    </a:moveTo>
                    <a:lnTo>
                      <a:pt x="78" y="35"/>
                    </a:lnTo>
                    <a:lnTo>
                      <a:pt x="72" y="29"/>
                    </a:lnTo>
                    <a:lnTo>
                      <a:pt x="67" y="23"/>
                    </a:lnTo>
                    <a:lnTo>
                      <a:pt x="58" y="23"/>
                    </a:lnTo>
                    <a:lnTo>
                      <a:pt x="49" y="23"/>
                    </a:lnTo>
                    <a:lnTo>
                      <a:pt x="42" y="29"/>
                    </a:lnTo>
                    <a:lnTo>
                      <a:pt x="38" y="35"/>
                    </a:lnTo>
                    <a:lnTo>
                      <a:pt x="35" y="45"/>
                    </a:lnTo>
                    <a:lnTo>
                      <a:pt x="7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216"/>
              <p:cNvSpPr>
                <a:spLocks noChangeArrowheads="1"/>
              </p:cNvSpPr>
              <p:nvPr/>
            </p:nvSpPr>
            <p:spPr bwMode="auto">
              <a:xfrm>
                <a:off x="2385" y="2425"/>
                <a:ext cx="11"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17"/>
              <p:cNvSpPr>
                <a:spLocks noEditPoints="1"/>
              </p:cNvSpPr>
              <p:nvPr/>
            </p:nvSpPr>
            <p:spPr bwMode="auto">
              <a:xfrm>
                <a:off x="2404" y="2438"/>
                <a:ext cx="39" cy="37"/>
              </a:xfrm>
              <a:custGeom>
                <a:avLst/>
                <a:gdLst>
                  <a:gd name="T0" fmla="*/ 58 w 116"/>
                  <a:gd name="T1" fmla="*/ 25 h 111"/>
                  <a:gd name="T2" fmla="*/ 48 w 116"/>
                  <a:gd name="T3" fmla="*/ 26 h 111"/>
                  <a:gd name="T4" fmla="*/ 41 w 116"/>
                  <a:gd name="T5" fmla="*/ 33 h 111"/>
                  <a:gd name="T6" fmla="*/ 36 w 116"/>
                  <a:gd name="T7" fmla="*/ 42 h 111"/>
                  <a:gd name="T8" fmla="*/ 35 w 116"/>
                  <a:gd name="T9" fmla="*/ 56 h 111"/>
                  <a:gd name="T10" fmla="*/ 36 w 116"/>
                  <a:gd name="T11" fmla="*/ 69 h 111"/>
                  <a:gd name="T12" fmla="*/ 41 w 116"/>
                  <a:gd name="T13" fmla="*/ 79 h 111"/>
                  <a:gd name="T14" fmla="*/ 48 w 116"/>
                  <a:gd name="T15" fmla="*/ 85 h 111"/>
                  <a:gd name="T16" fmla="*/ 58 w 116"/>
                  <a:gd name="T17" fmla="*/ 87 h 111"/>
                  <a:gd name="T18" fmla="*/ 68 w 116"/>
                  <a:gd name="T19" fmla="*/ 85 h 111"/>
                  <a:gd name="T20" fmla="*/ 75 w 116"/>
                  <a:gd name="T21" fmla="*/ 79 h 111"/>
                  <a:gd name="T22" fmla="*/ 80 w 116"/>
                  <a:gd name="T23" fmla="*/ 69 h 111"/>
                  <a:gd name="T24" fmla="*/ 81 w 116"/>
                  <a:gd name="T25" fmla="*/ 56 h 111"/>
                  <a:gd name="T26" fmla="*/ 80 w 116"/>
                  <a:gd name="T27" fmla="*/ 42 h 111"/>
                  <a:gd name="T28" fmla="*/ 75 w 116"/>
                  <a:gd name="T29" fmla="*/ 33 h 111"/>
                  <a:gd name="T30" fmla="*/ 68 w 116"/>
                  <a:gd name="T31" fmla="*/ 26 h 111"/>
                  <a:gd name="T32" fmla="*/ 58 w 116"/>
                  <a:gd name="T33" fmla="*/ 25 h 111"/>
                  <a:gd name="T34" fmla="*/ 58 w 116"/>
                  <a:gd name="T35" fmla="*/ 0 h 111"/>
                  <a:gd name="T36" fmla="*/ 71 w 116"/>
                  <a:gd name="T37" fmla="*/ 2 h 111"/>
                  <a:gd name="T38" fmla="*/ 93 w 116"/>
                  <a:gd name="T39" fmla="*/ 9 h 111"/>
                  <a:gd name="T40" fmla="*/ 101 w 116"/>
                  <a:gd name="T41" fmla="*/ 15 h 111"/>
                  <a:gd name="T42" fmla="*/ 108 w 116"/>
                  <a:gd name="T43" fmla="*/ 23 h 111"/>
                  <a:gd name="T44" fmla="*/ 116 w 116"/>
                  <a:gd name="T45" fmla="*/ 43 h 111"/>
                  <a:gd name="T46" fmla="*/ 116 w 116"/>
                  <a:gd name="T47" fmla="*/ 56 h 111"/>
                  <a:gd name="T48" fmla="*/ 116 w 116"/>
                  <a:gd name="T49" fmla="*/ 68 h 111"/>
                  <a:gd name="T50" fmla="*/ 108 w 116"/>
                  <a:gd name="T51" fmla="*/ 88 h 111"/>
                  <a:gd name="T52" fmla="*/ 101 w 116"/>
                  <a:gd name="T53" fmla="*/ 97 h 111"/>
                  <a:gd name="T54" fmla="*/ 93 w 116"/>
                  <a:gd name="T55" fmla="*/ 102 h 111"/>
                  <a:gd name="T56" fmla="*/ 71 w 116"/>
                  <a:gd name="T57" fmla="*/ 110 h 111"/>
                  <a:gd name="T58" fmla="*/ 58 w 116"/>
                  <a:gd name="T59" fmla="*/ 111 h 111"/>
                  <a:gd name="T60" fmla="*/ 45 w 116"/>
                  <a:gd name="T61" fmla="*/ 110 h 111"/>
                  <a:gd name="T62" fmla="*/ 23 w 116"/>
                  <a:gd name="T63" fmla="*/ 102 h 111"/>
                  <a:gd name="T64" fmla="*/ 16 w 116"/>
                  <a:gd name="T65" fmla="*/ 97 h 111"/>
                  <a:gd name="T66" fmla="*/ 9 w 116"/>
                  <a:gd name="T67" fmla="*/ 88 h 111"/>
                  <a:gd name="T68" fmla="*/ 2 w 116"/>
                  <a:gd name="T69" fmla="*/ 68 h 111"/>
                  <a:gd name="T70" fmla="*/ 0 w 116"/>
                  <a:gd name="T71" fmla="*/ 56 h 111"/>
                  <a:gd name="T72" fmla="*/ 2 w 116"/>
                  <a:gd name="T73" fmla="*/ 43 h 111"/>
                  <a:gd name="T74" fmla="*/ 9 w 116"/>
                  <a:gd name="T75" fmla="*/ 23 h 111"/>
                  <a:gd name="T76" fmla="*/ 16 w 116"/>
                  <a:gd name="T77" fmla="*/ 15 h 111"/>
                  <a:gd name="T78" fmla="*/ 23 w 116"/>
                  <a:gd name="T79" fmla="*/ 9 h 111"/>
                  <a:gd name="T80" fmla="*/ 45 w 116"/>
                  <a:gd name="T81" fmla="*/ 2 h 111"/>
                  <a:gd name="T82" fmla="*/ 58 w 11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11">
                    <a:moveTo>
                      <a:pt x="58" y="25"/>
                    </a:moveTo>
                    <a:lnTo>
                      <a:pt x="48" y="26"/>
                    </a:lnTo>
                    <a:lnTo>
                      <a:pt x="41" y="33"/>
                    </a:lnTo>
                    <a:lnTo>
                      <a:pt x="36" y="42"/>
                    </a:lnTo>
                    <a:lnTo>
                      <a:pt x="35" y="56"/>
                    </a:lnTo>
                    <a:lnTo>
                      <a:pt x="36" y="69"/>
                    </a:lnTo>
                    <a:lnTo>
                      <a:pt x="41" y="79"/>
                    </a:lnTo>
                    <a:lnTo>
                      <a:pt x="48" y="85"/>
                    </a:lnTo>
                    <a:lnTo>
                      <a:pt x="58" y="87"/>
                    </a:lnTo>
                    <a:lnTo>
                      <a:pt x="68" y="85"/>
                    </a:lnTo>
                    <a:lnTo>
                      <a:pt x="75" y="79"/>
                    </a:lnTo>
                    <a:lnTo>
                      <a:pt x="80" y="69"/>
                    </a:lnTo>
                    <a:lnTo>
                      <a:pt x="81" y="56"/>
                    </a:lnTo>
                    <a:lnTo>
                      <a:pt x="80" y="42"/>
                    </a:lnTo>
                    <a:lnTo>
                      <a:pt x="75" y="33"/>
                    </a:lnTo>
                    <a:lnTo>
                      <a:pt x="68" y="26"/>
                    </a:lnTo>
                    <a:lnTo>
                      <a:pt x="58" y="25"/>
                    </a:lnTo>
                    <a:close/>
                    <a:moveTo>
                      <a:pt x="58" y="0"/>
                    </a:moveTo>
                    <a:lnTo>
                      <a:pt x="71" y="2"/>
                    </a:lnTo>
                    <a:lnTo>
                      <a:pt x="93" y="9"/>
                    </a:lnTo>
                    <a:lnTo>
                      <a:pt x="101" y="15"/>
                    </a:lnTo>
                    <a:lnTo>
                      <a:pt x="108" y="23"/>
                    </a:lnTo>
                    <a:lnTo>
                      <a:pt x="116" y="43"/>
                    </a:lnTo>
                    <a:lnTo>
                      <a:pt x="116" y="56"/>
                    </a:lnTo>
                    <a:lnTo>
                      <a:pt x="116" y="68"/>
                    </a:lnTo>
                    <a:lnTo>
                      <a:pt x="108" y="88"/>
                    </a:lnTo>
                    <a:lnTo>
                      <a:pt x="101" y="97"/>
                    </a:lnTo>
                    <a:lnTo>
                      <a:pt x="93" y="102"/>
                    </a:lnTo>
                    <a:lnTo>
                      <a:pt x="71" y="110"/>
                    </a:lnTo>
                    <a:lnTo>
                      <a:pt x="58" y="111"/>
                    </a:lnTo>
                    <a:lnTo>
                      <a:pt x="45" y="110"/>
                    </a:lnTo>
                    <a:lnTo>
                      <a:pt x="23" y="102"/>
                    </a:lnTo>
                    <a:lnTo>
                      <a:pt x="16" y="97"/>
                    </a:lnTo>
                    <a:lnTo>
                      <a:pt x="9" y="88"/>
                    </a:lnTo>
                    <a:lnTo>
                      <a:pt x="2" y="68"/>
                    </a:lnTo>
                    <a:lnTo>
                      <a:pt x="0" y="56"/>
                    </a:lnTo>
                    <a:lnTo>
                      <a:pt x="2" y="43"/>
                    </a:lnTo>
                    <a:lnTo>
                      <a:pt x="9" y="23"/>
                    </a:lnTo>
                    <a:lnTo>
                      <a:pt x="16" y="15"/>
                    </a:lnTo>
                    <a:lnTo>
                      <a:pt x="23" y="9"/>
                    </a:lnTo>
                    <a:lnTo>
                      <a:pt x="45" y="2"/>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18"/>
              <p:cNvSpPr>
                <a:spLocks noEditPoints="1"/>
              </p:cNvSpPr>
              <p:nvPr/>
            </p:nvSpPr>
            <p:spPr bwMode="auto">
              <a:xfrm>
                <a:off x="2451" y="2438"/>
                <a:ext cx="38" cy="49"/>
              </a:xfrm>
              <a:custGeom>
                <a:avLst/>
                <a:gdLst>
                  <a:gd name="T0" fmla="*/ 35 w 114"/>
                  <a:gd name="T1" fmla="*/ 92 h 148"/>
                  <a:gd name="T2" fmla="*/ 35 w 114"/>
                  <a:gd name="T3" fmla="*/ 148 h 148"/>
                  <a:gd name="T4" fmla="*/ 0 w 114"/>
                  <a:gd name="T5" fmla="*/ 148 h 148"/>
                  <a:gd name="T6" fmla="*/ 0 w 114"/>
                  <a:gd name="T7" fmla="*/ 3 h 148"/>
                  <a:gd name="T8" fmla="*/ 35 w 114"/>
                  <a:gd name="T9" fmla="*/ 3 h 148"/>
                  <a:gd name="T10" fmla="*/ 35 w 114"/>
                  <a:gd name="T11" fmla="*/ 19 h 148"/>
                  <a:gd name="T12" fmla="*/ 42 w 114"/>
                  <a:gd name="T13" fmla="*/ 10 h 148"/>
                  <a:gd name="T14" fmla="*/ 49 w 114"/>
                  <a:gd name="T15" fmla="*/ 4 h 148"/>
                  <a:gd name="T16" fmla="*/ 58 w 114"/>
                  <a:gd name="T17" fmla="*/ 2 h 148"/>
                  <a:gd name="T18" fmla="*/ 69 w 114"/>
                  <a:gd name="T19" fmla="*/ 0 h 148"/>
                  <a:gd name="T20" fmla="*/ 78 w 114"/>
                  <a:gd name="T21" fmla="*/ 2 h 148"/>
                  <a:gd name="T22" fmla="*/ 94 w 114"/>
                  <a:gd name="T23" fmla="*/ 9 h 148"/>
                  <a:gd name="T24" fmla="*/ 101 w 114"/>
                  <a:gd name="T25" fmla="*/ 16 h 148"/>
                  <a:gd name="T26" fmla="*/ 107 w 114"/>
                  <a:gd name="T27" fmla="*/ 25 h 148"/>
                  <a:gd name="T28" fmla="*/ 113 w 114"/>
                  <a:gd name="T29" fmla="*/ 43 h 148"/>
                  <a:gd name="T30" fmla="*/ 114 w 114"/>
                  <a:gd name="T31" fmla="*/ 56 h 148"/>
                  <a:gd name="T32" fmla="*/ 113 w 114"/>
                  <a:gd name="T33" fmla="*/ 68 h 148"/>
                  <a:gd name="T34" fmla="*/ 107 w 114"/>
                  <a:gd name="T35" fmla="*/ 88 h 148"/>
                  <a:gd name="T36" fmla="*/ 101 w 114"/>
                  <a:gd name="T37" fmla="*/ 95 h 148"/>
                  <a:gd name="T38" fmla="*/ 94 w 114"/>
                  <a:gd name="T39" fmla="*/ 102 h 148"/>
                  <a:gd name="T40" fmla="*/ 78 w 114"/>
                  <a:gd name="T41" fmla="*/ 110 h 148"/>
                  <a:gd name="T42" fmla="*/ 69 w 114"/>
                  <a:gd name="T43" fmla="*/ 111 h 148"/>
                  <a:gd name="T44" fmla="*/ 58 w 114"/>
                  <a:gd name="T45" fmla="*/ 110 h 148"/>
                  <a:gd name="T46" fmla="*/ 49 w 114"/>
                  <a:gd name="T47" fmla="*/ 107 h 148"/>
                  <a:gd name="T48" fmla="*/ 42 w 114"/>
                  <a:gd name="T49" fmla="*/ 101 h 148"/>
                  <a:gd name="T50" fmla="*/ 35 w 114"/>
                  <a:gd name="T51" fmla="*/ 92 h 148"/>
                  <a:gd name="T52" fmla="*/ 56 w 114"/>
                  <a:gd name="T53" fmla="*/ 25 h 148"/>
                  <a:gd name="T54" fmla="*/ 46 w 114"/>
                  <a:gd name="T55" fmla="*/ 26 h 148"/>
                  <a:gd name="T56" fmla="*/ 41 w 114"/>
                  <a:gd name="T57" fmla="*/ 33 h 148"/>
                  <a:gd name="T58" fmla="*/ 35 w 114"/>
                  <a:gd name="T59" fmla="*/ 42 h 148"/>
                  <a:gd name="T60" fmla="*/ 35 w 114"/>
                  <a:gd name="T61" fmla="*/ 56 h 148"/>
                  <a:gd name="T62" fmla="*/ 35 w 114"/>
                  <a:gd name="T63" fmla="*/ 69 h 148"/>
                  <a:gd name="T64" fmla="*/ 41 w 114"/>
                  <a:gd name="T65" fmla="*/ 78 h 148"/>
                  <a:gd name="T66" fmla="*/ 46 w 114"/>
                  <a:gd name="T67" fmla="*/ 85 h 148"/>
                  <a:gd name="T68" fmla="*/ 56 w 114"/>
                  <a:gd name="T69" fmla="*/ 87 h 148"/>
                  <a:gd name="T70" fmla="*/ 66 w 114"/>
                  <a:gd name="T71" fmla="*/ 85 h 148"/>
                  <a:gd name="T72" fmla="*/ 72 w 114"/>
                  <a:gd name="T73" fmla="*/ 78 h 148"/>
                  <a:gd name="T74" fmla="*/ 78 w 114"/>
                  <a:gd name="T75" fmla="*/ 69 h 148"/>
                  <a:gd name="T76" fmla="*/ 78 w 114"/>
                  <a:gd name="T77" fmla="*/ 56 h 148"/>
                  <a:gd name="T78" fmla="*/ 78 w 114"/>
                  <a:gd name="T79" fmla="*/ 42 h 148"/>
                  <a:gd name="T80" fmla="*/ 72 w 114"/>
                  <a:gd name="T81" fmla="*/ 33 h 148"/>
                  <a:gd name="T82" fmla="*/ 66 w 114"/>
                  <a:gd name="T83" fmla="*/ 26 h 148"/>
                  <a:gd name="T84" fmla="*/ 56 w 114"/>
                  <a:gd name="T85"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48">
                    <a:moveTo>
                      <a:pt x="35" y="92"/>
                    </a:moveTo>
                    <a:lnTo>
                      <a:pt x="35" y="148"/>
                    </a:lnTo>
                    <a:lnTo>
                      <a:pt x="0" y="148"/>
                    </a:lnTo>
                    <a:lnTo>
                      <a:pt x="0" y="3"/>
                    </a:lnTo>
                    <a:lnTo>
                      <a:pt x="35" y="3"/>
                    </a:lnTo>
                    <a:lnTo>
                      <a:pt x="35" y="19"/>
                    </a:lnTo>
                    <a:lnTo>
                      <a:pt x="42" y="10"/>
                    </a:lnTo>
                    <a:lnTo>
                      <a:pt x="49" y="4"/>
                    </a:lnTo>
                    <a:lnTo>
                      <a:pt x="58" y="2"/>
                    </a:lnTo>
                    <a:lnTo>
                      <a:pt x="69" y="0"/>
                    </a:lnTo>
                    <a:lnTo>
                      <a:pt x="78" y="2"/>
                    </a:lnTo>
                    <a:lnTo>
                      <a:pt x="94" y="9"/>
                    </a:lnTo>
                    <a:lnTo>
                      <a:pt x="101" y="16"/>
                    </a:lnTo>
                    <a:lnTo>
                      <a:pt x="107" y="25"/>
                    </a:lnTo>
                    <a:lnTo>
                      <a:pt x="113" y="43"/>
                    </a:lnTo>
                    <a:lnTo>
                      <a:pt x="114" y="56"/>
                    </a:lnTo>
                    <a:lnTo>
                      <a:pt x="113" y="68"/>
                    </a:lnTo>
                    <a:lnTo>
                      <a:pt x="107" y="88"/>
                    </a:lnTo>
                    <a:lnTo>
                      <a:pt x="101" y="95"/>
                    </a:lnTo>
                    <a:lnTo>
                      <a:pt x="94" y="102"/>
                    </a:lnTo>
                    <a:lnTo>
                      <a:pt x="78" y="110"/>
                    </a:lnTo>
                    <a:lnTo>
                      <a:pt x="69" y="111"/>
                    </a:lnTo>
                    <a:lnTo>
                      <a:pt x="58" y="110"/>
                    </a:lnTo>
                    <a:lnTo>
                      <a:pt x="49" y="107"/>
                    </a:lnTo>
                    <a:lnTo>
                      <a:pt x="42" y="101"/>
                    </a:lnTo>
                    <a:lnTo>
                      <a:pt x="35" y="92"/>
                    </a:lnTo>
                    <a:close/>
                    <a:moveTo>
                      <a:pt x="56" y="25"/>
                    </a:moveTo>
                    <a:lnTo>
                      <a:pt x="46" y="26"/>
                    </a:lnTo>
                    <a:lnTo>
                      <a:pt x="41" y="33"/>
                    </a:lnTo>
                    <a:lnTo>
                      <a:pt x="35" y="42"/>
                    </a:lnTo>
                    <a:lnTo>
                      <a:pt x="35" y="56"/>
                    </a:lnTo>
                    <a:lnTo>
                      <a:pt x="35" y="69"/>
                    </a:lnTo>
                    <a:lnTo>
                      <a:pt x="41" y="78"/>
                    </a:lnTo>
                    <a:lnTo>
                      <a:pt x="46" y="85"/>
                    </a:lnTo>
                    <a:lnTo>
                      <a:pt x="56" y="87"/>
                    </a:lnTo>
                    <a:lnTo>
                      <a:pt x="66" y="85"/>
                    </a:lnTo>
                    <a:lnTo>
                      <a:pt x="72" y="78"/>
                    </a:lnTo>
                    <a:lnTo>
                      <a:pt x="78" y="69"/>
                    </a:lnTo>
                    <a:lnTo>
                      <a:pt x="78" y="56"/>
                    </a:lnTo>
                    <a:lnTo>
                      <a:pt x="78" y="42"/>
                    </a:lnTo>
                    <a:lnTo>
                      <a:pt x="72" y="33"/>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19"/>
              <p:cNvSpPr>
                <a:spLocks noEditPoints="1"/>
              </p:cNvSpPr>
              <p:nvPr/>
            </p:nvSpPr>
            <p:spPr bwMode="auto">
              <a:xfrm>
                <a:off x="2494" y="2438"/>
                <a:ext cx="38" cy="37"/>
              </a:xfrm>
              <a:custGeom>
                <a:avLst/>
                <a:gdLst>
                  <a:gd name="T0" fmla="*/ 114 w 114"/>
                  <a:gd name="T1" fmla="*/ 55 h 111"/>
                  <a:gd name="T2" fmla="*/ 114 w 114"/>
                  <a:gd name="T3" fmla="*/ 65 h 111"/>
                  <a:gd name="T4" fmla="*/ 34 w 114"/>
                  <a:gd name="T5" fmla="*/ 65 h 111"/>
                  <a:gd name="T6" fmla="*/ 37 w 114"/>
                  <a:gd name="T7" fmla="*/ 75 h 111"/>
                  <a:gd name="T8" fmla="*/ 43 w 114"/>
                  <a:gd name="T9" fmla="*/ 82 h 111"/>
                  <a:gd name="T10" fmla="*/ 52 w 114"/>
                  <a:gd name="T11" fmla="*/ 88 h 111"/>
                  <a:gd name="T12" fmla="*/ 63 w 114"/>
                  <a:gd name="T13" fmla="*/ 88 h 111"/>
                  <a:gd name="T14" fmla="*/ 75 w 114"/>
                  <a:gd name="T15" fmla="*/ 88 h 111"/>
                  <a:gd name="T16" fmla="*/ 85 w 114"/>
                  <a:gd name="T17" fmla="*/ 85 h 111"/>
                  <a:gd name="T18" fmla="*/ 96 w 114"/>
                  <a:gd name="T19" fmla="*/ 82 h 111"/>
                  <a:gd name="T20" fmla="*/ 108 w 114"/>
                  <a:gd name="T21" fmla="*/ 76 h 111"/>
                  <a:gd name="T22" fmla="*/ 108 w 114"/>
                  <a:gd name="T23" fmla="*/ 102 h 111"/>
                  <a:gd name="T24" fmla="*/ 96 w 114"/>
                  <a:gd name="T25" fmla="*/ 105 h 111"/>
                  <a:gd name="T26" fmla="*/ 85 w 114"/>
                  <a:gd name="T27" fmla="*/ 108 h 111"/>
                  <a:gd name="T28" fmla="*/ 72 w 114"/>
                  <a:gd name="T29" fmla="*/ 111 h 111"/>
                  <a:gd name="T30" fmla="*/ 60 w 114"/>
                  <a:gd name="T31" fmla="*/ 111 h 111"/>
                  <a:gd name="T32" fmla="*/ 47 w 114"/>
                  <a:gd name="T33" fmla="*/ 110 h 111"/>
                  <a:gd name="T34" fmla="*/ 24 w 114"/>
                  <a:gd name="T35" fmla="*/ 102 h 111"/>
                  <a:gd name="T36" fmla="*/ 16 w 114"/>
                  <a:gd name="T37" fmla="*/ 97 h 111"/>
                  <a:gd name="T38" fmla="*/ 9 w 114"/>
                  <a:gd name="T39" fmla="*/ 88 h 111"/>
                  <a:gd name="T40" fmla="*/ 1 w 114"/>
                  <a:gd name="T41" fmla="*/ 68 h 111"/>
                  <a:gd name="T42" fmla="*/ 0 w 114"/>
                  <a:gd name="T43" fmla="*/ 56 h 111"/>
                  <a:gd name="T44" fmla="*/ 1 w 114"/>
                  <a:gd name="T45" fmla="*/ 43 h 111"/>
                  <a:gd name="T46" fmla="*/ 9 w 114"/>
                  <a:gd name="T47" fmla="*/ 23 h 111"/>
                  <a:gd name="T48" fmla="*/ 16 w 114"/>
                  <a:gd name="T49" fmla="*/ 16 h 111"/>
                  <a:gd name="T50" fmla="*/ 24 w 114"/>
                  <a:gd name="T51" fmla="*/ 9 h 111"/>
                  <a:gd name="T52" fmla="*/ 46 w 114"/>
                  <a:gd name="T53" fmla="*/ 2 h 111"/>
                  <a:gd name="T54" fmla="*/ 59 w 114"/>
                  <a:gd name="T55" fmla="*/ 0 h 111"/>
                  <a:gd name="T56" fmla="*/ 71 w 114"/>
                  <a:gd name="T57" fmla="*/ 2 h 111"/>
                  <a:gd name="T58" fmla="*/ 91 w 114"/>
                  <a:gd name="T59" fmla="*/ 9 h 111"/>
                  <a:gd name="T60" fmla="*/ 98 w 114"/>
                  <a:gd name="T61" fmla="*/ 16 h 111"/>
                  <a:gd name="T62" fmla="*/ 105 w 114"/>
                  <a:gd name="T63" fmla="*/ 23 h 111"/>
                  <a:gd name="T64" fmla="*/ 112 w 114"/>
                  <a:gd name="T65" fmla="*/ 43 h 111"/>
                  <a:gd name="T66" fmla="*/ 114 w 114"/>
                  <a:gd name="T67" fmla="*/ 55 h 111"/>
                  <a:gd name="T68" fmla="*/ 79 w 114"/>
                  <a:gd name="T69" fmla="*/ 45 h 111"/>
                  <a:gd name="T70" fmla="*/ 78 w 114"/>
                  <a:gd name="T71" fmla="*/ 35 h 111"/>
                  <a:gd name="T72" fmla="*/ 73 w 114"/>
                  <a:gd name="T73" fmla="*/ 29 h 111"/>
                  <a:gd name="T74" fmla="*/ 68 w 114"/>
                  <a:gd name="T75" fmla="*/ 23 h 111"/>
                  <a:gd name="T76" fmla="*/ 59 w 114"/>
                  <a:gd name="T77" fmla="*/ 23 h 111"/>
                  <a:gd name="T78" fmla="*/ 49 w 114"/>
                  <a:gd name="T79" fmla="*/ 23 h 111"/>
                  <a:gd name="T80" fmla="*/ 43 w 114"/>
                  <a:gd name="T81" fmla="*/ 29 h 111"/>
                  <a:gd name="T82" fmla="*/ 37 w 114"/>
                  <a:gd name="T83" fmla="*/ 35 h 111"/>
                  <a:gd name="T84" fmla="*/ 34 w 114"/>
                  <a:gd name="T85" fmla="*/ 45 h 111"/>
                  <a:gd name="T86" fmla="*/ 79 w 114"/>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11">
                    <a:moveTo>
                      <a:pt x="114" y="55"/>
                    </a:moveTo>
                    <a:lnTo>
                      <a:pt x="114" y="65"/>
                    </a:lnTo>
                    <a:lnTo>
                      <a:pt x="34" y="65"/>
                    </a:lnTo>
                    <a:lnTo>
                      <a:pt x="37" y="75"/>
                    </a:lnTo>
                    <a:lnTo>
                      <a:pt x="43" y="82"/>
                    </a:lnTo>
                    <a:lnTo>
                      <a:pt x="52" y="88"/>
                    </a:lnTo>
                    <a:lnTo>
                      <a:pt x="63" y="88"/>
                    </a:lnTo>
                    <a:lnTo>
                      <a:pt x="75" y="88"/>
                    </a:lnTo>
                    <a:lnTo>
                      <a:pt x="85" y="85"/>
                    </a:lnTo>
                    <a:lnTo>
                      <a:pt x="96" y="82"/>
                    </a:lnTo>
                    <a:lnTo>
                      <a:pt x="108" y="76"/>
                    </a:lnTo>
                    <a:lnTo>
                      <a:pt x="108" y="102"/>
                    </a:lnTo>
                    <a:lnTo>
                      <a:pt x="96" y="105"/>
                    </a:lnTo>
                    <a:lnTo>
                      <a:pt x="85" y="108"/>
                    </a:lnTo>
                    <a:lnTo>
                      <a:pt x="72" y="111"/>
                    </a:lnTo>
                    <a:lnTo>
                      <a:pt x="60" y="111"/>
                    </a:lnTo>
                    <a:lnTo>
                      <a:pt x="47" y="110"/>
                    </a:lnTo>
                    <a:lnTo>
                      <a:pt x="24" y="102"/>
                    </a:lnTo>
                    <a:lnTo>
                      <a:pt x="16" y="97"/>
                    </a:lnTo>
                    <a:lnTo>
                      <a:pt x="9" y="88"/>
                    </a:lnTo>
                    <a:lnTo>
                      <a:pt x="1" y="68"/>
                    </a:lnTo>
                    <a:lnTo>
                      <a:pt x="0" y="56"/>
                    </a:lnTo>
                    <a:lnTo>
                      <a:pt x="1" y="43"/>
                    </a:lnTo>
                    <a:lnTo>
                      <a:pt x="9" y="23"/>
                    </a:lnTo>
                    <a:lnTo>
                      <a:pt x="16" y="16"/>
                    </a:lnTo>
                    <a:lnTo>
                      <a:pt x="24" y="9"/>
                    </a:lnTo>
                    <a:lnTo>
                      <a:pt x="46" y="2"/>
                    </a:lnTo>
                    <a:lnTo>
                      <a:pt x="59" y="0"/>
                    </a:lnTo>
                    <a:lnTo>
                      <a:pt x="71" y="2"/>
                    </a:lnTo>
                    <a:lnTo>
                      <a:pt x="91" y="9"/>
                    </a:lnTo>
                    <a:lnTo>
                      <a:pt x="98" y="16"/>
                    </a:lnTo>
                    <a:lnTo>
                      <a:pt x="105" y="23"/>
                    </a:lnTo>
                    <a:lnTo>
                      <a:pt x="112" y="43"/>
                    </a:lnTo>
                    <a:lnTo>
                      <a:pt x="114" y="55"/>
                    </a:lnTo>
                    <a:close/>
                    <a:moveTo>
                      <a:pt x="79" y="45"/>
                    </a:moveTo>
                    <a:lnTo>
                      <a:pt x="78" y="35"/>
                    </a:lnTo>
                    <a:lnTo>
                      <a:pt x="73" y="29"/>
                    </a:lnTo>
                    <a:lnTo>
                      <a:pt x="68" y="23"/>
                    </a:lnTo>
                    <a:lnTo>
                      <a:pt x="59" y="23"/>
                    </a:lnTo>
                    <a:lnTo>
                      <a:pt x="49" y="23"/>
                    </a:lnTo>
                    <a:lnTo>
                      <a:pt x="43" y="29"/>
                    </a:lnTo>
                    <a:lnTo>
                      <a:pt x="37" y="35"/>
                    </a:lnTo>
                    <a:lnTo>
                      <a:pt x="34" y="45"/>
                    </a:lnTo>
                    <a:lnTo>
                      <a:pt x="79"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20"/>
              <p:cNvSpPr>
                <a:spLocks/>
              </p:cNvSpPr>
              <p:nvPr/>
            </p:nvSpPr>
            <p:spPr bwMode="auto">
              <a:xfrm>
                <a:off x="2540" y="2438"/>
                <a:ext cx="26" cy="36"/>
              </a:xfrm>
              <a:custGeom>
                <a:avLst/>
                <a:gdLst>
                  <a:gd name="T0" fmla="*/ 78 w 78"/>
                  <a:gd name="T1" fmla="*/ 32 h 108"/>
                  <a:gd name="T2" fmla="*/ 74 w 78"/>
                  <a:gd name="T3" fmla="*/ 30 h 108"/>
                  <a:gd name="T4" fmla="*/ 69 w 78"/>
                  <a:gd name="T5" fmla="*/ 29 h 108"/>
                  <a:gd name="T6" fmla="*/ 65 w 78"/>
                  <a:gd name="T7" fmla="*/ 27 h 108"/>
                  <a:gd name="T8" fmla="*/ 61 w 78"/>
                  <a:gd name="T9" fmla="*/ 27 h 108"/>
                  <a:gd name="T10" fmla="*/ 49 w 78"/>
                  <a:gd name="T11" fmla="*/ 29 h 108"/>
                  <a:gd name="T12" fmla="*/ 41 w 78"/>
                  <a:gd name="T13" fmla="*/ 36 h 108"/>
                  <a:gd name="T14" fmla="*/ 35 w 78"/>
                  <a:gd name="T15" fmla="*/ 45 h 108"/>
                  <a:gd name="T16" fmla="*/ 35 w 78"/>
                  <a:gd name="T17" fmla="*/ 59 h 108"/>
                  <a:gd name="T18" fmla="*/ 35 w 78"/>
                  <a:gd name="T19" fmla="*/ 108 h 108"/>
                  <a:gd name="T20" fmla="*/ 0 w 78"/>
                  <a:gd name="T21" fmla="*/ 108 h 108"/>
                  <a:gd name="T22" fmla="*/ 0 w 78"/>
                  <a:gd name="T23" fmla="*/ 3 h 108"/>
                  <a:gd name="T24" fmla="*/ 35 w 78"/>
                  <a:gd name="T25" fmla="*/ 3 h 108"/>
                  <a:gd name="T26" fmla="*/ 35 w 78"/>
                  <a:gd name="T27" fmla="*/ 20 h 108"/>
                  <a:gd name="T28" fmla="*/ 41 w 78"/>
                  <a:gd name="T29" fmla="*/ 12 h 108"/>
                  <a:gd name="T30" fmla="*/ 49 w 78"/>
                  <a:gd name="T31" fmla="*/ 6 h 108"/>
                  <a:gd name="T32" fmla="*/ 58 w 78"/>
                  <a:gd name="T33" fmla="*/ 2 h 108"/>
                  <a:gd name="T34" fmla="*/ 69 w 78"/>
                  <a:gd name="T35" fmla="*/ 0 h 108"/>
                  <a:gd name="T36" fmla="*/ 71 w 78"/>
                  <a:gd name="T37" fmla="*/ 0 h 108"/>
                  <a:gd name="T38" fmla="*/ 72 w 78"/>
                  <a:gd name="T39" fmla="*/ 0 h 108"/>
                  <a:gd name="T40" fmla="*/ 75 w 78"/>
                  <a:gd name="T41" fmla="*/ 2 h 108"/>
                  <a:gd name="T42" fmla="*/ 78 w 78"/>
                  <a:gd name="T43" fmla="*/ 2 h 108"/>
                  <a:gd name="T44" fmla="*/ 78 w 78"/>
                  <a:gd name="T4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08">
                    <a:moveTo>
                      <a:pt x="78" y="32"/>
                    </a:moveTo>
                    <a:lnTo>
                      <a:pt x="74" y="30"/>
                    </a:lnTo>
                    <a:lnTo>
                      <a:pt x="69" y="29"/>
                    </a:lnTo>
                    <a:lnTo>
                      <a:pt x="65" y="27"/>
                    </a:lnTo>
                    <a:lnTo>
                      <a:pt x="61" y="27"/>
                    </a:lnTo>
                    <a:lnTo>
                      <a:pt x="49" y="29"/>
                    </a:lnTo>
                    <a:lnTo>
                      <a:pt x="41" y="36"/>
                    </a:lnTo>
                    <a:lnTo>
                      <a:pt x="35" y="45"/>
                    </a:lnTo>
                    <a:lnTo>
                      <a:pt x="35" y="59"/>
                    </a:lnTo>
                    <a:lnTo>
                      <a:pt x="35" y="108"/>
                    </a:lnTo>
                    <a:lnTo>
                      <a:pt x="0" y="108"/>
                    </a:lnTo>
                    <a:lnTo>
                      <a:pt x="0" y="3"/>
                    </a:lnTo>
                    <a:lnTo>
                      <a:pt x="35" y="3"/>
                    </a:lnTo>
                    <a:lnTo>
                      <a:pt x="35" y="20"/>
                    </a:lnTo>
                    <a:lnTo>
                      <a:pt x="41" y="12"/>
                    </a:lnTo>
                    <a:lnTo>
                      <a:pt x="49" y="6"/>
                    </a:lnTo>
                    <a:lnTo>
                      <a:pt x="58" y="2"/>
                    </a:lnTo>
                    <a:lnTo>
                      <a:pt x="69" y="0"/>
                    </a:lnTo>
                    <a:lnTo>
                      <a:pt x="71" y="0"/>
                    </a:lnTo>
                    <a:lnTo>
                      <a:pt x="72" y="0"/>
                    </a:lnTo>
                    <a:lnTo>
                      <a:pt x="75" y="2"/>
                    </a:lnTo>
                    <a:lnTo>
                      <a:pt x="78" y="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21"/>
              <p:cNvSpPr>
                <a:spLocks/>
              </p:cNvSpPr>
              <p:nvPr/>
            </p:nvSpPr>
            <p:spPr bwMode="auto">
              <a:xfrm>
                <a:off x="2570" y="2438"/>
                <a:ext cx="32" cy="37"/>
              </a:xfrm>
              <a:custGeom>
                <a:avLst/>
                <a:gdLst>
                  <a:gd name="T0" fmla="*/ 88 w 95"/>
                  <a:gd name="T1" fmla="*/ 6 h 111"/>
                  <a:gd name="T2" fmla="*/ 88 w 95"/>
                  <a:gd name="T3" fmla="*/ 32 h 111"/>
                  <a:gd name="T4" fmla="*/ 77 w 95"/>
                  <a:gd name="T5" fmla="*/ 27 h 111"/>
                  <a:gd name="T6" fmla="*/ 67 w 95"/>
                  <a:gd name="T7" fmla="*/ 25 h 111"/>
                  <a:gd name="T8" fmla="*/ 57 w 95"/>
                  <a:gd name="T9" fmla="*/ 23 h 111"/>
                  <a:gd name="T10" fmla="*/ 47 w 95"/>
                  <a:gd name="T11" fmla="*/ 23 h 111"/>
                  <a:gd name="T12" fmla="*/ 39 w 95"/>
                  <a:gd name="T13" fmla="*/ 23 h 111"/>
                  <a:gd name="T14" fmla="*/ 34 w 95"/>
                  <a:gd name="T15" fmla="*/ 25 h 111"/>
                  <a:gd name="T16" fmla="*/ 30 w 95"/>
                  <a:gd name="T17" fmla="*/ 27 h 111"/>
                  <a:gd name="T18" fmla="*/ 28 w 95"/>
                  <a:gd name="T19" fmla="*/ 33 h 111"/>
                  <a:gd name="T20" fmla="*/ 30 w 95"/>
                  <a:gd name="T21" fmla="*/ 36 h 111"/>
                  <a:gd name="T22" fmla="*/ 33 w 95"/>
                  <a:gd name="T23" fmla="*/ 39 h 111"/>
                  <a:gd name="T24" fmla="*/ 37 w 95"/>
                  <a:gd name="T25" fmla="*/ 40 h 111"/>
                  <a:gd name="T26" fmla="*/ 46 w 95"/>
                  <a:gd name="T27" fmla="*/ 42 h 111"/>
                  <a:gd name="T28" fmla="*/ 52 w 95"/>
                  <a:gd name="T29" fmla="*/ 43 h 111"/>
                  <a:gd name="T30" fmla="*/ 75 w 95"/>
                  <a:gd name="T31" fmla="*/ 46 h 111"/>
                  <a:gd name="T32" fmla="*/ 86 w 95"/>
                  <a:gd name="T33" fmla="*/ 53 h 111"/>
                  <a:gd name="T34" fmla="*/ 93 w 95"/>
                  <a:gd name="T35" fmla="*/ 62 h 111"/>
                  <a:gd name="T36" fmla="*/ 95 w 95"/>
                  <a:gd name="T37" fmla="*/ 76 h 111"/>
                  <a:gd name="T38" fmla="*/ 95 w 95"/>
                  <a:gd name="T39" fmla="*/ 85 h 111"/>
                  <a:gd name="T40" fmla="*/ 88 w 95"/>
                  <a:gd name="T41" fmla="*/ 98 h 111"/>
                  <a:gd name="T42" fmla="*/ 82 w 95"/>
                  <a:gd name="T43" fmla="*/ 102 h 111"/>
                  <a:gd name="T44" fmla="*/ 67 w 95"/>
                  <a:gd name="T45" fmla="*/ 110 h 111"/>
                  <a:gd name="T46" fmla="*/ 46 w 95"/>
                  <a:gd name="T47" fmla="*/ 111 h 111"/>
                  <a:gd name="T48" fmla="*/ 34 w 95"/>
                  <a:gd name="T49" fmla="*/ 111 h 111"/>
                  <a:gd name="T50" fmla="*/ 24 w 95"/>
                  <a:gd name="T51" fmla="*/ 110 h 111"/>
                  <a:gd name="T52" fmla="*/ 13 w 95"/>
                  <a:gd name="T53" fmla="*/ 107 h 111"/>
                  <a:gd name="T54" fmla="*/ 1 w 95"/>
                  <a:gd name="T55" fmla="*/ 104 h 111"/>
                  <a:gd name="T56" fmla="*/ 1 w 95"/>
                  <a:gd name="T57" fmla="*/ 79 h 111"/>
                  <a:gd name="T58" fmla="*/ 11 w 95"/>
                  <a:gd name="T59" fmla="*/ 84 h 111"/>
                  <a:gd name="T60" fmla="*/ 21 w 95"/>
                  <a:gd name="T61" fmla="*/ 87 h 111"/>
                  <a:gd name="T62" fmla="*/ 33 w 95"/>
                  <a:gd name="T63" fmla="*/ 88 h 111"/>
                  <a:gd name="T64" fmla="*/ 43 w 95"/>
                  <a:gd name="T65" fmla="*/ 88 h 111"/>
                  <a:gd name="T66" fmla="*/ 52 w 95"/>
                  <a:gd name="T67" fmla="*/ 88 h 111"/>
                  <a:gd name="T68" fmla="*/ 57 w 95"/>
                  <a:gd name="T69" fmla="*/ 85 h 111"/>
                  <a:gd name="T70" fmla="*/ 62 w 95"/>
                  <a:gd name="T71" fmla="*/ 82 h 111"/>
                  <a:gd name="T72" fmla="*/ 63 w 95"/>
                  <a:gd name="T73" fmla="*/ 78 h 111"/>
                  <a:gd name="T74" fmla="*/ 62 w 95"/>
                  <a:gd name="T75" fmla="*/ 74 h 111"/>
                  <a:gd name="T76" fmla="*/ 59 w 95"/>
                  <a:gd name="T77" fmla="*/ 71 h 111"/>
                  <a:gd name="T78" fmla="*/ 54 w 95"/>
                  <a:gd name="T79" fmla="*/ 69 h 111"/>
                  <a:gd name="T80" fmla="*/ 46 w 95"/>
                  <a:gd name="T81" fmla="*/ 68 h 111"/>
                  <a:gd name="T82" fmla="*/ 40 w 95"/>
                  <a:gd name="T83" fmla="*/ 66 h 111"/>
                  <a:gd name="T84" fmla="*/ 20 w 95"/>
                  <a:gd name="T85" fmla="*/ 63 h 111"/>
                  <a:gd name="T86" fmla="*/ 8 w 95"/>
                  <a:gd name="T87" fmla="*/ 56 h 111"/>
                  <a:gd name="T88" fmla="*/ 1 w 95"/>
                  <a:gd name="T89" fmla="*/ 48 h 111"/>
                  <a:gd name="T90" fmla="*/ 0 w 95"/>
                  <a:gd name="T91" fmla="*/ 33 h 111"/>
                  <a:gd name="T92" fmla="*/ 1 w 95"/>
                  <a:gd name="T93" fmla="*/ 17 h 111"/>
                  <a:gd name="T94" fmla="*/ 11 w 95"/>
                  <a:gd name="T95" fmla="*/ 9 h 111"/>
                  <a:gd name="T96" fmla="*/ 24 w 95"/>
                  <a:gd name="T97" fmla="*/ 2 h 111"/>
                  <a:gd name="T98" fmla="*/ 46 w 95"/>
                  <a:gd name="T99" fmla="*/ 0 h 111"/>
                  <a:gd name="T100" fmla="*/ 56 w 95"/>
                  <a:gd name="T101" fmla="*/ 0 h 111"/>
                  <a:gd name="T102" fmla="*/ 66 w 95"/>
                  <a:gd name="T103" fmla="*/ 2 h 111"/>
                  <a:gd name="T104" fmla="*/ 76 w 95"/>
                  <a:gd name="T105" fmla="*/ 3 h 111"/>
                  <a:gd name="T106" fmla="*/ 88 w 95"/>
                  <a:gd name="T10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6"/>
                    </a:moveTo>
                    <a:lnTo>
                      <a:pt x="88" y="32"/>
                    </a:lnTo>
                    <a:lnTo>
                      <a:pt x="77" y="27"/>
                    </a:lnTo>
                    <a:lnTo>
                      <a:pt x="67" y="25"/>
                    </a:lnTo>
                    <a:lnTo>
                      <a:pt x="57" y="23"/>
                    </a:lnTo>
                    <a:lnTo>
                      <a:pt x="47" y="23"/>
                    </a:lnTo>
                    <a:lnTo>
                      <a:pt x="39" y="23"/>
                    </a:lnTo>
                    <a:lnTo>
                      <a:pt x="34" y="25"/>
                    </a:lnTo>
                    <a:lnTo>
                      <a:pt x="30" y="27"/>
                    </a:lnTo>
                    <a:lnTo>
                      <a:pt x="28" y="33"/>
                    </a:lnTo>
                    <a:lnTo>
                      <a:pt x="30" y="36"/>
                    </a:lnTo>
                    <a:lnTo>
                      <a:pt x="33" y="39"/>
                    </a:lnTo>
                    <a:lnTo>
                      <a:pt x="37" y="40"/>
                    </a:lnTo>
                    <a:lnTo>
                      <a:pt x="46" y="42"/>
                    </a:lnTo>
                    <a:lnTo>
                      <a:pt x="52" y="43"/>
                    </a:lnTo>
                    <a:lnTo>
                      <a:pt x="75" y="46"/>
                    </a:lnTo>
                    <a:lnTo>
                      <a:pt x="86" y="53"/>
                    </a:lnTo>
                    <a:lnTo>
                      <a:pt x="93" y="62"/>
                    </a:lnTo>
                    <a:lnTo>
                      <a:pt x="95" y="76"/>
                    </a:lnTo>
                    <a:lnTo>
                      <a:pt x="95" y="85"/>
                    </a:lnTo>
                    <a:lnTo>
                      <a:pt x="88" y="98"/>
                    </a:lnTo>
                    <a:lnTo>
                      <a:pt x="82" y="102"/>
                    </a:lnTo>
                    <a:lnTo>
                      <a:pt x="67" y="110"/>
                    </a:lnTo>
                    <a:lnTo>
                      <a:pt x="46" y="111"/>
                    </a:lnTo>
                    <a:lnTo>
                      <a:pt x="34" y="111"/>
                    </a:lnTo>
                    <a:lnTo>
                      <a:pt x="24" y="110"/>
                    </a:lnTo>
                    <a:lnTo>
                      <a:pt x="13" y="107"/>
                    </a:lnTo>
                    <a:lnTo>
                      <a:pt x="1" y="104"/>
                    </a:lnTo>
                    <a:lnTo>
                      <a:pt x="1" y="79"/>
                    </a:lnTo>
                    <a:lnTo>
                      <a:pt x="11" y="84"/>
                    </a:lnTo>
                    <a:lnTo>
                      <a:pt x="21" y="87"/>
                    </a:lnTo>
                    <a:lnTo>
                      <a:pt x="33" y="88"/>
                    </a:lnTo>
                    <a:lnTo>
                      <a:pt x="43" y="88"/>
                    </a:lnTo>
                    <a:lnTo>
                      <a:pt x="52" y="88"/>
                    </a:lnTo>
                    <a:lnTo>
                      <a:pt x="57" y="85"/>
                    </a:lnTo>
                    <a:lnTo>
                      <a:pt x="62" y="82"/>
                    </a:lnTo>
                    <a:lnTo>
                      <a:pt x="63" y="78"/>
                    </a:lnTo>
                    <a:lnTo>
                      <a:pt x="62" y="74"/>
                    </a:lnTo>
                    <a:lnTo>
                      <a:pt x="59" y="71"/>
                    </a:lnTo>
                    <a:lnTo>
                      <a:pt x="54" y="69"/>
                    </a:lnTo>
                    <a:lnTo>
                      <a:pt x="46" y="68"/>
                    </a:lnTo>
                    <a:lnTo>
                      <a:pt x="40" y="66"/>
                    </a:lnTo>
                    <a:lnTo>
                      <a:pt x="20" y="63"/>
                    </a:lnTo>
                    <a:lnTo>
                      <a:pt x="8" y="56"/>
                    </a:lnTo>
                    <a:lnTo>
                      <a:pt x="1" y="48"/>
                    </a:lnTo>
                    <a:lnTo>
                      <a:pt x="0" y="33"/>
                    </a:lnTo>
                    <a:lnTo>
                      <a:pt x="1" y="17"/>
                    </a:lnTo>
                    <a:lnTo>
                      <a:pt x="11" y="9"/>
                    </a:lnTo>
                    <a:lnTo>
                      <a:pt x="24" y="2"/>
                    </a:lnTo>
                    <a:lnTo>
                      <a:pt x="46" y="0"/>
                    </a:lnTo>
                    <a:lnTo>
                      <a:pt x="56" y="0"/>
                    </a:lnTo>
                    <a:lnTo>
                      <a:pt x="66" y="2"/>
                    </a:lnTo>
                    <a:lnTo>
                      <a:pt x="76" y="3"/>
                    </a:lnTo>
                    <a:lnTo>
                      <a:pt x="8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222"/>
              <p:cNvSpPr>
                <a:spLocks/>
              </p:cNvSpPr>
              <p:nvPr/>
            </p:nvSpPr>
            <p:spPr bwMode="auto">
              <a:xfrm>
                <a:off x="2653" y="2277"/>
                <a:ext cx="521" cy="126"/>
              </a:xfrm>
              <a:custGeom>
                <a:avLst/>
                <a:gdLst>
                  <a:gd name="T0" fmla="*/ 0 w 1563"/>
                  <a:gd name="T1" fmla="*/ 376 h 376"/>
                  <a:gd name="T2" fmla="*/ 44 w 1563"/>
                  <a:gd name="T3" fmla="*/ 331 h 376"/>
                  <a:gd name="T4" fmla="*/ 135 w 1563"/>
                  <a:gd name="T5" fmla="*/ 251 h 376"/>
                  <a:gd name="T6" fmla="*/ 229 w 1563"/>
                  <a:gd name="T7" fmla="*/ 182 h 376"/>
                  <a:gd name="T8" fmla="*/ 327 w 1563"/>
                  <a:gd name="T9" fmla="*/ 123 h 376"/>
                  <a:gd name="T10" fmla="*/ 426 w 1563"/>
                  <a:gd name="T11" fmla="*/ 76 h 376"/>
                  <a:gd name="T12" fmla="*/ 527 w 1563"/>
                  <a:gd name="T13" fmla="*/ 40 h 376"/>
                  <a:gd name="T14" fmla="*/ 629 w 1563"/>
                  <a:gd name="T15" fmla="*/ 16 h 376"/>
                  <a:gd name="T16" fmla="*/ 732 w 1563"/>
                  <a:gd name="T17" fmla="*/ 3 h 376"/>
                  <a:gd name="T18" fmla="*/ 836 w 1563"/>
                  <a:gd name="T19" fmla="*/ 0 h 376"/>
                  <a:gd name="T20" fmla="*/ 938 w 1563"/>
                  <a:gd name="T21" fmla="*/ 10 h 376"/>
                  <a:gd name="T22" fmla="*/ 1040 w 1563"/>
                  <a:gd name="T23" fmla="*/ 30 h 376"/>
                  <a:gd name="T24" fmla="*/ 1141 w 1563"/>
                  <a:gd name="T25" fmla="*/ 62 h 376"/>
                  <a:gd name="T26" fmla="*/ 1239 w 1563"/>
                  <a:gd name="T27" fmla="*/ 105 h 376"/>
                  <a:gd name="T28" fmla="*/ 1336 w 1563"/>
                  <a:gd name="T29" fmla="*/ 159 h 376"/>
                  <a:gd name="T30" fmla="*/ 1429 w 1563"/>
                  <a:gd name="T31" fmla="*/ 225 h 376"/>
                  <a:gd name="T32" fmla="*/ 1520 w 1563"/>
                  <a:gd name="T33" fmla="*/ 301 h 376"/>
                  <a:gd name="T34" fmla="*/ 1563 w 1563"/>
                  <a:gd name="T35" fmla="*/ 34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3" h="376">
                    <a:moveTo>
                      <a:pt x="0" y="376"/>
                    </a:moveTo>
                    <a:lnTo>
                      <a:pt x="44" y="331"/>
                    </a:lnTo>
                    <a:lnTo>
                      <a:pt x="135" y="251"/>
                    </a:lnTo>
                    <a:lnTo>
                      <a:pt x="229" y="182"/>
                    </a:lnTo>
                    <a:lnTo>
                      <a:pt x="327" y="123"/>
                    </a:lnTo>
                    <a:lnTo>
                      <a:pt x="426" y="76"/>
                    </a:lnTo>
                    <a:lnTo>
                      <a:pt x="527" y="40"/>
                    </a:lnTo>
                    <a:lnTo>
                      <a:pt x="629" y="16"/>
                    </a:lnTo>
                    <a:lnTo>
                      <a:pt x="732" y="3"/>
                    </a:lnTo>
                    <a:lnTo>
                      <a:pt x="836" y="0"/>
                    </a:lnTo>
                    <a:lnTo>
                      <a:pt x="938" y="10"/>
                    </a:lnTo>
                    <a:lnTo>
                      <a:pt x="1040" y="30"/>
                    </a:lnTo>
                    <a:lnTo>
                      <a:pt x="1141" y="62"/>
                    </a:lnTo>
                    <a:lnTo>
                      <a:pt x="1239" y="105"/>
                    </a:lnTo>
                    <a:lnTo>
                      <a:pt x="1336" y="159"/>
                    </a:lnTo>
                    <a:lnTo>
                      <a:pt x="1429" y="225"/>
                    </a:lnTo>
                    <a:lnTo>
                      <a:pt x="1520" y="301"/>
                    </a:lnTo>
                    <a:lnTo>
                      <a:pt x="1563" y="344"/>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23"/>
              <p:cNvSpPr>
                <a:spLocks/>
              </p:cNvSpPr>
              <p:nvPr/>
            </p:nvSpPr>
            <p:spPr bwMode="auto">
              <a:xfrm>
                <a:off x="3061" y="2279"/>
                <a:ext cx="132" cy="133"/>
              </a:xfrm>
              <a:custGeom>
                <a:avLst/>
                <a:gdLst>
                  <a:gd name="T0" fmla="*/ 216 w 395"/>
                  <a:gd name="T1" fmla="*/ 0 h 399"/>
                  <a:gd name="T2" fmla="*/ 395 w 395"/>
                  <a:gd name="T3" fmla="*/ 399 h 399"/>
                  <a:gd name="T4" fmla="*/ 0 w 395"/>
                  <a:gd name="T5" fmla="*/ 212 h 399"/>
                  <a:gd name="T6" fmla="*/ 40 w 395"/>
                  <a:gd name="T7" fmla="*/ 203 h 399"/>
                  <a:gd name="T8" fmla="*/ 113 w 395"/>
                  <a:gd name="T9" fmla="*/ 167 h 399"/>
                  <a:gd name="T10" fmla="*/ 169 w 395"/>
                  <a:gd name="T11" fmla="*/ 113 h 399"/>
                  <a:gd name="T12" fmla="*/ 206 w 395"/>
                  <a:gd name="T13" fmla="*/ 41 h 399"/>
                  <a:gd name="T14" fmla="*/ 216 w 395"/>
                  <a:gd name="T15" fmla="*/ 0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99">
                    <a:moveTo>
                      <a:pt x="216" y="0"/>
                    </a:moveTo>
                    <a:lnTo>
                      <a:pt x="395" y="399"/>
                    </a:lnTo>
                    <a:lnTo>
                      <a:pt x="0" y="212"/>
                    </a:lnTo>
                    <a:lnTo>
                      <a:pt x="40" y="203"/>
                    </a:lnTo>
                    <a:lnTo>
                      <a:pt x="113" y="167"/>
                    </a:lnTo>
                    <a:lnTo>
                      <a:pt x="169" y="113"/>
                    </a:lnTo>
                    <a:lnTo>
                      <a:pt x="206" y="41"/>
                    </a:lnTo>
                    <a:lnTo>
                      <a:pt x="2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24"/>
              <p:cNvSpPr>
                <a:spLocks/>
              </p:cNvSpPr>
              <p:nvPr/>
            </p:nvSpPr>
            <p:spPr bwMode="auto">
              <a:xfrm>
                <a:off x="3032" y="2532"/>
                <a:ext cx="232" cy="421"/>
              </a:xfrm>
              <a:custGeom>
                <a:avLst/>
                <a:gdLst>
                  <a:gd name="T0" fmla="*/ 647 w 695"/>
                  <a:gd name="T1" fmla="*/ 0 h 1261"/>
                  <a:gd name="T2" fmla="*/ 662 w 695"/>
                  <a:gd name="T3" fmla="*/ 62 h 1261"/>
                  <a:gd name="T4" fmla="*/ 682 w 695"/>
                  <a:gd name="T5" fmla="*/ 183 h 1261"/>
                  <a:gd name="T6" fmla="*/ 693 w 695"/>
                  <a:gd name="T7" fmla="*/ 297 h 1261"/>
                  <a:gd name="T8" fmla="*/ 695 w 695"/>
                  <a:gd name="T9" fmla="*/ 406 h 1261"/>
                  <a:gd name="T10" fmla="*/ 688 w 695"/>
                  <a:gd name="T11" fmla="*/ 508 h 1261"/>
                  <a:gd name="T12" fmla="*/ 673 w 695"/>
                  <a:gd name="T13" fmla="*/ 606 h 1261"/>
                  <a:gd name="T14" fmla="*/ 649 w 695"/>
                  <a:gd name="T15" fmla="*/ 697 h 1261"/>
                  <a:gd name="T16" fmla="*/ 616 w 695"/>
                  <a:gd name="T17" fmla="*/ 782 h 1261"/>
                  <a:gd name="T18" fmla="*/ 574 w 695"/>
                  <a:gd name="T19" fmla="*/ 861 h 1261"/>
                  <a:gd name="T20" fmla="*/ 523 w 695"/>
                  <a:gd name="T21" fmla="*/ 934 h 1261"/>
                  <a:gd name="T22" fmla="*/ 464 w 695"/>
                  <a:gd name="T23" fmla="*/ 1002 h 1261"/>
                  <a:gd name="T24" fmla="*/ 398 w 695"/>
                  <a:gd name="T25" fmla="*/ 1064 h 1261"/>
                  <a:gd name="T26" fmla="*/ 323 w 695"/>
                  <a:gd name="T27" fmla="*/ 1119 h 1261"/>
                  <a:gd name="T28" fmla="*/ 241 w 695"/>
                  <a:gd name="T29" fmla="*/ 1168 h 1261"/>
                  <a:gd name="T30" fmla="*/ 152 w 695"/>
                  <a:gd name="T31" fmla="*/ 1210 h 1261"/>
                  <a:gd name="T32" fmla="*/ 52 w 695"/>
                  <a:gd name="T33" fmla="*/ 1246 h 1261"/>
                  <a:gd name="T34" fmla="*/ 0 w 695"/>
                  <a:gd name="T35" fmla="*/ 1261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5" h="1261">
                    <a:moveTo>
                      <a:pt x="647" y="0"/>
                    </a:moveTo>
                    <a:lnTo>
                      <a:pt x="662" y="62"/>
                    </a:lnTo>
                    <a:lnTo>
                      <a:pt x="682" y="183"/>
                    </a:lnTo>
                    <a:lnTo>
                      <a:pt x="693" y="297"/>
                    </a:lnTo>
                    <a:lnTo>
                      <a:pt x="695" y="406"/>
                    </a:lnTo>
                    <a:lnTo>
                      <a:pt x="688" y="508"/>
                    </a:lnTo>
                    <a:lnTo>
                      <a:pt x="673" y="606"/>
                    </a:lnTo>
                    <a:lnTo>
                      <a:pt x="649" y="697"/>
                    </a:lnTo>
                    <a:lnTo>
                      <a:pt x="616" y="782"/>
                    </a:lnTo>
                    <a:lnTo>
                      <a:pt x="574" y="861"/>
                    </a:lnTo>
                    <a:lnTo>
                      <a:pt x="523" y="934"/>
                    </a:lnTo>
                    <a:lnTo>
                      <a:pt x="464" y="1002"/>
                    </a:lnTo>
                    <a:lnTo>
                      <a:pt x="398" y="1064"/>
                    </a:lnTo>
                    <a:lnTo>
                      <a:pt x="323" y="1119"/>
                    </a:lnTo>
                    <a:lnTo>
                      <a:pt x="241" y="1168"/>
                    </a:lnTo>
                    <a:lnTo>
                      <a:pt x="152" y="1210"/>
                    </a:lnTo>
                    <a:lnTo>
                      <a:pt x="52" y="1246"/>
                    </a:lnTo>
                    <a:lnTo>
                      <a:pt x="0" y="1261"/>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25"/>
              <p:cNvSpPr>
                <a:spLocks/>
              </p:cNvSpPr>
              <p:nvPr/>
            </p:nvSpPr>
            <p:spPr bwMode="auto">
              <a:xfrm>
                <a:off x="3006" y="2875"/>
                <a:ext cx="145" cy="97"/>
              </a:xfrm>
              <a:custGeom>
                <a:avLst/>
                <a:gdLst>
                  <a:gd name="T0" fmla="*/ 435 w 435"/>
                  <a:gd name="T1" fmla="*/ 290 h 290"/>
                  <a:gd name="T2" fmla="*/ 0 w 435"/>
                  <a:gd name="T3" fmla="*/ 256 h 290"/>
                  <a:gd name="T4" fmla="*/ 353 w 435"/>
                  <a:gd name="T5" fmla="*/ 0 h 290"/>
                  <a:gd name="T6" fmla="*/ 342 w 435"/>
                  <a:gd name="T7" fmla="*/ 39 h 290"/>
                  <a:gd name="T8" fmla="*/ 339 w 435"/>
                  <a:gd name="T9" fmla="*/ 120 h 290"/>
                  <a:gd name="T10" fmla="*/ 360 w 435"/>
                  <a:gd name="T11" fmla="*/ 196 h 290"/>
                  <a:gd name="T12" fmla="*/ 405 w 435"/>
                  <a:gd name="T13" fmla="*/ 262 h 290"/>
                  <a:gd name="T14" fmla="*/ 435 w 435"/>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290">
                    <a:moveTo>
                      <a:pt x="435" y="290"/>
                    </a:moveTo>
                    <a:lnTo>
                      <a:pt x="0" y="256"/>
                    </a:lnTo>
                    <a:lnTo>
                      <a:pt x="353" y="0"/>
                    </a:lnTo>
                    <a:lnTo>
                      <a:pt x="342" y="39"/>
                    </a:lnTo>
                    <a:lnTo>
                      <a:pt x="339" y="120"/>
                    </a:lnTo>
                    <a:lnTo>
                      <a:pt x="360" y="196"/>
                    </a:lnTo>
                    <a:lnTo>
                      <a:pt x="405" y="262"/>
                    </a:lnTo>
                    <a:lnTo>
                      <a:pt x="435"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226"/>
              <p:cNvSpPr>
                <a:spLocks/>
              </p:cNvSpPr>
              <p:nvPr/>
            </p:nvSpPr>
            <p:spPr bwMode="auto">
              <a:xfrm>
                <a:off x="2559" y="2568"/>
                <a:ext cx="266" cy="384"/>
              </a:xfrm>
              <a:custGeom>
                <a:avLst/>
                <a:gdLst>
                  <a:gd name="T0" fmla="*/ 799 w 799"/>
                  <a:gd name="T1" fmla="*/ 1152 h 1152"/>
                  <a:gd name="T2" fmla="*/ 730 w 799"/>
                  <a:gd name="T3" fmla="*/ 1148 h 1152"/>
                  <a:gd name="T4" fmla="*/ 603 w 799"/>
                  <a:gd name="T5" fmla="*/ 1132 h 1152"/>
                  <a:gd name="T6" fmla="*/ 491 w 799"/>
                  <a:gd name="T7" fmla="*/ 1104 h 1152"/>
                  <a:gd name="T8" fmla="*/ 390 w 799"/>
                  <a:gd name="T9" fmla="*/ 1068 h 1152"/>
                  <a:gd name="T10" fmla="*/ 302 w 799"/>
                  <a:gd name="T11" fmla="*/ 1024 h 1152"/>
                  <a:gd name="T12" fmla="*/ 227 w 799"/>
                  <a:gd name="T13" fmla="*/ 969 h 1152"/>
                  <a:gd name="T14" fmla="*/ 162 w 799"/>
                  <a:gd name="T15" fmla="*/ 907 h 1152"/>
                  <a:gd name="T16" fmla="*/ 110 w 799"/>
                  <a:gd name="T17" fmla="*/ 837 h 1152"/>
                  <a:gd name="T18" fmla="*/ 68 w 799"/>
                  <a:gd name="T19" fmla="*/ 760 h 1152"/>
                  <a:gd name="T20" fmla="*/ 37 w 799"/>
                  <a:gd name="T21" fmla="*/ 677 h 1152"/>
                  <a:gd name="T22" fmla="*/ 16 w 799"/>
                  <a:gd name="T23" fmla="*/ 586 h 1152"/>
                  <a:gd name="T24" fmla="*/ 3 w 799"/>
                  <a:gd name="T25" fmla="*/ 489 h 1152"/>
                  <a:gd name="T26" fmla="*/ 0 w 799"/>
                  <a:gd name="T27" fmla="*/ 389 h 1152"/>
                  <a:gd name="T28" fmla="*/ 8 w 799"/>
                  <a:gd name="T29" fmla="*/ 284 h 1152"/>
                  <a:gd name="T30" fmla="*/ 31 w 799"/>
                  <a:gd name="T31" fmla="*/ 116 h 1152"/>
                  <a:gd name="T32" fmla="*/ 57 w 799"/>
                  <a:gd name="T3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152">
                    <a:moveTo>
                      <a:pt x="799" y="1152"/>
                    </a:moveTo>
                    <a:lnTo>
                      <a:pt x="730" y="1148"/>
                    </a:lnTo>
                    <a:lnTo>
                      <a:pt x="603" y="1132"/>
                    </a:lnTo>
                    <a:lnTo>
                      <a:pt x="491" y="1104"/>
                    </a:lnTo>
                    <a:lnTo>
                      <a:pt x="390" y="1068"/>
                    </a:lnTo>
                    <a:lnTo>
                      <a:pt x="302" y="1024"/>
                    </a:lnTo>
                    <a:lnTo>
                      <a:pt x="227" y="969"/>
                    </a:lnTo>
                    <a:lnTo>
                      <a:pt x="162" y="907"/>
                    </a:lnTo>
                    <a:lnTo>
                      <a:pt x="110" y="837"/>
                    </a:lnTo>
                    <a:lnTo>
                      <a:pt x="68" y="760"/>
                    </a:lnTo>
                    <a:lnTo>
                      <a:pt x="37" y="677"/>
                    </a:lnTo>
                    <a:lnTo>
                      <a:pt x="16" y="586"/>
                    </a:lnTo>
                    <a:lnTo>
                      <a:pt x="3" y="489"/>
                    </a:lnTo>
                    <a:lnTo>
                      <a:pt x="0" y="389"/>
                    </a:lnTo>
                    <a:lnTo>
                      <a:pt x="8" y="284"/>
                    </a:lnTo>
                    <a:lnTo>
                      <a:pt x="31" y="116"/>
                    </a:lnTo>
                    <a:lnTo>
                      <a:pt x="57" y="0"/>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227"/>
              <p:cNvSpPr>
                <a:spLocks/>
              </p:cNvSpPr>
              <p:nvPr/>
            </p:nvSpPr>
            <p:spPr bwMode="auto">
              <a:xfrm>
                <a:off x="2503" y="2541"/>
                <a:ext cx="97" cy="145"/>
              </a:xfrm>
              <a:custGeom>
                <a:avLst/>
                <a:gdLst>
                  <a:gd name="T0" fmla="*/ 0 w 292"/>
                  <a:gd name="T1" fmla="*/ 362 h 435"/>
                  <a:gd name="T2" fmla="*/ 245 w 292"/>
                  <a:gd name="T3" fmla="*/ 0 h 435"/>
                  <a:gd name="T4" fmla="*/ 292 w 292"/>
                  <a:gd name="T5" fmla="*/ 435 h 435"/>
                  <a:gd name="T6" fmla="*/ 264 w 292"/>
                  <a:gd name="T7" fmla="*/ 405 h 435"/>
                  <a:gd name="T8" fmla="*/ 196 w 292"/>
                  <a:gd name="T9" fmla="*/ 362 h 435"/>
                  <a:gd name="T10" fmla="*/ 119 w 292"/>
                  <a:gd name="T11" fmla="*/ 343 h 435"/>
                  <a:gd name="T12" fmla="*/ 39 w 292"/>
                  <a:gd name="T13" fmla="*/ 349 h 435"/>
                  <a:gd name="T14" fmla="*/ 0 w 292"/>
                  <a:gd name="T15" fmla="*/ 362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35">
                    <a:moveTo>
                      <a:pt x="0" y="362"/>
                    </a:moveTo>
                    <a:lnTo>
                      <a:pt x="245" y="0"/>
                    </a:lnTo>
                    <a:lnTo>
                      <a:pt x="292" y="435"/>
                    </a:lnTo>
                    <a:lnTo>
                      <a:pt x="264" y="405"/>
                    </a:lnTo>
                    <a:lnTo>
                      <a:pt x="196" y="362"/>
                    </a:lnTo>
                    <a:lnTo>
                      <a:pt x="119" y="343"/>
                    </a:lnTo>
                    <a:lnTo>
                      <a:pt x="39" y="349"/>
                    </a:lnTo>
                    <a:lnTo>
                      <a:pt x="0" y="3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228"/>
              <p:cNvSpPr>
                <a:spLocks/>
              </p:cNvSpPr>
              <p:nvPr/>
            </p:nvSpPr>
            <p:spPr bwMode="auto">
              <a:xfrm>
                <a:off x="2692" y="2339"/>
                <a:ext cx="434" cy="104"/>
              </a:xfrm>
              <a:custGeom>
                <a:avLst/>
                <a:gdLst>
                  <a:gd name="T0" fmla="*/ 0 w 1303"/>
                  <a:gd name="T1" fmla="*/ 312 h 312"/>
                  <a:gd name="T2" fmla="*/ 36 w 1303"/>
                  <a:gd name="T3" fmla="*/ 275 h 312"/>
                  <a:gd name="T4" fmla="*/ 112 w 1303"/>
                  <a:gd name="T5" fmla="*/ 209 h 312"/>
                  <a:gd name="T6" fmla="*/ 191 w 1303"/>
                  <a:gd name="T7" fmla="*/ 151 h 312"/>
                  <a:gd name="T8" fmla="*/ 272 w 1303"/>
                  <a:gd name="T9" fmla="*/ 102 h 312"/>
                  <a:gd name="T10" fmla="*/ 354 w 1303"/>
                  <a:gd name="T11" fmla="*/ 63 h 312"/>
                  <a:gd name="T12" fmla="*/ 439 w 1303"/>
                  <a:gd name="T13" fmla="*/ 33 h 312"/>
                  <a:gd name="T14" fmla="*/ 524 w 1303"/>
                  <a:gd name="T15" fmla="*/ 13 h 312"/>
                  <a:gd name="T16" fmla="*/ 609 w 1303"/>
                  <a:gd name="T17" fmla="*/ 1 h 312"/>
                  <a:gd name="T18" fmla="*/ 696 w 1303"/>
                  <a:gd name="T19" fmla="*/ 0 h 312"/>
                  <a:gd name="T20" fmla="*/ 781 w 1303"/>
                  <a:gd name="T21" fmla="*/ 9 h 312"/>
                  <a:gd name="T22" fmla="*/ 866 w 1303"/>
                  <a:gd name="T23" fmla="*/ 24 h 312"/>
                  <a:gd name="T24" fmla="*/ 951 w 1303"/>
                  <a:gd name="T25" fmla="*/ 52 h 312"/>
                  <a:gd name="T26" fmla="*/ 1033 w 1303"/>
                  <a:gd name="T27" fmla="*/ 88 h 312"/>
                  <a:gd name="T28" fmla="*/ 1112 w 1303"/>
                  <a:gd name="T29" fmla="*/ 132 h 312"/>
                  <a:gd name="T30" fmla="*/ 1190 w 1303"/>
                  <a:gd name="T31" fmla="*/ 187 h 312"/>
                  <a:gd name="T32" fmla="*/ 1267 w 1303"/>
                  <a:gd name="T33" fmla="*/ 250 h 312"/>
                  <a:gd name="T34" fmla="*/ 1303 w 1303"/>
                  <a:gd name="T35" fmla="*/ 28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3" h="312">
                    <a:moveTo>
                      <a:pt x="0" y="312"/>
                    </a:moveTo>
                    <a:lnTo>
                      <a:pt x="36" y="275"/>
                    </a:lnTo>
                    <a:lnTo>
                      <a:pt x="112" y="209"/>
                    </a:lnTo>
                    <a:lnTo>
                      <a:pt x="191" y="151"/>
                    </a:lnTo>
                    <a:lnTo>
                      <a:pt x="272" y="102"/>
                    </a:lnTo>
                    <a:lnTo>
                      <a:pt x="354" y="63"/>
                    </a:lnTo>
                    <a:lnTo>
                      <a:pt x="439" y="33"/>
                    </a:lnTo>
                    <a:lnTo>
                      <a:pt x="524" y="13"/>
                    </a:lnTo>
                    <a:lnTo>
                      <a:pt x="609" y="1"/>
                    </a:lnTo>
                    <a:lnTo>
                      <a:pt x="696" y="0"/>
                    </a:lnTo>
                    <a:lnTo>
                      <a:pt x="781" y="9"/>
                    </a:lnTo>
                    <a:lnTo>
                      <a:pt x="866" y="24"/>
                    </a:lnTo>
                    <a:lnTo>
                      <a:pt x="951" y="52"/>
                    </a:lnTo>
                    <a:lnTo>
                      <a:pt x="1033" y="88"/>
                    </a:lnTo>
                    <a:lnTo>
                      <a:pt x="1112" y="132"/>
                    </a:lnTo>
                    <a:lnTo>
                      <a:pt x="1190" y="187"/>
                    </a:lnTo>
                    <a:lnTo>
                      <a:pt x="1267" y="250"/>
                    </a:lnTo>
                    <a:lnTo>
                      <a:pt x="1303" y="286"/>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229"/>
              <p:cNvSpPr>
                <a:spLocks/>
              </p:cNvSpPr>
              <p:nvPr/>
            </p:nvSpPr>
            <p:spPr bwMode="auto">
              <a:xfrm>
                <a:off x="3033" y="2341"/>
                <a:ext cx="109" cy="110"/>
              </a:xfrm>
              <a:custGeom>
                <a:avLst/>
                <a:gdLst>
                  <a:gd name="T0" fmla="*/ 180 w 328"/>
                  <a:gd name="T1" fmla="*/ 0 h 331"/>
                  <a:gd name="T2" fmla="*/ 328 w 328"/>
                  <a:gd name="T3" fmla="*/ 331 h 331"/>
                  <a:gd name="T4" fmla="*/ 0 w 328"/>
                  <a:gd name="T5" fmla="*/ 176 h 331"/>
                  <a:gd name="T6" fmla="*/ 34 w 328"/>
                  <a:gd name="T7" fmla="*/ 169 h 331"/>
                  <a:gd name="T8" fmla="*/ 93 w 328"/>
                  <a:gd name="T9" fmla="*/ 138 h 331"/>
                  <a:gd name="T10" fmla="*/ 141 w 328"/>
                  <a:gd name="T11" fmla="*/ 92 h 331"/>
                  <a:gd name="T12" fmla="*/ 171 w 328"/>
                  <a:gd name="T13" fmla="*/ 33 h 331"/>
                  <a:gd name="T14" fmla="*/ 180 w 328"/>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31">
                    <a:moveTo>
                      <a:pt x="180" y="0"/>
                    </a:moveTo>
                    <a:lnTo>
                      <a:pt x="328" y="331"/>
                    </a:lnTo>
                    <a:lnTo>
                      <a:pt x="0" y="176"/>
                    </a:lnTo>
                    <a:lnTo>
                      <a:pt x="34" y="169"/>
                    </a:lnTo>
                    <a:lnTo>
                      <a:pt x="93" y="138"/>
                    </a:lnTo>
                    <a:lnTo>
                      <a:pt x="141" y="92"/>
                    </a:lnTo>
                    <a:lnTo>
                      <a:pt x="171" y="33"/>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230"/>
              <p:cNvSpPr>
                <a:spLocks/>
              </p:cNvSpPr>
              <p:nvPr/>
            </p:nvSpPr>
            <p:spPr bwMode="auto">
              <a:xfrm>
                <a:off x="3008" y="2551"/>
                <a:ext cx="193" cy="351"/>
              </a:xfrm>
              <a:custGeom>
                <a:avLst/>
                <a:gdLst>
                  <a:gd name="T0" fmla="*/ 541 w 580"/>
                  <a:gd name="T1" fmla="*/ 0 h 1053"/>
                  <a:gd name="T2" fmla="*/ 562 w 580"/>
                  <a:gd name="T3" fmla="*/ 104 h 1053"/>
                  <a:gd name="T4" fmla="*/ 578 w 580"/>
                  <a:gd name="T5" fmla="*/ 248 h 1053"/>
                  <a:gd name="T6" fmla="*/ 580 w 580"/>
                  <a:gd name="T7" fmla="*/ 339 h 1053"/>
                  <a:gd name="T8" fmla="*/ 574 w 580"/>
                  <a:gd name="T9" fmla="*/ 425 h 1053"/>
                  <a:gd name="T10" fmla="*/ 561 w 580"/>
                  <a:gd name="T11" fmla="*/ 506 h 1053"/>
                  <a:gd name="T12" fmla="*/ 541 w 580"/>
                  <a:gd name="T13" fmla="*/ 582 h 1053"/>
                  <a:gd name="T14" fmla="*/ 512 w 580"/>
                  <a:gd name="T15" fmla="*/ 653 h 1053"/>
                  <a:gd name="T16" fmla="*/ 477 w 580"/>
                  <a:gd name="T17" fmla="*/ 719 h 1053"/>
                  <a:gd name="T18" fmla="*/ 435 w 580"/>
                  <a:gd name="T19" fmla="*/ 781 h 1053"/>
                  <a:gd name="T20" fmla="*/ 388 w 580"/>
                  <a:gd name="T21" fmla="*/ 837 h 1053"/>
                  <a:gd name="T22" fmla="*/ 332 w 580"/>
                  <a:gd name="T23" fmla="*/ 888 h 1053"/>
                  <a:gd name="T24" fmla="*/ 270 w 580"/>
                  <a:gd name="T25" fmla="*/ 934 h 1053"/>
                  <a:gd name="T26" fmla="*/ 200 w 580"/>
                  <a:gd name="T27" fmla="*/ 974 h 1053"/>
                  <a:gd name="T28" fmla="*/ 87 w 580"/>
                  <a:gd name="T29" fmla="*/ 1026 h 1053"/>
                  <a:gd name="T30" fmla="*/ 0 w 580"/>
                  <a:gd name="T31"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1053">
                    <a:moveTo>
                      <a:pt x="541" y="0"/>
                    </a:moveTo>
                    <a:lnTo>
                      <a:pt x="562" y="104"/>
                    </a:lnTo>
                    <a:lnTo>
                      <a:pt x="578" y="248"/>
                    </a:lnTo>
                    <a:lnTo>
                      <a:pt x="580" y="339"/>
                    </a:lnTo>
                    <a:lnTo>
                      <a:pt x="574" y="425"/>
                    </a:lnTo>
                    <a:lnTo>
                      <a:pt x="561" y="506"/>
                    </a:lnTo>
                    <a:lnTo>
                      <a:pt x="541" y="582"/>
                    </a:lnTo>
                    <a:lnTo>
                      <a:pt x="512" y="653"/>
                    </a:lnTo>
                    <a:lnTo>
                      <a:pt x="477" y="719"/>
                    </a:lnTo>
                    <a:lnTo>
                      <a:pt x="435" y="781"/>
                    </a:lnTo>
                    <a:lnTo>
                      <a:pt x="388" y="837"/>
                    </a:lnTo>
                    <a:lnTo>
                      <a:pt x="332" y="888"/>
                    </a:lnTo>
                    <a:lnTo>
                      <a:pt x="270" y="934"/>
                    </a:lnTo>
                    <a:lnTo>
                      <a:pt x="200" y="974"/>
                    </a:lnTo>
                    <a:lnTo>
                      <a:pt x="87" y="1026"/>
                    </a:lnTo>
                    <a:lnTo>
                      <a:pt x="0" y="1053"/>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231"/>
              <p:cNvSpPr>
                <a:spLocks/>
              </p:cNvSpPr>
              <p:nvPr/>
            </p:nvSpPr>
            <p:spPr bwMode="auto">
              <a:xfrm>
                <a:off x="2986" y="2838"/>
                <a:ext cx="121" cy="80"/>
              </a:xfrm>
              <a:custGeom>
                <a:avLst/>
                <a:gdLst>
                  <a:gd name="T0" fmla="*/ 363 w 363"/>
                  <a:gd name="T1" fmla="*/ 240 h 240"/>
                  <a:gd name="T2" fmla="*/ 0 w 363"/>
                  <a:gd name="T3" fmla="*/ 213 h 240"/>
                  <a:gd name="T4" fmla="*/ 294 w 363"/>
                  <a:gd name="T5" fmla="*/ 0 h 240"/>
                  <a:gd name="T6" fmla="*/ 284 w 363"/>
                  <a:gd name="T7" fmla="*/ 31 h 240"/>
                  <a:gd name="T8" fmla="*/ 282 w 363"/>
                  <a:gd name="T9" fmla="*/ 98 h 240"/>
                  <a:gd name="T10" fmla="*/ 300 w 363"/>
                  <a:gd name="T11" fmla="*/ 162 h 240"/>
                  <a:gd name="T12" fmla="*/ 337 w 363"/>
                  <a:gd name="T13" fmla="*/ 217 h 240"/>
                  <a:gd name="T14" fmla="*/ 363 w 363"/>
                  <a:gd name="T15" fmla="*/ 24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240">
                    <a:moveTo>
                      <a:pt x="363" y="240"/>
                    </a:moveTo>
                    <a:lnTo>
                      <a:pt x="0" y="213"/>
                    </a:lnTo>
                    <a:lnTo>
                      <a:pt x="294" y="0"/>
                    </a:lnTo>
                    <a:lnTo>
                      <a:pt x="284" y="31"/>
                    </a:lnTo>
                    <a:lnTo>
                      <a:pt x="282" y="98"/>
                    </a:lnTo>
                    <a:lnTo>
                      <a:pt x="300" y="162"/>
                    </a:lnTo>
                    <a:lnTo>
                      <a:pt x="337" y="217"/>
                    </a:lnTo>
                    <a:lnTo>
                      <a:pt x="363"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32"/>
              <p:cNvSpPr>
                <a:spLocks/>
              </p:cNvSpPr>
              <p:nvPr/>
            </p:nvSpPr>
            <p:spPr bwMode="auto">
              <a:xfrm>
                <a:off x="2614" y="2582"/>
                <a:ext cx="222" cy="320"/>
              </a:xfrm>
              <a:custGeom>
                <a:avLst/>
                <a:gdLst>
                  <a:gd name="T0" fmla="*/ 665 w 665"/>
                  <a:gd name="T1" fmla="*/ 961 h 961"/>
                  <a:gd name="T2" fmla="*/ 607 w 665"/>
                  <a:gd name="T3" fmla="*/ 956 h 961"/>
                  <a:gd name="T4" fmla="*/ 502 w 665"/>
                  <a:gd name="T5" fmla="*/ 943 h 961"/>
                  <a:gd name="T6" fmla="*/ 407 w 665"/>
                  <a:gd name="T7" fmla="*/ 920 h 961"/>
                  <a:gd name="T8" fmla="*/ 323 w 665"/>
                  <a:gd name="T9" fmla="*/ 890 h 961"/>
                  <a:gd name="T10" fmla="*/ 250 w 665"/>
                  <a:gd name="T11" fmla="*/ 853 h 961"/>
                  <a:gd name="T12" fmla="*/ 188 w 665"/>
                  <a:gd name="T13" fmla="*/ 808 h 961"/>
                  <a:gd name="T14" fmla="*/ 134 w 665"/>
                  <a:gd name="T15" fmla="*/ 756 h 961"/>
                  <a:gd name="T16" fmla="*/ 90 w 665"/>
                  <a:gd name="T17" fmla="*/ 697 h 961"/>
                  <a:gd name="T18" fmla="*/ 55 w 665"/>
                  <a:gd name="T19" fmla="*/ 634 h 961"/>
                  <a:gd name="T20" fmla="*/ 29 w 665"/>
                  <a:gd name="T21" fmla="*/ 563 h 961"/>
                  <a:gd name="T22" fmla="*/ 12 w 665"/>
                  <a:gd name="T23" fmla="*/ 488 h 961"/>
                  <a:gd name="T24" fmla="*/ 2 w 665"/>
                  <a:gd name="T25" fmla="*/ 409 h 961"/>
                  <a:gd name="T26" fmla="*/ 0 w 665"/>
                  <a:gd name="T27" fmla="*/ 281 h 961"/>
                  <a:gd name="T28" fmla="*/ 23 w 665"/>
                  <a:gd name="T29" fmla="*/ 97 h 961"/>
                  <a:gd name="T30" fmla="*/ 46 w 665"/>
                  <a:gd name="T31" fmla="*/ 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5" h="961">
                    <a:moveTo>
                      <a:pt x="665" y="961"/>
                    </a:moveTo>
                    <a:lnTo>
                      <a:pt x="607" y="956"/>
                    </a:lnTo>
                    <a:lnTo>
                      <a:pt x="502" y="943"/>
                    </a:lnTo>
                    <a:lnTo>
                      <a:pt x="407" y="920"/>
                    </a:lnTo>
                    <a:lnTo>
                      <a:pt x="323" y="890"/>
                    </a:lnTo>
                    <a:lnTo>
                      <a:pt x="250" y="853"/>
                    </a:lnTo>
                    <a:lnTo>
                      <a:pt x="188" y="808"/>
                    </a:lnTo>
                    <a:lnTo>
                      <a:pt x="134" y="756"/>
                    </a:lnTo>
                    <a:lnTo>
                      <a:pt x="90" y="697"/>
                    </a:lnTo>
                    <a:lnTo>
                      <a:pt x="55" y="634"/>
                    </a:lnTo>
                    <a:lnTo>
                      <a:pt x="29" y="563"/>
                    </a:lnTo>
                    <a:lnTo>
                      <a:pt x="12" y="488"/>
                    </a:lnTo>
                    <a:lnTo>
                      <a:pt x="2" y="409"/>
                    </a:lnTo>
                    <a:lnTo>
                      <a:pt x="0" y="281"/>
                    </a:lnTo>
                    <a:lnTo>
                      <a:pt x="23" y="97"/>
                    </a:lnTo>
                    <a:lnTo>
                      <a:pt x="46" y="0"/>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233"/>
              <p:cNvSpPr>
                <a:spLocks/>
              </p:cNvSpPr>
              <p:nvPr/>
            </p:nvSpPr>
            <p:spPr bwMode="auto">
              <a:xfrm>
                <a:off x="2567" y="2560"/>
                <a:ext cx="81" cy="120"/>
              </a:xfrm>
              <a:custGeom>
                <a:avLst/>
                <a:gdLst>
                  <a:gd name="T0" fmla="*/ 0 w 245"/>
                  <a:gd name="T1" fmla="*/ 301 h 361"/>
                  <a:gd name="T2" fmla="*/ 204 w 245"/>
                  <a:gd name="T3" fmla="*/ 0 h 361"/>
                  <a:gd name="T4" fmla="*/ 245 w 245"/>
                  <a:gd name="T5" fmla="*/ 361 h 361"/>
                  <a:gd name="T6" fmla="*/ 220 w 245"/>
                  <a:gd name="T7" fmla="*/ 335 h 361"/>
                  <a:gd name="T8" fmla="*/ 164 w 245"/>
                  <a:gd name="T9" fmla="*/ 301 h 361"/>
                  <a:gd name="T10" fmla="*/ 100 w 245"/>
                  <a:gd name="T11" fmla="*/ 285 h 361"/>
                  <a:gd name="T12" fmla="*/ 33 w 245"/>
                  <a:gd name="T13" fmla="*/ 289 h 361"/>
                  <a:gd name="T14" fmla="*/ 0 w 245"/>
                  <a:gd name="T15" fmla="*/ 30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361">
                    <a:moveTo>
                      <a:pt x="0" y="301"/>
                    </a:moveTo>
                    <a:lnTo>
                      <a:pt x="204" y="0"/>
                    </a:lnTo>
                    <a:lnTo>
                      <a:pt x="245" y="361"/>
                    </a:lnTo>
                    <a:lnTo>
                      <a:pt x="220" y="335"/>
                    </a:lnTo>
                    <a:lnTo>
                      <a:pt x="164" y="301"/>
                    </a:lnTo>
                    <a:lnTo>
                      <a:pt x="100" y="285"/>
                    </a:lnTo>
                    <a:lnTo>
                      <a:pt x="33" y="289"/>
                    </a:lnTo>
                    <a:lnTo>
                      <a:pt x="0"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234"/>
              <p:cNvSpPr>
                <a:spLocks/>
              </p:cNvSpPr>
              <p:nvPr/>
            </p:nvSpPr>
            <p:spPr bwMode="auto">
              <a:xfrm>
                <a:off x="2738" y="2410"/>
                <a:ext cx="332" cy="80"/>
              </a:xfrm>
              <a:custGeom>
                <a:avLst/>
                <a:gdLst>
                  <a:gd name="T0" fmla="*/ 0 w 998"/>
                  <a:gd name="T1" fmla="*/ 239 h 239"/>
                  <a:gd name="T2" fmla="*/ 56 w 998"/>
                  <a:gd name="T3" fmla="*/ 183 h 239"/>
                  <a:gd name="T4" fmla="*/ 177 w 998"/>
                  <a:gd name="T5" fmla="*/ 95 h 239"/>
                  <a:gd name="T6" fmla="*/ 304 w 998"/>
                  <a:gd name="T7" fmla="*/ 35 h 239"/>
                  <a:gd name="T8" fmla="*/ 435 w 998"/>
                  <a:gd name="T9" fmla="*/ 3 h 239"/>
                  <a:gd name="T10" fmla="*/ 566 w 998"/>
                  <a:gd name="T11" fmla="*/ 0 h 239"/>
                  <a:gd name="T12" fmla="*/ 697 w 998"/>
                  <a:gd name="T13" fmla="*/ 27 h 239"/>
                  <a:gd name="T14" fmla="*/ 823 w 998"/>
                  <a:gd name="T15" fmla="*/ 82 h 239"/>
                  <a:gd name="T16" fmla="*/ 942 w 998"/>
                  <a:gd name="T17" fmla="*/ 166 h 239"/>
                  <a:gd name="T18" fmla="*/ 998 w 998"/>
                  <a:gd name="T19" fmla="*/ 21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8" h="239">
                    <a:moveTo>
                      <a:pt x="0" y="239"/>
                    </a:moveTo>
                    <a:lnTo>
                      <a:pt x="56" y="183"/>
                    </a:lnTo>
                    <a:lnTo>
                      <a:pt x="177" y="95"/>
                    </a:lnTo>
                    <a:lnTo>
                      <a:pt x="304" y="35"/>
                    </a:lnTo>
                    <a:lnTo>
                      <a:pt x="435" y="3"/>
                    </a:lnTo>
                    <a:lnTo>
                      <a:pt x="566" y="0"/>
                    </a:lnTo>
                    <a:lnTo>
                      <a:pt x="697" y="27"/>
                    </a:lnTo>
                    <a:lnTo>
                      <a:pt x="823" y="82"/>
                    </a:lnTo>
                    <a:lnTo>
                      <a:pt x="942" y="166"/>
                    </a:lnTo>
                    <a:lnTo>
                      <a:pt x="998" y="219"/>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235"/>
              <p:cNvSpPr>
                <a:spLocks/>
              </p:cNvSpPr>
              <p:nvPr/>
            </p:nvSpPr>
            <p:spPr bwMode="auto">
              <a:xfrm>
                <a:off x="2999" y="2411"/>
                <a:ext cx="84" cy="85"/>
              </a:xfrm>
              <a:custGeom>
                <a:avLst/>
                <a:gdLst>
                  <a:gd name="T0" fmla="*/ 138 w 252"/>
                  <a:gd name="T1" fmla="*/ 0 h 255"/>
                  <a:gd name="T2" fmla="*/ 252 w 252"/>
                  <a:gd name="T3" fmla="*/ 255 h 255"/>
                  <a:gd name="T4" fmla="*/ 0 w 252"/>
                  <a:gd name="T5" fmla="*/ 136 h 255"/>
                  <a:gd name="T6" fmla="*/ 26 w 252"/>
                  <a:gd name="T7" fmla="*/ 132 h 255"/>
                  <a:gd name="T8" fmla="*/ 72 w 252"/>
                  <a:gd name="T9" fmla="*/ 108 h 255"/>
                  <a:gd name="T10" fmla="*/ 108 w 252"/>
                  <a:gd name="T11" fmla="*/ 72 h 255"/>
                  <a:gd name="T12" fmla="*/ 132 w 252"/>
                  <a:gd name="T13" fmla="*/ 26 h 255"/>
                  <a:gd name="T14" fmla="*/ 138 w 252"/>
                  <a:gd name="T15" fmla="*/ 0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5">
                    <a:moveTo>
                      <a:pt x="138" y="0"/>
                    </a:moveTo>
                    <a:lnTo>
                      <a:pt x="252" y="255"/>
                    </a:lnTo>
                    <a:lnTo>
                      <a:pt x="0" y="136"/>
                    </a:lnTo>
                    <a:lnTo>
                      <a:pt x="26" y="132"/>
                    </a:lnTo>
                    <a:lnTo>
                      <a:pt x="72" y="108"/>
                    </a:lnTo>
                    <a:lnTo>
                      <a:pt x="108" y="72"/>
                    </a:lnTo>
                    <a:lnTo>
                      <a:pt x="132" y="26"/>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236"/>
              <p:cNvSpPr>
                <a:spLocks/>
              </p:cNvSpPr>
              <p:nvPr/>
            </p:nvSpPr>
            <p:spPr bwMode="auto">
              <a:xfrm>
                <a:off x="2980" y="2573"/>
                <a:ext cx="149" cy="269"/>
              </a:xfrm>
              <a:custGeom>
                <a:avLst/>
                <a:gdLst>
                  <a:gd name="T0" fmla="*/ 413 w 445"/>
                  <a:gd name="T1" fmla="*/ 0 h 807"/>
                  <a:gd name="T2" fmla="*/ 430 w 445"/>
                  <a:gd name="T3" fmla="*/ 79 h 807"/>
                  <a:gd name="T4" fmla="*/ 445 w 445"/>
                  <a:gd name="T5" fmla="*/ 225 h 807"/>
                  <a:gd name="T6" fmla="*/ 436 w 445"/>
                  <a:gd name="T7" fmla="*/ 357 h 807"/>
                  <a:gd name="T8" fmla="*/ 405 w 445"/>
                  <a:gd name="T9" fmla="*/ 474 h 807"/>
                  <a:gd name="T10" fmla="*/ 351 w 445"/>
                  <a:gd name="T11" fmla="*/ 575 h 807"/>
                  <a:gd name="T12" fmla="*/ 276 w 445"/>
                  <a:gd name="T13" fmla="*/ 661 h 807"/>
                  <a:gd name="T14" fmla="*/ 181 w 445"/>
                  <a:gd name="T15" fmla="*/ 732 h 807"/>
                  <a:gd name="T16" fmla="*/ 66 w 445"/>
                  <a:gd name="T17" fmla="*/ 787 h 807"/>
                  <a:gd name="T18" fmla="*/ 0 w 445"/>
                  <a:gd name="T19" fmla="*/ 807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807">
                    <a:moveTo>
                      <a:pt x="413" y="0"/>
                    </a:moveTo>
                    <a:lnTo>
                      <a:pt x="430" y="79"/>
                    </a:lnTo>
                    <a:lnTo>
                      <a:pt x="445" y="225"/>
                    </a:lnTo>
                    <a:lnTo>
                      <a:pt x="436" y="357"/>
                    </a:lnTo>
                    <a:lnTo>
                      <a:pt x="405" y="474"/>
                    </a:lnTo>
                    <a:lnTo>
                      <a:pt x="351" y="575"/>
                    </a:lnTo>
                    <a:lnTo>
                      <a:pt x="276" y="661"/>
                    </a:lnTo>
                    <a:lnTo>
                      <a:pt x="181" y="732"/>
                    </a:lnTo>
                    <a:lnTo>
                      <a:pt x="66" y="787"/>
                    </a:lnTo>
                    <a:lnTo>
                      <a:pt x="0" y="807"/>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237"/>
              <p:cNvSpPr>
                <a:spLocks/>
              </p:cNvSpPr>
              <p:nvPr/>
            </p:nvSpPr>
            <p:spPr bwMode="auto">
              <a:xfrm>
                <a:off x="2963" y="2792"/>
                <a:ext cx="93" cy="62"/>
              </a:xfrm>
              <a:custGeom>
                <a:avLst/>
                <a:gdLst>
                  <a:gd name="T0" fmla="*/ 278 w 278"/>
                  <a:gd name="T1" fmla="*/ 186 h 186"/>
                  <a:gd name="T2" fmla="*/ 0 w 278"/>
                  <a:gd name="T3" fmla="*/ 164 h 186"/>
                  <a:gd name="T4" fmla="*/ 225 w 278"/>
                  <a:gd name="T5" fmla="*/ 0 h 186"/>
                  <a:gd name="T6" fmla="*/ 218 w 278"/>
                  <a:gd name="T7" fmla="*/ 26 h 186"/>
                  <a:gd name="T8" fmla="*/ 216 w 278"/>
                  <a:gd name="T9" fmla="*/ 76 h 186"/>
                  <a:gd name="T10" fmla="*/ 229 w 278"/>
                  <a:gd name="T11" fmla="*/ 125 h 186"/>
                  <a:gd name="T12" fmla="*/ 258 w 278"/>
                  <a:gd name="T13" fmla="*/ 168 h 186"/>
                  <a:gd name="T14" fmla="*/ 278 w 278"/>
                  <a:gd name="T15" fmla="*/ 186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186">
                    <a:moveTo>
                      <a:pt x="278" y="186"/>
                    </a:moveTo>
                    <a:lnTo>
                      <a:pt x="0" y="164"/>
                    </a:lnTo>
                    <a:lnTo>
                      <a:pt x="225" y="0"/>
                    </a:lnTo>
                    <a:lnTo>
                      <a:pt x="218" y="26"/>
                    </a:lnTo>
                    <a:lnTo>
                      <a:pt x="216" y="76"/>
                    </a:lnTo>
                    <a:lnTo>
                      <a:pt x="229" y="125"/>
                    </a:lnTo>
                    <a:lnTo>
                      <a:pt x="258" y="168"/>
                    </a:lnTo>
                    <a:lnTo>
                      <a:pt x="278"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238"/>
              <p:cNvSpPr>
                <a:spLocks/>
              </p:cNvSpPr>
              <p:nvPr/>
            </p:nvSpPr>
            <p:spPr bwMode="auto">
              <a:xfrm>
                <a:off x="2678" y="2596"/>
                <a:ext cx="170" cy="245"/>
              </a:xfrm>
              <a:custGeom>
                <a:avLst/>
                <a:gdLst>
                  <a:gd name="T0" fmla="*/ 510 w 510"/>
                  <a:gd name="T1" fmla="*/ 736 h 736"/>
                  <a:gd name="T2" fmla="*/ 465 w 510"/>
                  <a:gd name="T3" fmla="*/ 733 h 736"/>
                  <a:gd name="T4" fmla="*/ 385 w 510"/>
                  <a:gd name="T5" fmla="*/ 723 h 736"/>
                  <a:gd name="T6" fmla="*/ 311 w 510"/>
                  <a:gd name="T7" fmla="*/ 706 h 736"/>
                  <a:gd name="T8" fmla="*/ 248 w 510"/>
                  <a:gd name="T9" fmla="*/ 683 h 736"/>
                  <a:gd name="T10" fmla="*/ 192 w 510"/>
                  <a:gd name="T11" fmla="*/ 654 h 736"/>
                  <a:gd name="T12" fmla="*/ 143 w 510"/>
                  <a:gd name="T13" fmla="*/ 620 h 736"/>
                  <a:gd name="T14" fmla="*/ 102 w 510"/>
                  <a:gd name="T15" fmla="*/ 579 h 736"/>
                  <a:gd name="T16" fmla="*/ 69 w 510"/>
                  <a:gd name="T17" fmla="*/ 535 h 736"/>
                  <a:gd name="T18" fmla="*/ 42 w 510"/>
                  <a:gd name="T19" fmla="*/ 486 h 736"/>
                  <a:gd name="T20" fmla="*/ 22 w 510"/>
                  <a:gd name="T21" fmla="*/ 432 h 736"/>
                  <a:gd name="T22" fmla="*/ 3 w 510"/>
                  <a:gd name="T23" fmla="*/ 345 h 736"/>
                  <a:gd name="T24" fmla="*/ 0 w 510"/>
                  <a:gd name="T25" fmla="*/ 215 h 736"/>
                  <a:gd name="T26" fmla="*/ 17 w 510"/>
                  <a:gd name="T27" fmla="*/ 75 h 736"/>
                  <a:gd name="T28" fmla="*/ 35 w 510"/>
                  <a:gd name="T29"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736">
                    <a:moveTo>
                      <a:pt x="510" y="736"/>
                    </a:moveTo>
                    <a:lnTo>
                      <a:pt x="465" y="733"/>
                    </a:lnTo>
                    <a:lnTo>
                      <a:pt x="385" y="723"/>
                    </a:lnTo>
                    <a:lnTo>
                      <a:pt x="311" y="706"/>
                    </a:lnTo>
                    <a:lnTo>
                      <a:pt x="248" y="683"/>
                    </a:lnTo>
                    <a:lnTo>
                      <a:pt x="192" y="654"/>
                    </a:lnTo>
                    <a:lnTo>
                      <a:pt x="143" y="620"/>
                    </a:lnTo>
                    <a:lnTo>
                      <a:pt x="102" y="579"/>
                    </a:lnTo>
                    <a:lnTo>
                      <a:pt x="69" y="535"/>
                    </a:lnTo>
                    <a:lnTo>
                      <a:pt x="42" y="486"/>
                    </a:lnTo>
                    <a:lnTo>
                      <a:pt x="22" y="432"/>
                    </a:lnTo>
                    <a:lnTo>
                      <a:pt x="3" y="345"/>
                    </a:lnTo>
                    <a:lnTo>
                      <a:pt x="0" y="215"/>
                    </a:lnTo>
                    <a:lnTo>
                      <a:pt x="17" y="75"/>
                    </a:lnTo>
                    <a:lnTo>
                      <a:pt x="35" y="0"/>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239"/>
              <p:cNvSpPr>
                <a:spLocks/>
              </p:cNvSpPr>
              <p:nvPr/>
            </p:nvSpPr>
            <p:spPr bwMode="auto">
              <a:xfrm>
                <a:off x="2641" y="2579"/>
                <a:ext cx="63" cy="92"/>
              </a:xfrm>
              <a:custGeom>
                <a:avLst/>
                <a:gdLst>
                  <a:gd name="T0" fmla="*/ 0 w 188"/>
                  <a:gd name="T1" fmla="*/ 231 h 277"/>
                  <a:gd name="T2" fmla="*/ 157 w 188"/>
                  <a:gd name="T3" fmla="*/ 0 h 277"/>
                  <a:gd name="T4" fmla="*/ 188 w 188"/>
                  <a:gd name="T5" fmla="*/ 277 h 277"/>
                  <a:gd name="T6" fmla="*/ 170 w 188"/>
                  <a:gd name="T7" fmla="*/ 257 h 277"/>
                  <a:gd name="T8" fmla="*/ 126 w 188"/>
                  <a:gd name="T9" fmla="*/ 231 h 277"/>
                  <a:gd name="T10" fmla="*/ 77 w 188"/>
                  <a:gd name="T11" fmla="*/ 218 h 277"/>
                  <a:gd name="T12" fmla="*/ 26 w 188"/>
                  <a:gd name="T13" fmla="*/ 223 h 277"/>
                  <a:gd name="T14" fmla="*/ 0 w 188"/>
                  <a:gd name="T15" fmla="*/ 231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77">
                    <a:moveTo>
                      <a:pt x="0" y="231"/>
                    </a:moveTo>
                    <a:lnTo>
                      <a:pt x="157" y="0"/>
                    </a:lnTo>
                    <a:lnTo>
                      <a:pt x="188" y="277"/>
                    </a:lnTo>
                    <a:lnTo>
                      <a:pt x="170" y="257"/>
                    </a:lnTo>
                    <a:lnTo>
                      <a:pt x="126" y="231"/>
                    </a:lnTo>
                    <a:lnTo>
                      <a:pt x="77" y="218"/>
                    </a:lnTo>
                    <a:lnTo>
                      <a:pt x="26" y="223"/>
                    </a:lnTo>
                    <a:lnTo>
                      <a:pt x="0" y="2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240"/>
              <p:cNvSpPr>
                <a:spLocks noEditPoints="1"/>
              </p:cNvSpPr>
              <p:nvPr/>
            </p:nvSpPr>
            <p:spPr bwMode="auto">
              <a:xfrm>
                <a:off x="3212" y="2438"/>
                <a:ext cx="49" cy="47"/>
              </a:xfrm>
              <a:custGeom>
                <a:avLst/>
                <a:gdLst>
                  <a:gd name="T0" fmla="*/ 103 w 147"/>
                  <a:gd name="T1" fmla="*/ 113 h 139"/>
                  <a:gd name="T2" fmla="*/ 46 w 147"/>
                  <a:gd name="T3" fmla="*/ 113 h 139"/>
                  <a:gd name="T4" fmla="*/ 38 w 147"/>
                  <a:gd name="T5" fmla="*/ 139 h 139"/>
                  <a:gd name="T6" fmla="*/ 0 w 147"/>
                  <a:gd name="T7" fmla="*/ 139 h 139"/>
                  <a:gd name="T8" fmla="*/ 52 w 147"/>
                  <a:gd name="T9" fmla="*/ 0 h 139"/>
                  <a:gd name="T10" fmla="*/ 95 w 147"/>
                  <a:gd name="T11" fmla="*/ 0 h 139"/>
                  <a:gd name="T12" fmla="*/ 147 w 147"/>
                  <a:gd name="T13" fmla="*/ 139 h 139"/>
                  <a:gd name="T14" fmla="*/ 111 w 147"/>
                  <a:gd name="T15" fmla="*/ 139 h 139"/>
                  <a:gd name="T16" fmla="*/ 103 w 147"/>
                  <a:gd name="T17" fmla="*/ 113 h 139"/>
                  <a:gd name="T18" fmla="*/ 55 w 147"/>
                  <a:gd name="T19" fmla="*/ 87 h 139"/>
                  <a:gd name="T20" fmla="*/ 94 w 147"/>
                  <a:gd name="T21" fmla="*/ 87 h 139"/>
                  <a:gd name="T22" fmla="*/ 74 w 147"/>
                  <a:gd name="T23" fmla="*/ 31 h 139"/>
                  <a:gd name="T24" fmla="*/ 55 w 147"/>
                  <a:gd name="T25" fmla="*/ 8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39">
                    <a:moveTo>
                      <a:pt x="103" y="113"/>
                    </a:moveTo>
                    <a:lnTo>
                      <a:pt x="46" y="113"/>
                    </a:lnTo>
                    <a:lnTo>
                      <a:pt x="38" y="139"/>
                    </a:lnTo>
                    <a:lnTo>
                      <a:pt x="0" y="139"/>
                    </a:lnTo>
                    <a:lnTo>
                      <a:pt x="52" y="0"/>
                    </a:lnTo>
                    <a:lnTo>
                      <a:pt x="95" y="0"/>
                    </a:lnTo>
                    <a:lnTo>
                      <a:pt x="147" y="139"/>
                    </a:lnTo>
                    <a:lnTo>
                      <a:pt x="111" y="139"/>
                    </a:lnTo>
                    <a:lnTo>
                      <a:pt x="103" y="113"/>
                    </a:lnTo>
                    <a:close/>
                    <a:moveTo>
                      <a:pt x="55" y="87"/>
                    </a:moveTo>
                    <a:lnTo>
                      <a:pt x="94" y="87"/>
                    </a:lnTo>
                    <a:lnTo>
                      <a:pt x="74" y="31"/>
                    </a:lnTo>
                    <a:lnTo>
                      <a:pt x="55"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241"/>
              <p:cNvSpPr>
                <a:spLocks noEditPoints="1"/>
              </p:cNvSpPr>
              <p:nvPr/>
            </p:nvSpPr>
            <p:spPr bwMode="auto">
              <a:xfrm>
                <a:off x="3267" y="2449"/>
                <a:ext cx="37"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10 h 147"/>
                  <a:gd name="T14" fmla="*/ 49 w 112"/>
                  <a:gd name="T15" fmla="*/ 5 h 147"/>
                  <a:gd name="T16" fmla="*/ 57 w 112"/>
                  <a:gd name="T17" fmla="*/ 2 h 147"/>
                  <a:gd name="T18" fmla="*/ 69 w 112"/>
                  <a:gd name="T19" fmla="*/ 0 h 147"/>
                  <a:gd name="T20" fmla="*/ 77 w 112"/>
                  <a:gd name="T21" fmla="*/ 0 h 147"/>
                  <a:gd name="T22" fmla="*/ 93 w 112"/>
                  <a:gd name="T23" fmla="*/ 9 h 147"/>
                  <a:gd name="T24" fmla="*/ 100 w 112"/>
                  <a:gd name="T25" fmla="*/ 16 h 147"/>
                  <a:gd name="T26" fmla="*/ 106 w 112"/>
                  <a:gd name="T27" fmla="*/ 23 h 147"/>
                  <a:gd name="T28" fmla="*/ 112 w 112"/>
                  <a:gd name="T29" fmla="*/ 43 h 147"/>
                  <a:gd name="T30" fmla="*/ 112 w 112"/>
                  <a:gd name="T31" fmla="*/ 55 h 147"/>
                  <a:gd name="T32" fmla="*/ 112 w 112"/>
                  <a:gd name="T33" fmla="*/ 66 h 147"/>
                  <a:gd name="T34" fmla="*/ 106 w 112"/>
                  <a:gd name="T35" fmla="*/ 87 h 147"/>
                  <a:gd name="T36" fmla="*/ 100 w 112"/>
                  <a:gd name="T37" fmla="*/ 95 h 147"/>
                  <a:gd name="T38" fmla="*/ 93 w 112"/>
                  <a:gd name="T39" fmla="*/ 102 h 147"/>
                  <a:gd name="T40" fmla="*/ 77 w 112"/>
                  <a:gd name="T41" fmla="*/ 110 h 147"/>
                  <a:gd name="T42" fmla="*/ 69 w 112"/>
                  <a:gd name="T43" fmla="*/ 111 h 147"/>
                  <a:gd name="T44" fmla="*/ 57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8 w 112"/>
                  <a:gd name="T57" fmla="*/ 32 h 147"/>
                  <a:gd name="T58" fmla="*/ 34 w 112"/>
                  <a:gd name="T59" fmla="*/ 42 h 147"/>
                  <a:gd name="T60" fmla="*/ 33 w 112"/>
                  <a:gd name="T61" fmla="*/ 55 h 147"/>
                  <a:gd name="T62" fmla="*/ 34 w 112"/>
                  <a:gd name="T63" fmla="*/ 69 h 147"/>
                  <a:gd name="T64" fmla="*/ 38 w 112"/>
                  <a:gd name="T65" fmla="*/ 78 h 147"/>
                  <a:gd name="T66" fmla="*/ 46 w 112"/>
                  <a:gd name="T67" fmla="*/ 85 h 147"/>
                  <a:gd name="T68" fmla="*/ 56 w 112"/>
                  <a:gd name="T69" fmla="*/ 87 h 147"/>
                  <a:gd name="T70" fmla="*/ 66 w 112"/>
                  <a:gd name="T71" fmla="*/ 85 h 147"/>
                  <a:gd name="T72" fmla="*/ 72 w 112"/>
                  <a:gd name="T73" fmla="*/ 78 h 147"/>
                  <a:gd name="T74" fmla="*/ 77 w 112"/>
                  <a:gd name="T75" fmla="*/ 69 h 147"/>
                  <a:gd name="T76" fmla="*/ 77 w 112"/>
                  <a:gd name="T77" fmla="*/ 55 h 147"/>
                  <a:gd name="T78" fmla="*/ 77 w 112"/>
                  <a:gd name="T79" fmla="*/ 42 h 147"/>
                  <a:gd name="T80" fmla="*/ 72 w 112"/>
                  <a:gd name="T81" fmla="*/ 32 h 147"/>
                  <a:gd name="T82" fmla="*/ 66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8"/>
                    </a:lnTo>
                    <a:lnTo>
                      <a:pt x="40" y="10"/>
                    </a:lnTo>
                    <a:lnTo>
                      <a:pt x="49" y="5"/>
                    </a:lnTo>
                    <a:lnTo>
                      <a:pt x="57" y="2"/>
                    </a:lnTo>
                    <a:lnTo>
                      <a:pt x="69" y="0"/>
                    </a:lnTo>
                    <a:lnTo>
                      <a:pt x="77" y="0"/>
                    </a:lnTo>
                    <a:lnTo>
                      <a:pt x="93" y="9"/>
                    </a:lnTo>
                    <a:lnTo>
                      <a:pt x="100" y="16"/>
                    </a:lnTo>
                    <a:lnTo>
                      <a:pt x="106" y="23"/>
                    </a:lnTo>
                    <a:lnTo>
                      <a:pt x="112" y="43"/>
                    </a:lnTo>
                    <a:lnTo>
                      <a:pt x="112" y="55"/>
                    </a:lnTo>
                    <a:lnTo>
                      <a:pt x="112" y="66"/>
                    </a:lnTo>
                    <a:lnTo>
                      <a:pt x="106" y="87"/>
                    </a:lnTo>
                    <a:lnTo>
                      <a:pt x="100" y="95"/>
                    </a:lnTo>
                    <a:lnTo>
                      <a:pt x="93" y="102"/>
                    </a:lnTo>
                    <a:lnTo>
                      <a:pt x="77" y="110"/>
                    </a:lnTo>
                    <a:lnTo>
                      <a:pt x="69" y="111"/>
                    </a:lnTo>
                    <a:lnTo>
                      <a:pt x="57" y="110"/>
                    </a:lnTo>
                    <a:lnTo>
                      <a:pt x="49" y="107"/>
                    </a:lnTo>
                    <a:lnTo>
                      <a:pt x="40" y="101"/>
                    </a:lnTo>
                    <a:lnTo>
                      <a:pt x="33" y="92"/>
                    </a:lnTo>
                    <a:close/>
                    <a:moveTo>
                      <a:pt x="56" y="25"/>
                    </a:moveTo>
                    <a:lnTo>
                      <a:pt x="46" y="26"/>
                    </a:lnTo>
                    <a:lnTo>
                      <a:pt x="38" y="32"/>
                    </a:lnTo>
                    <a:lnTo>
                      <a:pt x="34" y="42"/>
                    </a:lnTo>
                    <a:lnTo>
                      <a:pt x="33" y="55"/>
                    </a:lnTo>
                    <a:lnTo>
                      <a:pt x="34" y="69"/>
                    </a:lnTo>
                    <a:lnTo>
                      <a:pt x="38" y="78"/>
                    </a:lnTo>
                    <a:lnTo>
                      <a:pt x="46" y="85"/>
                    </a:lnTo>
                    <a:lnTo>
                      <a:pt x="56" y="87"/>
                    </a:lnTo>
                    <a:lnTo>
                      <a:pt x="66" y="85"/>
                    </a:lnTo>
                    <a:lnTo>
                      <a:pt x="72" y="78"/>
                    </a:lnTo>
                    <a:lnTo>
                      <a:pt x="77" y="69"/>
                    </a:lnTo>
                    <a:lnTo>
                      <a:pt x="77" y="55"/>
                    </a:lnTo>
                    <a:lnTo>
                      <a:pt x="77" y="42"/>
                    </a:lnTo>
                    <a:lnTo>
                      <a:pt x="72" y="32"/>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242"/>
              <p:cNvSpPr>
                <a:spLocks noEditPoints="1"/>
              </p:cNvSpPr>
              <p:nvPr/>
            </p:nvSpPr>
            <p:spPr bwMode="auto">
              <a:xfrm>
                <a:off x="3313" y="2449"/>
                <a:ext cx="37"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10 h 147"/>
                  <a:gd name="T14" fmla="*/ 49 w 112"/>
                  <a:gd name="T15" fmla="*/ 5 h 147"/>
                  <a:gd name="T16" fmla="*/ 58 w 112"/>
                  <a:gd name="T17" fmla="*/ 2 h 147"/>
                  <a:gd name="T18" fmla="*/ 68 w 112"/>
                  <a:gd name="T19" fmla="*/ 0 h 147"/>
                  <a:gd name="T20" fmla="*/ 78 w 112"/>
                  <a:gd name="T21" fmla="*/ 0 h 147"/>
                  <a:gd name="T22" fmla="*/ 94 w 112"/>
                  <a:gd name="T23" fmla="*/ 9 h 147"/>
                  <a:gd name="T24" fmla="*/ 99 w 112"/>
                  <a:gd name="T25" fmla="*/ 16 h 147"/>
                  <a:gd name="T26" fmla="*/ 105 w 112"/>
                  <a:gd name="T27" fmla="*/ 23 h 147"/>
                  <a:gd name="T28" fmla="*/ 112 w 112"/>
                  <a:gd name="T29" fmla="*/ 43 h 147"/>
                  <a:gd name="T30" fmla="*/ 112 w 112"/>
                  <a:gd name="T31" fmla="*/ 55 h 147"/>
                  <a:gd name="T32" fmla="*/ 112 w 112"/>
                  <a:gd name="T33" fmla="*/ 66 h 147"/>
                  <a:gd name="T34" fmla="*/ 105 w 112"/>
                  <a:gd name="T35" fmla="*/ 87 h 147"/>
                  <a:gd name="T36" fmla="*/ 99 w 112"/>
                  <a:gd name="T37" fmla="*/ 95 h 147"/>
                  <a:gd name="T38" fmla="*/ 94 w 112"/>
                  <a:gd name="T39" fmla="*/ 102 h 147"/>
                  <a:gd name="T40" fmla="*/ 78 w 112"/>
                  <a:gd name="T41" fmla="*/ 110 h 147"/>
                  <a:gd name="T42" fmla="*/ 68 w 112"/>
                  <a:gd name="T43" fmla="*/ 111 h 147"/>
                  <a:gd name="T44" fmla="*/ 58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9 w 112"/>
                  <a:gd name="T57" fmla="*/ 32 h 147"/>
                  <a:gd name="T58" fmla="*/ 35 w 112"/>
                  <a:gd name="T59" fmla="*/ 42 h 147"/>
                  <a:gd name="T60" fmla="*/ 33 w 112"/>
                  <a:gd name="T61" fmla="*/ 55 h 147"/>
                  <a:gd name="T62" fmla="*/ 35 w 112"/>
                  <a:gd name="T63" fmla="*/ 69 h 147"/>
                  <a:gd name="T64" fmla="*/ 39 w 112"/>
                  <a:gd name="T65" fmla="*/ 78 h 147"/>
                  <a:gd name="T66" fmla="*/ 46 w 112"/>
                  <a:gd name="T67" fmla="*/ 85 h 147"/>
                  <a:gd name="T68" fmla="*/ 56 w 112"/>
                  <a:gd name="T69" fmla="*/ 87 h 147"/>
                  <a:gd name="T70" fmla="*/ 65 w 112"/>
                  <a:gd name="T71" fmla="*/ 85 h 147"/>
                  <a:gd name="T72" fmla="*/ 72 w 112"/>
                  <a:gd name="T73" fmla="*/ 78 h 147"/>
                  <a:gd name="T74" fmla="*/ 76 w 112"/>
                  <a:gd name="T75" fmla="*/ 69 h 147"/>
                  <a:gd name="T76" fmla="*/ 78 w 112"/>
                  <a:gd name="T77" fmla="*/ 55 h 147"/>
                  <a:gd name="T78" fmla="*/ 76 w 112"/>
                  <a:gd name="T79" fmla="*/ 42 h 147"/>
                  <a:gd name="T80" fmla="*/ 72 w 112"/>
                  <a:gd name="T81" fmla="*/ 32 h 147"/>
                  <a:gd name="T82" fmla="*/ 65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8"/>
                    </a:lnTo>
                    <a:lnTo>
                      <a:pt x="40" y="10"/>
                    </a:lnTo>
                    <a:lnTo>
                      <a:pt x="49" y="5"/>
                    </a:lnTo>
                    <a:lnTo>
                      <a:pt x="58" y="2"/>
                    </a:lnTo>
                    <a:lnTo>
                      <a:pt x="68" y="0"/>
                    </a:lnTo>
                    <a:lnTo>
                      <a:pt x="78" y="0"/>
                    </a:lnTo>
                    <a:lnTo>
                      <a:pt x="94" y="9"/>
                    </a:lnTo>
                    <a:lnTo>
                      <a:pt x="99" y="16"/>
                    </a:lnTo>
                    <a:lnTo>
                      <a:pt x="105" y="23"/>
                    </a:lnTo>
                    <a:lnTo>
                      <a:pt x="112" y="43"/>
                    </a:lnTo>
                    <a:lnTo>
                      <a:pt x="112" y="55"/>
                    </a:lnTo>
                    <a:lnTo>
                      <a:pt x="112" y="66"/>
                    </a:lnTo>
                    <a:lnTo>
                      <a:pt x="105" y="87"/>
                    </a:lnTo>
                    <a:lnTo>
                      <a:pt x="99" y="95"/>
                    </a:lnTo>
                    <a:lnTo>
                      <a:pt x="94" y="102"/>
                    </a:lnTo>
                    <a:lnTo>
                      <a:pt x="78" y="110"/>
                    </a:lnTo>
                    <a:lnTo>
                      <a:pt x="68" y="111"/>
                    </a:lnTo>
                    <a:lnTo>
                      <a:pt x="58" y="110"/>
                    </a:lnTo>
                    <a:lnTo>
                      <a:pt x="49" y="107"/>
                    </a:lnTo>
                    <a:lnTo>
                      <a:pt x="40" y="101"/>
                    </a:lnTo>
                    <a:lnTo>
                      <a:pt x="33" y="92"/>
                    </a:lnTo>
                    <a:close/>
                    <a:moveTo>
                      <a:pt x="56" y="25"/>
                    </a:moveTo>
                    <a:lnTo>
                      <a:pt x="46" y="26"/>
                    </a:lnTo>
                    <a:lnTo>
                      <a:pt x="39" y="32"/>
                    </a:lnTo>
                    <a:lnTo>
                      <a:pt x="35" y="42"/>
                    </a:lnTo>
                    <a:lnTo>
                      <a:pt x="33" y="55"/>
                    </a:lnTo>
                    <a:lnTo>
                      <a:pt x="35" y="69"/>
                    </a:lnTo>
                    <a:lnTo>
                      <a:pt x="39" y="78"/>
                    </a:lnTo>
                    <a:lnTo>
                      <a:pt x="46" y="85"/>
                    </a:lnTo>
                    <a:lnTo>
                      <a:pt x="56" y="87"/>
                    </a:lnTo>
                    <a:lnTo>
                      <a:pt x="65" y="85"/>
                    </a:lnTo>
                    <a:lnTo>
                      <a:pt x="72" y="78"/>
                    </a:lnTo>
                    <a:lnTo>
                      <a:pt x="76" y="69"/>
                    </a:lnTo>
                    <a:lnTo>
                      <a:pt x="78" y="55"/>
                    </a:lnTo>
                    <a:lnTo>
                      <a:pt x="76" y="42"/>
                    </a:lnTo>
                    <a:lnTo>
                      <a:pt x="72" y="32"/>
                    </a:lnTo>
                    <a:lnTo>
                      <a:pt x="65"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Rectangle 243"/>
              <p:cNvSpPr>
                <a:spLocks noChangeArrowheads="1"/>
              </p:cNvSpPr>
              <p:nvPr/>
            </p:nvSpPr>
            <p:spPr bwMode="auto">
              <a:xfrm>
                <a:off x="3358" y="2436"/>
                <a:ext cx="12"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244"/>
              <p:cNvSpPr>
                <a:spLocks noEditPoints="1"/>
              </p:cNvSpPr>
              <p:nvPr/>
            </p:nvSpPr>
            <p:spPr bwMode="auto">
              <a:xfrm>
                <a:off x="3380" y="2436"/>
                <a:ext cx="11" cy="49"/>
              </a:xfrm>
              <a:custGeom>
                <a:avLst/>
                <a:gdLst>
                  <a:gd name="T0" fmla="*/ 0 w 33"/>
                  <a:gd name="T1" fmla="*/ 42 h 147"/>
                  <a:gd name="T2" fmla="*/ 33 w 33"/>
                  <a:gd name="T3" fmla="*/ 42 h 147"/>
                  <a:gd name="T4" fmla="*/ 33 w 33"/>
                  <a:gd name="T5" fmla="*/ 147 h 147"/>
                  <a:gd name="T6" fmla="*/ 0 w 33"/>
                  <a:gd name="T7" fmla="*/ 147 h 147"/>
                  <a:gd name="T8" fmla="*/ 0 w 33"/>
                  <a:gd name="T9" fmla="*/ 42 h 147"/>
                  <a:gd name="T10" fmla="*/ 0 w 33"/>
                  <a:gd name="T11" fmla="*/ 0 h 147"/>
                  <a:gd name="T12" fmla="*/ 33 w 33"/>
                  <a:gd name="T13" fmla="*/ 0 h 147"/>
                  <a:gd name="T14" fmla="*/ 33 w 33"/>
                  <a:gd name="T15" fmla="*/ 28 h 147"/>
                  <a:gd name="T16" fmla="*/ 0 w 33"/>
                  <a:gd name="T17" fmla="*/ 28 h 147"/>
                  <a:gd name="T18" fmla="*/ 0 w 33"/>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7">
                    <a:moveTo>
                      <a:pt x="0" y="42"/>
                    </a:moveTo>
                    <a:lnTo>
                      <a:pt x="33" y="42"/>
                    </a:lnTo>
                    <a:lnTo>
                      <a:pt x="33" y="147"/>
                    </a:lnTo>
                    <a:lnTo>
                      <a:pt x="0" y="147"/>
                    </a:lnTo>
                    <a:lnTo>
                      <a:pt x="0" y="42"/>
                    </a:lnTo>
                    <a:close/>
                    <a:moveTo>
                      <a:pt x="0" y="0"/>
                    </a:moveTo>
                    <a:lnTo>
                      <a:pt x="33" y="0"/>
                    </a:lnTo>
                    <a:lnTo>
                      <a:pt x="33" y="28"/>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245"/>
              <p:cNvSpPr>
                <a:spLocks/>
              </p:cNvSpPr>
              <p:nvPr/>
            </p:nvSpPr>
            <p:spPr bwMode="auto">
              <a:xfrm>
                <a:off x="3400" y="2449"/>
                <a:ext cx="31" cy="37"/>
              </a:xfrm>
              <a:custGeom>
                <a:avLst/>
                <a:gdLst>
                  <a:gd name="T0" fmla="*/ 92 w 92"/>
                  <a:gd name="T1" fmla="*/ 6 h 111"/>
                  <a:gd name="T2" fmla="*/ 92 w 92"/>
                  <a:gd name="T3" fmla="*/ 33 h 111"/>
                  <a:gd name="T4" fmla="*/ 85 w 92"/>
                  <a:gd name="T5" fmla="*/ 29 h 111"/>
                  <a:gd name="T6" fmla="*/ 78 w 92"/>
                  <a:gd name="T7" fmla="*/ 26 h 111"/>
                  <a:gd name="T8" fmla="*/ 72 w 92"/>
                  <a:gd name="T9" fmla="*/ 25 h 111"/>
                  <a:gd name="T10" fmla="*/ 64 w 92"/>
                  <a:gd name="T11" fmla="*/ 25 h 111"/>
                  <a:gd name="T12" fmla="*/ 51 w 92"/>
                  <a:gd name="T13" fmla="*/ 26 h 111"/>
                  <a:gd name="T14" fmla="*/ 42 w 92"/>
                  <a:gd name="T15" fmla="*/ 32 h 111"/>
                  <a:gd name="T16" fmla="*/ 36 w 92"/>
                  <a:gd name="T17" fmla="*/ 42 h 111"/>
                  <a:gd name="T18" fmla="*/ 35 w 92"/>
                  <a:gd name="T19" fmla="*/ 55 h 111"/>
                  <a:gd name="T20" fmla="*/ 36 w 92"/>
                  <a:gd name="T21" fmla="*/ 69 h 111"/>
                  <a:gd name="T22" fmla="*/ 42 w 92"/>
                  <a:gd name="T23" fmla="*/ 78 h 111"/>
                  <a:gd name="T24" fmla="*/ 51 w 92"/>
                  <a:gd name="T25" fmla="*/ 85 h 111"/>
                  <a:gd name="T26" fmla="*/ 64 w 92"/>
                  <a:gd name="T27" fmla="*/ 87 h 111"/>
                  <a:gd name="T28" fmla="*/ 72 w 92"/>
                  <a:gd name="T29" fmla="*/ 87 h 111"/>
                  <a:gd name="T30" fmla="*/ 80 w 92"/>
                  <a:gd name="T31" fmla="*/ 84 h 111"/>
                  <a:gd name="T32" fmla="*/ 87 w 92"/>
                  <a:gd name="T33" fmla="*/ 81 h 111"/>
                  <a:gd name="T34" fmla="*/ 92 w 92"/>
                  <a:gd name="T35" fmla="*/ 77 h 111"/>
                  <a:gd name="T36" fmla="*/ 92 w 92"/>
                  <a:gd name="T37" fmla="*/ 105 h 111"/>
                  <a:gd name="T38" fmla="*/ 84 w 92"/>
                  <a:gd name="T39" fmla="*/ 107 h 111"/>
                  <a:gd name="T40" fmla="*/ 77 w 92"/>
                  <a:gd name="T41" fmla="*/ 110 h 111"/>
                  <a:gd name="T42" fmla="*/ 68 w 92"/>
                  <a:gd name="T43" fmla="*/ 110 h 111"/>
                  <a:gd name="T44" fmla="*/ 61 w 92"/>
                  <a:gd name="T45" fmla="*/ 111 h 111"/>
                  <a:gd name="T46" fmla="*/ 46 w 92"/>
                  <a:gd name="T47" fmla="*/ 110 h 111"/>
                  <a:gd name="T48" fmla="*/ 25 w 92"/>
                  <a:gd name="T49" fmla="*/ 102 h 111"/>
                  <a:gd name="T50" fmla="*/ 16 w 92"/>
                  <a:gd name="T51" fmla="*/ 97 h 111"/>
                  <a:gd name="T52" fmla="*/ 9 w 92"/>
                  <a:gd name="T53" fmla="*/ 88 h 111"/>
                  <a:gd name="T54" fmla="*/ 0 w 92"/>
                  <a:gd name="T55" fmla="*/ 68 h 111"/>
                  <a:gd name="T56" fmla="*/ 0 w 92"/>
                  <a:gd name="T57" fmla="*/ 55 h 111"/>
                  <a:gd name="T58" fmla="*/ 0 w 92"/>
                  <a:gd name="T59" fmla="*/ 43 h 111"/>
                  <a:gd name="T60" fmla="*/ 9 w 92"/>
                  <a:gd name="T61" fmla="*/ 23 h 111"/>
                  <a:gd name="T62" fmla="*/ 16 w 92"/>
                  <a:gd name="T63" fmla="*/ 15 h 111"/>
                  <a:gd name="T64" fmla="*/ 25 w 92"/>
                  <a:gd name="T65" fmla="*/ 9 h 111"/>
                  <a:gd name="T66" fmla="*/ 46 w 92"/>
                  <a:gd name="T67" fmla="*/ 0 h 111"/>
                  <a:gd name="T68" fmla="*/ 61 w 92"/>
                  <a:gd name="T69" fmla="*/ 0 h 111"/>
                  <a:gd name="T70" fmla="*/ 68 w 92"/>
                  <a:gd name="T71" fmla="*/ 0 h 111"/>
                  <a:gd name="T72" fmla="*/ 77 w 92"/>
                  <a:gd name="T73" fmla="*/ 2 h 111"/>
                  <a:gd name="T74" fmla="*/ 84 w 92"/>
                  <a:gd name="T75" fmla="*/ 3 h 111"/>
                  <a:gd name="T76" fmla="*/ 92 w 92"/>
                  <a:gd name="T7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11">
                    <a:moveTo>
                      <a:pt x="92" y="6"/>
                    </a:moveTo>
                    <a:lnTo>
                      <a:pt x="92" y="33"/>
                    </a:lnTo>
                    <a:lnTo>
                      <a:pt x="85" y="29"/>
                    </a:lnTo>
                    <a:lnTo>
                      <a:pt x="78" y="26"/>
                    </a:lnTo>
                    <a:lnTo>
                      <a:pt x="72" y="25"/>
                    </a:lnTo>
                    <a:lnTo>
                      <a:pt x="64" y="25"/>
                    </a:lnTo>
                    <a:lnTo>
                      <a:pt x="51" y="26"/>
                    </a:lnTo>
                    <a:lnTo>
                      <a:pt x="42" y="32"/>
                    </a:lnTo>
                    <a:lnTo>
                      <a:pt x="36" y="42"/>
                    </a:lnTo>
                    <a:lnTo>
                      <a:pt x="35" y="55"/>
                    </a:lnTo>
                    <a:lnTo>
                      <a:pt x="36" y="69"/>
                    </a:lnTo>
                    <a:lnTo>
                      <a:pt x="42" y="78"/>
                    </a:lnTo>
                    <a:lnTo>
                      <a:pt x="51" y="85"/>
                    </a:lnTo>
                    <a:lnTo>
                      <a:pt x="64" y="87"/>
                    </a:lnTo>
                    <a:lnTo>
                      <a:pt x="72" y="87"/>
                    </a:lnTo>
                    <a:lnTo>
                      <a:pt x="80" y="84"/>
                    </a:lnTo>
                    <a:lnTo>
                      <a:pt x="87" y="81"/>
                    </a:lnTo>
                    <a:lnTo>
                      <a:pt x="92" y="77"/>
                    </a:lnTo>
                    <a:lnTo>
                      <a:pt x="92" y="105"/>
                    </a:lnTo>
                    <a:lnTo>
                      <a:pt x="84" y="107"/>
                    </a:lnTo>
                    <a:lnTo>
                      <a:pt x="77" y="110"/>
                    </a:lnTo>
                    <a:lnTo>
                      <a:pt x="68" y="110"/>
                    </a:lnTo>
                    <a:lnTo>
                      <a:pt x="61" y="111"/>
                    </a:lnTo>
                    <a:lnTo>
                      <a:pt x="46" y="110"/>
                    </a:lnTo>
                    <a:lnTo>
                      <a:pt x="25" y="102"/>
                    </a:lnTo>
                    <a:lnTo>
                      <a:pt x="16" y="97"/>
                    </a:lnTo>
                    <a:lnTo>
                      <a:pt x="9" y="88"/>
                    </a:lnTo>
                    <a:lnTo>
                      <a:pt x="0" y="68"/>
                    </a:lnTo>
                    <a:lnTo>
                      <a:pt x="0" y="55"/>
                    </a:lnTo>
                    <a:lnTo>
                      <a:pt x="0" y="43"/>
                    </a:lnTo>
                    <a:lnTo>
                      <a:pt x="9" y="23"/>
                    </a:lnTo>
                    <a:lnTo>
                      <a:pt x="16" y="15"/>
                    </a:lnTo>
                    <a:lnTo>
                      <a:pt x="25" y="9"/>
                    </a:lnTo>
                    <a:lnTo>
                      <a:pt x="46" y="0"/>
                    </a:lnTo>
                    <a:lnTo>
                      <a:pt x="61" y="0"/>
                    </a:lnTo>
                    <a:lnTo>
                      <a:pt x="68" y="0"/>
                    </a:lnTo>
                    <a:lnTo>
                      <a:pt x="77" y="2"/>
                    </a:lnTo>
                    <a:lnTo>
                      <a:pt x="84" y="3"/>
                    </a:lnTo>
                    <a:lnTo>
                      <a:pt x="9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246"/>
              <p:cNvSpPr>
                <a:spLocks noEditPoints="1"/>
              </p:cNvSpPr>
              <p:nvPr/>
            </p:nvSpPr>
            <p:spPr bwMode="auto">
              <a:xfrm>
                <a:off x="3438" y="2449"/>
                <a:ext cx="35" cy="37"/>
              </a:xfrm>
              <a:custGeom>
                <a:avLst/>
                <a:gdLst>
                  <a:gd name="T0" fmla="*/ 55 w 105"/>
                  <a:gd name="T1" fmla="*/ 61 h 111"/>
                  <a:gd name="T2" fmla="*/ 45 w 105"/>
                  <a:gd name="T3" fmla="*/ 61 h 111"/>
                  <a:gd name="T4" fmla="*/ 39 w 105"/>
                  <a:gd name="T5" fmla="*/ 64 h 111"/>
                  <a:gd name="T6" fmla="*/ 35 w 105"/>
                  <a:gd name="T7" fmla="*/ 68 h 111"/>
                  <a:gd name="T8" fmla="*/ 33 w 105"/>
                  <a:gd name="T9" fmla="*/ 75 h 111"/>
                  <a:gd name="T10" fmla="*/ 35 w 105"/>
                  <a:gd name="T11" fmla="*/ 81 h 111"/>
                  <a:gd name="T12" fmla="*/ 38 w 105"/>
                  <a:gd name="T13" fmla="*/ 85 h 111"/>
                  <a:gd name="T14" fmla="*/ 42 w 105"/>
                  <a:gd name="T15" fmla="*/ 88 h 111"/>
                  <a:gd name="T16" fmla="*/ 49 w 105"/>
                  <a:gd name="T17" fmla="*/ 88 h 111"/>
                  <a:gd name="T18" fmla="*/ 59 w 105"/>
                  <a:gd name="T19" fmla="*/ 87 h 111"/>
                  <a:gd name="T20" fmla="*/ 65 w 105"/>
                  <a:gd name="T21" fmla="*/ 81 h 111"/>
                  <a:gd name="T22" fmla="*/ 71 w 105"/>
                  <a:gd name="T23" fmla="*/ 74 h 111"/>
                  <a:gd name="T24" fmla="*/ 72 w 105"/>
                  <a:gd name="T25" fmla="*/ 65 h 111"/>
                  <a:gd name="T26" fmla="*/ 72 w 105"/>
                  <a:gd name="T27" fmla="*/ 61 h 111"/>
                  <a:gd name="T28" fmla="*/ 55 w 105"/>
                  <a:gd name="T29" fmla="*/ 61 h 111"/>
                  <a:gd name="T30" fmla="*/ 105 w 105"/>
                  <a:gd name="T31" fmla="*/ 48 h 111"/>
                  <a:gd name="T32" fmla="*/ 105 w 105"/>
                  <a:gd name="T33" fmla="*/ 108 h 111"/>
                  <a:gd name="T34" fmla="*/ 72 w 105"/>
                  <a:gd name="T35" fmla="*/ 108 h 111"/>
                  <a:gd name="T36" fmla="*/ 72 w 105"/>
                  <a:gd name="T37" fmla="*/ 92 h 111"/>
                  <a:gd name="T38" fmla="*/ 65 w 105"/>
                  <a:gd name="T39" fmla="*/ 101 h 111"/>
                  <a:gd name="T40" fmla="*/ 56 w 105"/>
                  <a:gd name="T41" fmla="*/ 107 h 111"/>
                  <a:gd name="T42" fmla="*/ 48 w 105"/>
                  <a:gd name="T43" fmla="*/ 110 h 111"/>
                  <a:gd name="T44" fmla="*/ 36 w 105"/>
                  <a:gd name="T45" fmla="*/ 111 h 111"/>
                  <a:gd name="T46" fmla="*/ 22 w 105"/>
                  <a:gd name="T47" fmla="*/ 110 h 111"/>
                  <a:gd name="T48" fmla="*/ 10 w 105"/>
                  <a:gd name="T49" fmla="*/ 101 h 111"/>
                  <a:gd name="T50" fmla="*/ 2 w 105"/>
                  <a:gd name="T51" fmla="*/ 91 h 111"/>
                  <a:gd name="T52" fmla="*/ 0 w 105"/>
                  <a:gd name="T53" fmla="*/ 77 h 111"/>
                  <a:gd name="T54" fmla="*/ 0 w 105"/>
                  <a:gd name="T55" fmla="*/ 68 h 111"/>
                  <a:gd name="T56" fmla="*/ 6 w 105"/>
                  <a:gd name="T57" fmla="*/ 54 h 111"/>
                  <a:gd name="T58" fmla="*/ 12 w 105"/>
                  <a:gd name="T59" fmla="*/ 49 h 111"/>
                  <a:gd name="T60" fmla="*/ 27 w 105"/>
                  <a:gd name="T61" fmla="*/ 42 h 111"/>
                  <a:gd name="T62" fmla="*/ 52 w 105"/>
                  <a:gd name="T63" fmla="*/ 41 h 111"/>
                  <a:gd name="T64" fmla="*/ 72 w 105"/>
                  <a:gd name="T65" fmla="*/ 41 h 111"/>
                  <a:gd name="T66" fmla="*/ 72 w 105"/>
                  <a:gd name="T67" fmla="*/ 38 h 111"/>
                  <a:gd name="T68" fmla="*/ 71 w 105"/>
                  <a:gd name="T69" fmla="*/ 30 h 111"/>
                  <a:gd name="T70" fmla="*/ 66 w 105"/>
                  <a:gd name="T71" fmla="*/ 26 h 111"/>
                  <a:gd name="T72" fmla="*/ 58 w 105"/>
                  <a:gd name="T73" fmla="*/ 23 h 111"/>
                  <a:gd name="T74" fmla="*/ 46 w 105"/>
                  <a:gd name="T75" fmla="*/ 23 h 111"/>
                  <a:gd name="T76" fmla="*/ 36 w 105"/>
                  <a:gd name="T77" fmla="*/ 23 h 111"/>
                  <a:gd name="T78" fmla="*/ 26 w 105"/>
                  <a:gd name="T79" fmla="*/ 25 h 111"/>
                  <a:gd name="T80" fmla="*/ 17 w 105"/>
                  <a:gd name="T81" fmla="*/ 28 h 111"/>
                  <a:gd name="T82" fmla="*/ 9 w 105"/>
                  <a:gd name="T83" fmla="*/ 32 h 111"/>
                  <a:gd name="T84" fmla="*/ 9 w 105"/>
                  <a:gd name="T85" fmla="*/ 6 h 111"/>
                  <a:gd name="T86" fmla="*/ 20 w 105"/>
                  <a:gd name="T87" fmla="*/ 3 h 111"/>
                  <a:gd name="T88" fmla="*/ 30 w 105"/>
                  <a:gd name="T89" fmla="*/ 2 h 111"/>
                  <a:gd name="T90" fmla="*/ 42 w 105"/>
                  <a:gd name="T91" fmla="*/ 0 h 111"/>
                  <a:gd name="T92" fmla="*/ 52 w 105"/>
                  <a:gd name="T93" fmla="*/ 0 h 111"/>
                  <a:gd name="T94" fmla="*/ 66 w 105"/>
                  <a:gd name="T95" fmla="*/ 0 h 111"/>
                  <a:gd name="T96" fmla="*/ 87 w 105"/>
                  <a:gd name="T97" fmla="*/ 6 h 111"/>
                  <a:gd name="T98" fmla="*/ 94 w 105"/>
                  <a:gd name="T99" fmla="*/ 12 h 111"/>
                  <a:gd name="T100" fmla="*/ 100 w 105"/>
                  <a:gd name="T101" fmla="*/ 18 h 111"/>
                  <a:gd name="T102" fmla="*/ 105 w 105"/>
                  <a:gd name="T103" fmla="*/ 36 h 111"/>
                  <a:gd name="T104" fmla="*/ 105 w 105"/>
                  <a:gd name="T105" fmla="*/ 4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11">
                    <a:moveTo>
                      <a:pt x="55" y="61"/>
                    </a:moveTo>
                    <a:lnTo>
                      <a:pt x="45" y="61"/>
                    </a:lnTo>
                    <a:lnTo>
                      <a:pt x="39" y="64"/>
                    </a:lnTo>
                    <a:lnTo>
                      <a:pt x="35" y="68"/>
                    </a:lnTo>
                    <a:lnTo>
                      <a:pt x="33" y="75"/>
                    </a:lnTo>
                    <a:lnTo>
                      <a:pt x="35" y="81"/>
                    </a:lnTo>
                    <a:lnTo>
                      <a:pt x="38" y="85"/>
                    </a:lnTo>
                    <a:lnTo>
                      <a:pt x="42" y="88"/>
                    </a:lnTo>
                    <a:lnTo>
                      <a:pt x="49" y="88"/>
                    </a:lnTo>
                    <a:lnTo>
                      <a:pt x="59" y="87"/>
                    </a:lnTo>
                    <a:lnTo>
                      <a:pt x="65" y="81"/>
                    </a:lnTo>
                    <a:lnTo>
                      <a:pt x="71" y="74"/>
                    </a:lnTo>
                    <a:lnTo>
                      <a:pt x="72" y="65"/>
                    </a:lnTo>
                    <a:lnTo>
                      <a:pt x="72" y="61"/>
                    </a:lnTo>
                    <a:lnTo>
                      <a:pt x="55" y="61"/>
                    </a:lnTo>
                    <a:close/>
                    <a:moveTo>
                      <a:pt x="105" y="48"/>
                    </a:moveTo>
                    <a:lnTo>
                      <a:pt x="105" y="108"/>
                    </a:lnTo>
                    <a:lnTo>
                      <a:pt x="72" y="108"/>
                    </a:lnTo>
                    <a:lnTo>
                      <a:pt x="72" y="92"/>
                    </a:lnTo>
                    <a:lnTo>
                      <a:pt x="65" y="101"/>
                    </a:lnTo>
                    <a:lnTo>
                      <a:pt x="56" y="107"/>
                    </a:lnTo>
                    <a:lnTo>
                      <a:pt x="48" y="110"/>
                    </a:lnTo>
                    <a:lnTo>
                      <a:pt x="36" y="111"/>
                    </a:lnTo>
                    <a:lnTo>
                      <a:pt x="22" y="110"/>
                    </a:lnTo>
                    <a:lnTo>
                      <a:pt x="10" y="101"/>
                    </a:lnTo>
                    <a:lnTo>
                      <a:pt x="2" y="91"/>
                    </a:lnTo>
                    <a:lnTo>
                      <a:pt x="0" y="77"/>
                    </a:lnTo>
                    <a:lnTo>
                      <a:pt x="0" y="68"/>
                    </a:lnTo>
                    <a:lnTo>
                      <a:pt x="6" y="54"/>
                    </a:lnTo>
                    <a:lnTo>
                      <a:pt x="12" y="49"/>
                    </a:lnTo>
                    <a:lnTo>
                      <a:pt x="27" y="42"/>
                    </a:lnTo>
                    <a:lnTo>
                      <a:pt x="52" y="41"/>
                    </a:lnTo>
                    <a:lnTo>
                      <a:pt x="72" y="41"/>
                    </a:lnTo>
                    <a:lnTo>
                      <a:pt x="72" y="38"/>
                    </a:lnTo>
                    <a:lnTo>
                      <a:pt x="71" y="30"/>
                    </a:lnTo>
                    <a:lnTo>
                      <a:pt x="66" y="26"/>
                    </a:lnTo>
                    <a:lnTo>
                      <a:pt x="58" y="23"/>
                    </a:lnTo>
                    <a:lnTo>
                      <a:pt x="46" y="23"/>
                    </a:lnTo>
                    <a:lnTo>
                      <a:pt x="36" y="23"/>
                    </a:lnTo>
                    <a:lnTo>
                      <a:pt x="26" y="25"/>
                    </a:lnTo>
                    <a:lnTo>
                      <a:pt x="17" y="28"/>
                    </a:lnTo>
                    <a:lnTo>
                      <a:pt x="9" y="32"/>
                    </a:lnTo>
                    <a:lnTo>
                      <a:pt x="9" y="6"/>
                    </a:lnTo>
                    <a:lnTo>
                      <a:pt x="20" y="3"/>
                    </a:lnTo>
                    <a:lnTo>
                      <a:pt x="30" y="2"/>
                    </a:lnTo>
                    <a:lnTo>
                      <a:pt x="42" y="0"/>
                    </a:lnTo>
                    <a:lnTo>
                      <a:pt x="52" y="0"/>
                    </a:lnTo>
                    <a:lnTo>
                      <a:pt x="66" y="0"/>
                    </a:lnTo>
                    <a:lnTo>
                      <a:pt x="87" y="6"/>
                    </a:lnTo>
                    <a:lnTo>
                      <a:pt x="94" y="12"/>
                    </a:lnTo>
                    <a:lnTo>
                      <a:pt x="100" y="18"/>
                    </a:lnTo>
                    <a:lnTo>
                      <a:pt x="105" y="36"/>
                    </a:lnTo>
                    <a:lnTo>
                      <a:pt x="105"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247"/>
              <p:cNvSpPr>
                <a:spLocks/>
              </p:cNvSpPr>
              <p:nvPr/>
            </p:nvSpPr>
            <p:spPr bwMode="auto">
              <a:xfrm>
                <a:off x="3479" y="2440"/>
                <a:ext cx="29" cy="45"/>
              </a:xfrm>
              <a:custGeom>
                <a:avLst/>
                <a:gdLst>
                  <a:gd name="T0" fmla="*/ 51 w 85"/>
                  <a:gd name="T1" fmla="*/ 0 h 135"/>
                  <a:gd name="T2" fmla="*/ 51 w 85"/>
                  <a:gd name="T3" fmla="*/ 30 h 135"/>
                  <a:gd name="T4" fmla="*/ 85 w 85"/>
                  <a:gd name="T5" fmla="*/ 30 h 135"/>
                  <a:gd name="T6" fmla="*/ 85 w 85"/>
                  <a:gd name="T7" fmla="*/ 53 h 135"/>
                  <a:gd name="T8" fmla="*/ 51 w 85"/>
                  <a:gd name="T9" fmla="*/ 53 h 135"/>
                  <a:gd name="T10" fmla="*/ 51 w 85"/>
                  <a:gd name="T11" fmla="*/ 98 h 135"/>
                  <a:gd name="T12" fmla="*/ 51 w 85"/>
                  <a:gd name="T13" fmla="*/ 105 h 135"/>
                  <a:gd name="T14" fmla="*/ 53 w 85"/>
                  <a:gd name="T15" fmla="*/ 108 h 135"/>
                  <a:gd name="T16" fmla="*/ 56 w 85"/>
                  <a:gd name="T17" fmla="*/ 111 h 135"/>
                  <a:gd name="T18" fmla="*/ 65 w 85"/>
                  <a:gd name="T19" fmla="*/ 111 h 135"/>
                  <a:gd name="T20" fmla="*/ 82 w 85"/>
                  <a:gd name="T21" fmla="*/ 111 h 135"/>
                  <a:gd name="T22" fmla="*/ 82 w 85"/>
                  <a:gd name="T23" fmla="*/ 135 h 135"/>
                  <a:gd name="T24" fmla="*/ 53 w 85"/>
                  <a:gd name="T25" fmla="*/ 135 h 135"/>
                  <a:gd name="T26" fmla="*/ 35 w 85"/>
                  <a:gd name="T27" fmla="*/ 134 h 135"/>
                  <a:gd name="T28" fmla="*/ 25 w 85"/>
                  <a:gd name="T29" fmla="*/ 127 h 135"/>
                  <a:gd name="T30" fmla="*/ 17 w 85"/>
                  <a:gd name="T31" fmla="*/ 117 h 135"/>
                  <a:gd name="T32" fmla="*/ 16 w 85"/>
                  <a:gd name="T33" fmla="*/ 98 h 135"/>
                  <a:gd name="T34" fmla="*/ 16 w 85"/>
                  <a:gd name="T35" fmla="*/ 53 h 135"/>
                  <a:gd name="T36" fmla="*/ 0 w 85"/>
                  <a:gd name="T37" fmla="*/ 53 h 135"/>
                  <a:gd name="T38" fmla="*/ 0 w 85"/>
                  <a:gd name="T39" fmla="*/ 30 h 135"/>
                  <a:gd name="T40" fmla="*/ 16 w 85"/>
                  <a:gd name="T41" fmla="*/ 30 h 135"/>
                  <a:gd name="T42" fmla="*/ 16 w 85"/>
                  <a:gd name="T43" fmla="*/ 0 h 135"/>
                  <a:gd name="T44" fmla="*/ 51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1" y="0"/>
                    </a:moveTo>
                    <a:lnTo>
                      <a:pt x="51" y="30"/>
                    </a:lnTo>
                    <a:lnTo>
                      <a:pt x="85" y="30"/>
                    </a:lnTo>
                    <a:lnTo>
                      <a:pt x="85" y="53"/>
                    </a:lnTo>
                    <a:lnTo>
                      <a:pt x="51" y="53"/>
                    </a:lnTo>
                    <a:lnTo>
                      <a:pt x="51" y="98"/>
                    </a:lnTo>
                    <a:lnTo>
                      <a:pt x="51" y="105"/>
                    </a:lnTo>
                    <a:lnTo>
                      <a:pt x="53" y="108"/>
                    </a:lnTo>
                    <a:lnTo>
                      <a:pt x="56" y="111"/>
                    </a:lnTo>
                    <a:lnTo>
                      <a:pt x="65" y="111"/>
                    </a:lnTo>
                    <a:lnTo>
                      <a:pt x="82" y="111"/>
                    </a:lnTo>
                    <a:lnTo>
                      <a:pt x="82" y="135"/>
                    </a:lnTo>
                    <a:lnTo>
                      <a:pt x="53" y="135"/>
                    </a:lnTo>
                    <a:lnTo>
                      <a:pt x="35" y="134"/>
                    </a:lnTo>
                    <a:lnTo>
                      <a:pt x="25" y="127"/>
                    </a:lnTo>
                    <a:lnTo>
                      <a:pt x="17" y="117"/>
                    </a:lnTo>
                    <a:lnTo>
                      <a:pt x="16" y="98"/>
                    </a:lnTo>
                    <a:lnTo>
                      <a:pt x="16" y="53"/>
                    </a:lnTo>
                    <a:lnTo>
                      <a:pt x="0" y="53"/>
                    </a:lnTo>
                    <a:lnTo>
                      <a:pt x="0" y="30"/>
                    </a:lnTo>
                    <a:lnTo>
                      <a:pt x="16" y="30"/>
                    </a:lnTo>
                    <a:lnTo>
                      <a:pt x="16"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248"/>
              <p:cNvSpPr>
                <a:spLocks noEditPoints="1"/>
              </p:cNvSpPr>
              <p:nvPr/>
            </p:nvSpPr>
            <p:spPr bwMode="auto">
              <a:xfrm>
                <a:off x="3514" y="2436"/>
                <a:ext cx="11" cy="49"/>
              </a:xfrm>
              <a:custGeom>
                <a:avLst/>
                <a:gdLst>
                  <a:gd name="T0" fmla="*/ 0 w 33"/>
                  <a:gd name="T1" fmla="*/ 42 h 147"/>
                  <a:gd name="T2" fmla="*/ 33 w 33"/>
                  <a:gd name="T3" fmla="*/ 42 h 147"/>
                  <a:gd name="T4" fmla="*/ 33 w 33"/>
                  <a:gd name="T5" fmla="*/ 147 h 147"/>
                  <a:gd name="T6" fmla="*/ 0 w 33"/>
                  <a:gd name="T7" fmla="*/ 147 h 147"/>
                  <a:gd name="T8" fmla="*/ 0 w 33"/>
                  <a:gd name="T9" fmla="*/ 42 h 147"/>
                  <a:gd name="T10" fmla="*/ 0 w 33"/>
                  <a:gd name="T11" fmla="*/ 0 h 147"/>
                  <a:gd name="T12" fmla="*/ 33 w 33"/>
                  <a:gd name="T13" fmla="*/ 0 h 147"/>
                  <a:gd name="T14" fmla="*/ 33 w 33"/>
                  <a:gd name="T15" fmla="*/ 28 h 147"/>
                  <a:gd name="T16" fmla="*/ 0 w 33"/>
                  <a:gd name="T17" fmla="*/ 28 h 147"/>
                  <a:gd name="T18" fmla="*/ 0 w 33"/>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7">
                    <a:moveTo>
                      <a:pt x="0" y="42"/>
                    </a:moveTo>
                    <a:lnTo>
                      <a:pt x="33" y="42"/>
                    </a:lnTo>
                    <a:lnTo>
                      <a:pt x="33" y="147"/>
                    </a:lnTo>
                    <a:lnTo>
                      <a:pt x="0" y="147"/>
                    </a:lnTo>
                    <a:lnTo>
                      <a:pt x="0" y="42"/>
                    </a:lnTo>
                    <a:close/>
                    <a:moveTo>
                      <a:pt x="0" y="0"/>
                    </a:moveTo>
                    <a:lnTo>
                      <a:pt x="33" y="0"/>
                    </a:lnTo>
                    <a:lnTo>
                      <a:pt x="33" y="28"/>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249"/>
              <p:cNvSpPr>
                <a:spLocks noEditPoints="1"/>
              </p:cNvSpPr>
              <p:nvPr/>
            </p:nvSpPr>
            <p:spPr bwMode="auto">
              <a:xfrm>
                <a:off x="3534" y="2449"/>
                <a:ext cx="39" cy="37"/>
              </a:xfrm>
              <a:custGeom>
                <a:avLst/>
                <a:gdLst>
                  <a:gd name="T0" fmla="*/ 59 w 117"/>
                  <a:gd name="T1" fmla="*/ 25 h 111"/>
                  <a:gd name="T2" fmla="*/ 47 w 117"/>
                  <a:gd name="T3" fmla="*/ 26 h 111"/>
                  <a:gd name="T4" fmla="*/ 42 w 117"/>
                  <a:gd name="T5" fmla="*/ 32 h 111"/>
                  <a:gd name="T6" fmla="*/ 36 w 117"/>
                  <a:gd name="T7" fmla="*/ 42 h 111"/>
                  <a:gd name="T8" fmla="*/ 36 w 117"/>
                  <a:gd name="T9" fmla="*/ 55 h 111"/>
                  <a:gd name="T10" fmla="*/ 36 w 117"/>
                  <a:gd name="T11" fmla="*/ 69 h 111"/>
                  <a:gd name="T12" fmla="*/ 42 w 117"/>
                  <a:gd name="T13" fmla="*/ 78 h 111"/>
                  <a:gd name="T14" fmla="*/ 47 w 117"/>
                  <a:gd name="T15" fmla="*/ 85 h 111"/>
                  <a:gd name="T16" fmla="*/ 59 w 117"/>
                  <a:gd name="T17" fmla="*/ 87 h 111"/>
                  <a:gd name="T18" fmla="*/ 69 w 117"/>
                  <a:gd name="T19" fmla="*/ 85 h 111"/>
                  <a:gd name="T20" fmla="*/ 75 w 117"/>
                  <a:gd name="T21" fmla="*/ 78 h 111"/>
                  <a:gd name="T22" fmla="*/ 81 w 117"/>
                  <a:gd name="T23" fmla="*/ 69 h 111"/>
                  <a:gd name="T24" fmla="*/ 81 w 117"/>
                  <a:gd name="T25" fmla="*/ 55 h 111"/>
                  <a:gd name="T26" fmla="*/ 81 w 117"/>
                  <a:gd name="T27" fmla="*/ 42 h 111"/>
                  <a:gd name="T28" fmla="*/ 75 w 117"/>
                  <a:gd name="T29" fmla="*/ 32 h 111"/>
                  <a:gd name="T30" fmla="*/ 69 w 117"/>
                  <a:gd name="T31" fmla="*/ 26 h 111"/>
                  <a:gd name="T32" fmla="*/ 59 w 117"/>
                  <a:gd name="T33" fmla="*/ 25 h 111"/>
                  <a:gd name="T34" fmla="*/ 59 w 117"/>
                  <a:gd name="T35" fmla="*/ 0 h 111"/>
                  <a:gd name="T36" fmla="*/ 72 w 117"/>
                  <a:gd name="T37" fmla="*/ 0 h 111"/>
                  <a:gd name="T38" fmla="*/ 92 w 117"/>
                  <a:gd name="T39" fmla="*/ 9 h 111"/>
                  <a:gd name="T40" fmla="*/ 101 w 117"/>
                  <a:gd name="T41" fmla="*/ 15 h 111"/>
                  <a:gd name="T42" fmla="*/ 108 w 117"/>
                  <a:gd name="T43" fmla="*/ 23 h 111"/>
                  <a:gd name="T44" fmla="*/ 115 w 117"/>
                  <a:gd name="T45" fmla="*/ 43 h 111"/>
                  <a:gd name="T46" fmla="*/ 117 w 117"/>
                  <a:gd name="T47" fmla="*/ 55 h 111"/>
                  <a:gd name="T48" fmla="*/ 115 w 117"/>
                  <a:gd name="T49" fmla="*/ 68 h 111"/>
                  <a:gd name="T50" fmla="*/ 108 w 117"/>
                  <a:gd name="T51" fmla="*/ 88 h 111"/>
                  <a:gd name="T52" fmla="*/ 101 w 117"/>
                  <a:gd name="T53" fmla="*/ 95 h 111"/>
                  <a:gd name="T54" fmla="*/ 92 w 117"/>
                  <a:gd name="T55" fmla="*/ 102 h 111"/>
                  <a:gd name="T56" fmla="*/ 72 w 117"/>
                  <a:gd name="T57" fmla="*/ 110 h 111"/>
                  <a:gd name="T58" fmla="*/ 59 w 117"/>
                  <a:gd name="T59" fmla="*/ 111 h 111"/>
                  <a:gd name="T60" fmla="*/ 45 w 117"/>
                  <a:gd name="T61" fmla="*/ 110 h 111"/>
                  <a:gd name="T62" fmla="*/ 24 w 117"/>
                  <a:gd name="T63" fmla="*/ 102 h 111"/>
                  <a:gd name="T64" fmla="*/ 16 w 117"/>
                  <a:gd name="T65" fmla="*/ 95 h 111"/>
                  <a:gd name="T66" fmla="*/ 9 w 117"/>
                  <a:gd name="T67" fmla="*/ 88 h 111"/>
                  <a:gd name="T68" fmla="*/ 1 w 117"/>
                  <a:gd name="T69" fmla="*/ 68 h 111"/>
                  <a:gd name="T70" fmla="*/ 0 w 117"/>
                  <a:gd name="T71" fmla="*/ 55 h 111"/>
                  <a:gd name="T72" fmla="*/ 1 w 117"/>
                  <a:gd name="T73" fmla="*/ 43 h 111"/>
                  <a:gd name="T74" fmla="*/ 9 w 117"/>
                  <a:gd name="T75" fmla="*/ 23 h 111"/>
                  <a:gd name="T76" fmla="*/ 16 w 117"/>
                  <a:gd name="T77" fmla="*/ 15 h 111"/>
                  <a:gd name="T78" fmla="*/ 24 w 117"/>
                  <a:gd name="T79" fmla="*/ 9 h 111"/>
                  <a:gd name="T80" fmla="*/ 45 w 117"/>
                  <a:gd name="T81" fmla="*/ 0 h 111"/>
                  <a:gd name="T82" fmla="*/ 59 w 117"/>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7" h="111">
                    <a:moveTo>
                      <a:pt x="59" y="25"/>
                    </a:moveTo>
                    <a:lnTo>
                      <a:pt x="47" y="26"/>
                    </a:lnTo>
                    <a:lnTo>
                      <a:pt x="42" y="32"/>
                    </a:lnTo>
                    <a:lnTo>
                      <a:pt x="36" y="42"/>
                    </a:lnTo>
                    <a:lnTo>
                      <a:pt x="36" y="55"/>
                    </a:lnTo>
                    <a:lnTo>
                      <a:pt x="36" y="69"/>
                    </a:lnTo>
                    <a:lnTo>
                      <a:pt x="42" y="78"/>
                    </a:lnTo>
                    <a:lnTo>
                      <a:pt x="47" y="85"/>
                    </a:lnTo>
                    <a:lnTo>
                      <a:pt x="59" y="87"/>
                    </a:lnTo>
                    <a:lnTo>
                      <a:pt x="69" y="85"/>
                    </a:lnTo>
                    <a:lnTo>
                      <a:pt x="75" y="78"/>
                    </a:lnTo>
                    <a:lnTo>
                      <a:pt x="81" y="69"/>
                    </a:lnTo>
                    <a:lnTo>
                      <a:pt x="81" y="55"/>
                    </a:lnTo>
                    <a:lnTo>
                      <a:pt x="81" y="42"/>
                    </a:lnTo>
                    <a:lnTo>
                      <a:pt x="75" y="32"/>
                    </a:lnTo>
                    <a:lnTo>
                      <a:pt x="69" y="26"/>
                    </a:lnTo>
                    <a:lnTo>
                      <a:pt x="59" y="25"/>
                    </a:lnTo>
                    <a:close/>
                    <a:moveTo>
                      <a:pt x="59" y="0"/>
                    </a:moveTo>
                    <a:lnTo>
                      <a:pt x="72" y="0"/>
                    </a:lnTo>
                    <a:lnTo>
                      <a:pt x="92" y="9"/>
                    </a:lnTo>
                    <a:lnTo>
                      <a:pt x="101" y="15"/>
                    </a:lnTo>
                    <a:lnTo>
                      <a:pt x="108" y="23"/>
                    </a:lnTo>
                    <a:lnTo>
                      <a:pt x="115" y="43"/>
                    </a:lnTo>
                    <a:lnTo>
                      <a:pt x="117" y="55"/>
                    </a:lnTo>
                    <a:lnTo>
                      <a:pt x="115" y="68"/>
                    </a:lnTo>
                    <a:lnTo>
                      <a:pt x="108" y="88"/>
                    </a:lnTo>
                    <a:lnTo>
                      <a:pt x="101" y="95"/>
                    </a:lnTo>
                    <a:lnTo>
                      <a:pt x="92" y="102"/>
                    </a:lnTo>
                    <a:lnTo>
                      <a:pt x="72" y="110"/>
                    </a:lnTo>
                    <a:lnTo>
                      <a:pt x="59" y="111"/>
                    </a:lnTo>
                    <a:lnTo>
                      <a:pt x="45" y="110"/>
                    </a:lnTo>
                    <a:lnTo>
                      <a:pt x="24" y="102"/>
                    </a:lnTo>
                    <a:lnTo>
                      <a:pt x="16" y="95"/>
                    </a:lnTo>
                    <a:lnTo>
                      <a:pt x="9" y="88"/>
                    </a:lnTo>
                    <a:lnTo>
                      <a:pt x="1" y="68"/>
                    </a:lnTo>
                    <a:lnTo>
                      <a:pt x="0" y="55"/>
                    </a:lnTo>
                    <a:lnTo>
                      <a:pt x="1" y="43"/>
                    </a:lnTo>
                    <a:lnTo>
                      <a:pt x="9" y="23"/>
                    </a:lnTo>
                    <a:lnTo>
                      <a:pt x="16" y="15"/>
                    </a:lnTo>
                    <a:lnTo>
                      <a:pt x="24" y="9"/>
                    </a:lnTo>
                    <a:lnTo>
                      <a:pt x="45"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50"/>
              <p:cNvSpPr>
                <a:spLocks/>
              </p:cNvSpPr>
              <p:nvPr/>
            </p:nvSpPr>
            <p:spPr bwMode="auto">
              <a:xfrm>
                <a:off x="3581" y="2449"/>
                <a:ext cx="35" cy="36"/>
              </a:xfrm>
              <a:custGeom>
                <a:avLst/>
                <a:gdLst>
                  <a:gd name="T0" fmla="*/ 105 w 105"/>
                  <a:gd name="T1" fmla="*/ 43 h 108"/>
                  <a:gd name="T2" fmla="*/ 105 w 105"/>
                  <a:gd name="T3" fmla="*/ 108 h 108"/>
                  <a:gd name="T4" fmla="*/ 71 w 105"/>
                  <a:gd name="T5" fmla="*/ 108 h 108"/>
                  <a:gd name="T6" fmla="*/ 71 w 105"/>
                  <a:gd name="T7" fmla="*/ 97 h 108"/>
                  <a:gd name="T8" fmla="*/ 71 w 105"/>
                  <a:gd name="T9" fmla="*/ 59 h 108"/>
                  <a:gd name="T10" fmla="*/ 71 w 105"/>
                  <a:gd name="T11" fmla="*/ 46 h 108"/>
                  <a:gd name="T12" fmla="*/ 71 w 105"/>
                  <a:gd name="T13" fmla="*/ 41 h 108"/>
                  <a:gd name="T14" fmla="*/ 69 w 105"/>
                  <a:gd name="T15" fmla="*/ 35 h 108"/>
                  <a:gd name="T16" fmla="*/ 69 w 105"/>
                  <a:gd name="T17" fmla="*/ 32 h 108"/>
                  <a:gd name="T18" fmla="*/ 66 w 105"/>
                  <a:gd name="T19" fmla="*/ 29 h 108"/>
                  <a:gd name="T20" fmla="*/ 64 w 105"/>
                  <a:gd name="T21" fmla="*/ 28 h 108"/>
                  <a:gd name="T22" fmla="*/ 59 w 105"/>
                  <a:gd name="T23" fmla="*/ 26 h 108"/>
                  <a:gd name="T24" fmla="*/ 55 w 105"/>
                  <a:gd name="T25" fmla="*/ 26 h 108"/>
                  <a:gd name="T26" fmla="*/ 46 w 105"/>
                  <a:gd name="T27" fmla="*/ 28 h 108"/>
                  <a:gd name="T28" fmla="*/ 39 w 105"/>
                  <a:gd name="T29" fmla="*/ 33 h 108"/>
                  <a:gd name="T30" fmla="*/ 35 w 105"/>
                  <a:gd name="T31" fmla="*/ 43 h 108"/>
                  <a:gd name="T32" fmla="*/ 33 w 105"/>
                  <a:gd name="T33" fmla="*/ 56 h 108"/>
                  <a:gd name="T34" fmla="*/ 33 w 105"/>
                  <a:gd name="T35" fmla="*/ 108 h 108"/>
                  <a:gd name="T36" fmla="*/ 0 w 105"/>
                  <a:gd name="T37" fmla="*/ 108 h 108"/>
                  <a:gd name="T38" fmla="*/ 0 w 105"/>
                  <a:gd name="T39" fmla="*/ 3 h 108"/>
                  <a:gd name="T40" fmla="*/ 33 w 105"/>
                  <a:gd name="T41" fmla="*/ 3 h 108"/>
                  <a:gd name="T42" fmla="*/ 33 w 105"/>
                  <a:gd name="T43" fmla="*/ 18 h 108"/>
                  <a:gd name="T44" fmla="*/ 41 w 105"/>
                  <a:gd name="T45" fmla="*/ 10 h 108"/>
                  <a:gd name="T46" fmla="*/ 49 w 105"/>
                  <a:gd name="T47" fmla="*/ 5 h 108"/>
                  <a:gd name="T48" fmla="*/ 58 w 105"/>
                  <a:gd name="T49" fmla="*/ 2 h 108"/>
                  <a:gd name="T50" fmla="*/ 68 w 105"/>
                  <a:gd name="T51" fmla="*/ 0 h 108"/>
                  <a:gd name="T52" fmla="*/ 85 w 105"/>
                  <a:gd name="T53" fmla="*/ 2 h 108"/>
                  <a:gd name="T54" fmla="*/ 95 w 105"/>
                  <a:gd name="T55" fmla="*/ 12 h 108"/>
                  <a:gd name="T56" fmla="*/ 104 w 105"/>
                  <a:gd name="T57" fmla="*/ 25 h 108"/>
                  <a:gd name="T58" fmla="*/ 105 w 105"/>
                  <a:gd name="T59" fmla="*/ 4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108">
                    <a:moveTo>
                      <a:pt x="105" y="43"/>
                    </a:moveTo>
                    <a:lnTo>
                      <a:pt x="105" y="108"/>
                    </a:lnTo>
                    <a:lnTo>
                      <a:pt x="71" y="108"/>
                    </a:lnTo>
                    <a:lnTo>
                      <a:pt x="71" y="97"/>
                    </a:lnTo>
                    <a:lnTo>
                      <a:pt x="71" y="59"/>
                    </a:lnTo>
                    <a:lnTo>
                      <a:pt x="71" y="46"/>
                    </a:lnTo>
                    <a:lnTo>
                      <a:pt x="71" y="41"/>
                    </a:lnTo>
                    <a:lnTo>
                      <a:pt x="69" y="35"/>
                    </a:lnTo>
                    <a:lnTo>
                      <a:pt x="69" y="32"/>
                    </a:lnTo>
                    <a:lnTo>
                      <a:pt x="66" y="29"/>
                    </a:lnTo>
                    <a:lnTo>
                      <a:pt x="64" y="28"/>
                    </a:lnTo>
                    <a:lnTo>
                      <a:pt x="59" y="26"/>
                    </a:lnTo>
                    <a:lnTo>
                      <a:pt x="55" y="26"/>
                    </a:lnTo>
                    <a:lnTo>
                      <a:pt x="46" y="28"/>
                    </a:lnTo>
                    <a:lnTo>
                      <a:pt x="39" y="33"/>
                    </a:lnTo>
                    <a:lnTo>
                      <a:pt x="35" y="43"/>
                    </a:lnTo>
                    <a:lnTo>
                      <a:pt x="33" y="56"/>
                    </a:lnTo>
                    <a:lnTo>
                      <a:pt x="33" y="108"/>
                    </a:lnTo>
                    <a:lnTo>
                      <a:pt x="0" y="108"/>
                    </a:lnTo>
                    <a:lnTo>
                      <a:pt x="0" y="3"/>
                    </a:lnTo>
                    <a:lnTo>
                      <a:pt x="33" y="3"/>
                    </a:lnTo>
                    <a:lnTo>
                      <a:pt x="33" y="18"/>
                    </a:lnTo>
                    <a:lnTo>
                      <a:pt x="41" y="10"/>
                    </a:lnTo>
                    <a:lnTo>
                      <a:pt x="49" y="5"/>
                    </a:lnTo>
                    <a:lnTo>
                      <a:pt x="58" y="2"/>
                    </a:lnTo>
                    <a:lnTo>
                      <a:pt x="68" y="0"/>
                    </a:lnTo>
                    <a:lnTo>
                      <a:pt x="85" y="2"/>
                    </a:lnTo>
                    <a:lnTo>
                      <a:pt x="95" y="12"/>
                    </a:lnTo>
                    <a:lnTo>
                      <a:pt x="104" y="25"/>
                    </a:lnTo>
                    <a:lnTo>
                      <a:pt x="105"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251"/>
              <p:cNvSpPr>
                <a:spLocks/>
              </p:cNvSpPr>
              <p:nvPr/>
            </p:nvSpPr>
            <p:spPr bwMode="auto">
              <a:xfrm>
                <a:off x="3212" y="2206"/>
                <a:ext cx="32" cy="56"/>
              </a:xfrm>
              <a:custGeom>
                <a:avLst/>
                <a:gdLst>
                  <a:gd name="T0" fmla="*/ 0 w 96"/>
                  <a:gd name="T1" fmla="*/ 0 h 168"/>
                  <a:gd name="T2" fmla="*/ 96 w 96"/>
                  <a:gd name="T3" fmla="*/ 0 h 168"/>
                  <a:gd name="T4" fmla="*/ 96 w 96"/>
                  <a:gd name="T5" fmla="*/ 19 h 168"/>
                  <a:gd name="T6" fmla="*/ 23 w 96"/>
                  <a:gd name="T7" fmla="*/ 19 h 168"/>
                  <a:gd name="T8" fmla="*/ 23 w 96"/>
                  <a:gd name="T9" fmla="*/ 69 h 168"/>
                  <a:gd name="T10" fmla="*/ 89 w 96"/>
                  <a:gd name="T11" fmla="*/ 69 h 168"/>
                  <a:gd name="T12" fmla="*/ 89 w 96"/>
                  <a:gd name="T13" fmla="*/ 88 h 168"/>
                  <a:gd name="T14" fmla="*/ 23 w 96"/>
                  <a:gd name="T15" fmla="*/ 88 h 168"/>
                  <a:gd name="T16" fmla="*/ 23 w 96"/>
                  <a:gd name="T17" fmla="*/ 168 h 168"/>
                  <a:gd name="T18" fmla="*/ 0 w 96"/>
                  <a:gd name="T19" fmla="*/ 168 h 168"/>
                  <a:gd name="T20" fmla="*/ 0 w 96"/>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68">
                    <a:moveTo>
                      <a:pt x="0" y="0"/>
                    </a:moveTo>
                    <a:lnTo>
                      <a:pt x="96" y="0"/>
                    </a:lnTo>
                    <a:lnTo>
                      <a:pt x="96" y="19"/>
                    </a:lnTo>
                    <a:lnTo>
                      <a:pt x="23" y="19"/>
                    </a:lnTo>
                    <a:lnTo>
                      <a:pt x="23" y="69"/>
                    </a:lnTo>
                    <a:lnTo>
                      <a:pt x="89" y="69"/>
                    </a:lnTo>
                    <a:lnTo>
                      <a:pt x="89" y="88"/>
                    </a:lnTo>
                    <a:lnTo>
                      <a:pt x="23" y="88"/>
                    </a:lnTo>
                    <a:lnTo>
                      <a:pt x="23"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252"/>
              <p:cNvSpPr>
                <a:spLocks noEditPoints="1"/>
              </p:cNvSpPr>
              <p:nvPr/>
            </p:nvSpPr>
            <p:spPr bwMode="auto">
              <a:xfrm>
                <a:off x="3251" y="2204"/>
                <a:ext cx="7" cy="58"/>
              </a:xfrm>
              <a:custGeom>
                <a:avLst/>
                <a:gdLst>
                  <a:gd name="T0" fmla="*/ 0 w 22"/>
                  <a:gd name="T1" fmla="*/ 49 h 175"/>
                  <a:gd name="T2" fmla="*/ 22 w 22"/>
                  <a:gd name="T3" fmla="*/ 49 h 175"/>
                  <a:gd name="T4" fmla="*/ 22 w 22"/>
                  <a:gd name="T5" fmla="*/ 175 h 175"/>
                  <a:gd name="T6" fmla="*/ 0 w 22"/>
                  <a:gd name="T7" fmla="*/ 175 h 175"/>
                  <a:gd name="T8" fmla="*/ 0 w 22"/>
                  <a:gd name="T9" fmla="*/ 49 h 175"/>
                  <a:gd name="T10" fmla="*/ 0 w 22"/>
                  <a:gd name="T11" fmla="*/ 0 h 175"/>
                  <a:gd name="T12" fmla="*/ 22 w 22"/>
                  <a:gd name="T13" fmla="*/ 0 h 175"/>
                  <a:gd name="T14" fmla="*/ 22 w 22"/>
                  <a:gd name="T15" fmla="*/ 26 h 175"/>
                  <a:gd name="T16" fmla="*/ 0 w 22"/>
                  <a:gd name="T17" fmla="*/ 26 h 175"/>
                  <a:gd name="T18" fmla="*/ 0 w 22"/>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75">
                    <a:moveTo>
                      <a:pt x="0" y="49"/>
                    </a:moveTo>
                    <a:lnTo>
                      <a:pt x="22" y="49"/>
                    </a:lnTo>
                    <a:lnTo>
                      <a:pt x="22" y="175"/>
                    </a:lnTo>
                    <a:lnTo>
                      <a:pt x="0" y="175"/>
                    </a:lnTo>
                    <a:lnTo>
                      <a:pt x="0" y="49"/>
                    </a:lnTo>
                    <a:close/>
                    <a:moveTo>
                      <a:pt x="0" y="0"/>
                    </a:moveTo>
                    <a:lnTo>
                      <a:pt x="22" y="0"/>
                    </a:lnTo>
                    <a:lnTo>
                      <a:pt x="22"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253"/>
              <p:cNvSpPr>
                <a:spLocks/>
              </p:cNvSpPr>
              <p:nvPr/>
            </p:nvSpPr>
            <p:spPr bwMode="auto">
              <a:xfrm>
                <a:off x="3272" y="2219"/>
                <a:ext cx="35" cy="43"/>
              </a:xfrm>
              <a:custGeom>
                <a:avLst/>
                <a:gdLst>
                  <a:gd name="T0" fmla="*/ 106 w 106"/>
                  <a:gd name="T1" fmla="*/ 53 h 129"/>
                  <a:gd name="T2" fmla="*/ 106 w 106"/>
                  <a:gd name="T3" fmla="*/ 129 h 129"/>
                  <a:gd name="T4" fmla="*/ 85 w 106"/>
                  <a:gd name="T5" fmla="*/ 129 h 129"/>
                  <a:gd name="T6" fmla="*/ 85 w 106"/>
                  <a:gd name="T7" fmla="*/ 55 h 129"/>
                  <a:gd name="T8" fmla="*/ 84 w 106"/>
                  <a:gd name="T9" fmla="*/ 37 h 129"/>
                  <a:gd name="T10" fmla="*/ 78 w 106"/>
                  <a:gd name="T11" fmla="*/ 27 h 129"/>
                  <a:gd name="T12" fmla="*/ 70 w 106"/>
                  <a:gd name="T13" fmla="*/ 20 h 129"/>
                  <a:gd name="T14" fmla="*/ 57 w 106"/>
                  <a:gd name="T15" fmla="*/ 19 h 129"/>
                  <a:gd name="T16" fmla="*/ 42 w 106"/>
                  <a:gd name="T17" fmla="*/ 20 h 129"/>
                  <a:gd name="T18" fmla="*/ 31 w 106"/>
                  <a:gd name="T19" fmla="*/ 29 h 129"/>
                  <a:gd name="T20" fmla="*/ 23 w 106"/>
                  <a:gd name="T21" fmla="*/ 40 h 129"/>
                  <a:gd name="T22" fmla="*/ 21 w 106"/>
                  <a:gd name="T23" fmla="*/ 57 h 129"/>
                  <a:gd name="T24" fmla="*/ 21 w 106"/>
                  <a:gd name="T25" fmla="*/ 129 h 129"/>
                  <a:gd name="T26" fmla="*/ 0 w 106"/>
                  <a:gd name="T27" fmla="*/ 129 h 129"/>
                  <a:gd name="T28" fmla="*/ 0 w 106"/>
                  <a:gd name="T29" fmla="*/ 3 h 129"/>
                  <a:gd name="T30" fmla="*/ 21 w 106"/>
                  <a:gd name="T31" fmla="*/ 3 h 129"/>
                  <a:gd name="T32" fmla="*/ 21 w 106"/>
                  <a:gd name="T33" fmla="*/ 23 h 129"/>
                  <a:gd name="T34" fmla="*/ 29 w 106"/>
                  <a:gd name="T35" fmla="*/ 13 h 129"/>
                  <a:gd name="T36" fmla="*/ 39 w 106"/>
                  <a:gd name="T37" fmla="*/ 6 h 129"/>
                  <a:gd name="T38" fmla="*/ 49 w 106"/>
                  <a:gd name="T39" fmla="*/ 1 h 129"/>
                  <a:gd name="T40" fmla="*/ 62 w 106"/>
                  <a:gd name="T41" fmla="*/ 0 h 129"/>
                  <a:gd name="T42" fmla="*/ 72 w 106"/>
                  <a:gd name="T43" fmla="*/ 1 h 129"/>
                  <a:gd name="T44" fmla="*/ 88 w 106"/>
                  <a:gd name="T45" fmla="*/ 7 h 129"/>
                  <a:gd name="T46" fmla="*/ 96 w 106"/>
                  <a:gd name="T47" fmla="*/ 14 h 129"/>
                  <a:gd name="T48" fmla="*/ 104 w 106"/>
                  <a:gd name="T49" fmla="*/ 29 h 129"/>
                  <a:gd name="T50" fmla="*/ 106 w 106"/>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9">
                    <a:moveTo>
                      <a:pt x="106" y="53"/>
                    </a:moveTo>
                    <a:lnTo>
                      <a:pt x="106" y="129"/>
                    </a:lnTo>
                    <a:lnTo>
                      <a:pt x="85" y="129"/>
                    </a:lnTo>
                    <a:lnTo>
                      <a:pt x="85" y="55"/>
                    </a:lnTo>
                    <a:lnTo>
                      <a:pt x="84" y="37"/>
                    </a:lnTo>
                    <a:lnTo>
                      <a:pt x="78" y="27"/>
                    </a:lnTo>
                    <a:lnTo>
                      <a:pt x="70" y="20"/>
                    </a:lnTo>
                    <a:lnTo>
                      <a:pt x="57" y="19"/>
                    </a:lnTo>
                    <a:lnTo>
                      <a:pt x="42" y="20"/>
                    </a:lnTo>
                    <a:lnTo>
                      <a:pt x="31" y="29"/>
                    </a:lnTo>
                    <a:lnTo>
                      <a:pt x="23" y="40"/>
                    </a:lnTo>
                    <a:lnTo>
                      <a:pt x="21" y="57"/>
                    </a:lnTo>
                    <a:lnTo>
                      <a:pt x="21" y="129"/>
                    </a:lnTo>
                    <a:lnTo>
                      <a:pt x="0" y="129"/>
                    </a:lnTo>
                    <a:lnTo>
                      <a:pt x="0" y="3"/>
                    </a:lnTo>
                    <a:lnTo>
                      <a:pt x="21" y="3"/>
                    </a:lnTo>
                    <a:lnTo>
                      <a:pt x="21" y="23"/>
                    </a:lnTo>
                    <a:lnTo>
                      <a:pt x="29" y="13"/>
                    </a:lnTo>
                    <a:lnTo>
                      <a:pt x="39" y="6"/>
                    </a:lnTo>
                    <a:lnTo>
                      <a:pt x="49" y="1"/>
                    </a:lnTo>
                    <a:lnTo>
                      <a:pt x="62" y="0"/>
                    </a:lnTo>
                    <a:lnTo>
                      <a:pt x="72" y="1"/>
                    </a:lnTo>
                    <a:lnTo>
                      <a:pt x="88" y="7"/>
                    </a:lnTo>
                    <a:lnTo>
                      <a:pt x="96" y="14"/>
                    </a:lnTo>
                    <a:lnTo>
                      <a:pt x="104" y="29"/>
                    </a:lnTo>
                    <a:lnTo>
                      <a:pt x="10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254"/>
              <p:cNvSpPr>
                <a:spLocks noEditPoints="1"/>
              </p:cNvSpPr>
              <p:nvPr/>
            </p:nvSpPr>
            <p:spPr bwMode="auto">
              <a:xfrm>
                <a:off x="3318" y="2219"/>
                <a:ext cx="36" cy="44"/>
              </a:xfrm>
              <a:custGeom>
                <a:avLst/>
                <a:gdLst>
                  <a:gd name="T0" fmla="*/ 65 w 107"/>
                  <a:gd name="T1" fmla="*/ 66 h 132"/>
                  <a:gd name="T2" fmla="*/ 42 w 107"/>
                  <a:gd name="T3" fmla="*/ 68 h 132"/>
                  <a:gd name="T4" fmla="*/ 30 w 107"/>
                  <a:gd name="T5" fmla="*/ 72 h 132"/>
                  <a:gd name="T6" fmla="*/ 22 w 107"/>
                  <a:gd name="T7" fmla="*/ 79 h 132"/>
                  <a:gd name="T8" fmla="*/ 20 w 107"/>
                  <a:gd name="T9" fmla="*/ 91 h 132"/>
                  <a:gd name="T10" fmla="*/ 22 w 107"/>
                  <a:gd name="T11" fmla="*/ 102 h 132"/>
                  <a:gd name="T12" fmla="*/ 28 w 107"/>
                  <a:gd name="T13" fmla="*/ 109 h 132"/>
                  <a:gd name="T14" fmla="*/ 36 w 107"/>
                  <a:gd name="T15" fmla="*/ 114 h 132"/>
                  <a:gd name="T16" fmla="*/ 48 w 107"/>
                  <a:gd name="T17" fmla="*/ 115 h 132"/>
                  <a:gd name="T18" fmla="*/ 64 w 107"/>
                  <a:gd name="T19" fmla="*/ 114 h 132"/>
                  <a:gd name="T20" fmla="*/ 75 w 107"/>
                  <a:gd name="T21" fmla="*/ 104 h 132"/>
                  <a:gd name="T22" fmla="*/ 84 w 107"/>
                  <a:gd name="T23" fmla="*/ 89 h 132"/>
                  <a:gd name="T24" fmla="*/ 85 w 107"/>
                  <a:gd name="T25" fmla="*/ 70 h 132"/>
                  <a:gd name="T26" fmla="*/ 85 w 107"/>
                  <a:gd name="T27" fmla="*/ 66 h 132"/>
                  <a:gd name="T28" fmla="*/ 65 w 107"/>
                  <a:gd name="T29" fmla="*/ 66 h 132"/>
                  <a:gd name="T30" fmla="*/ 107 w 107"/>
                  <a:gd name="T31" fmla="*/ 57 h 132"/>
                  <a:gd name="T32" fmla="*/ 107 w 107"/>
                  <a:gd name="T33" fmla="*/ 129 h 132"/>
                  <a:gd name="T34" fmla="*/ 85 w 107"/>
                  <a:gd name="T35" fmla="*/ 129 h 132"/>
                  <a:gd name="T36" fmla="*/ 85 w 107"/>
                  <a:gd name="T37" fmla="*/ 111 h 132"/>
                  <a:gd name="T38" fmla="*/ 78 w 107"/>
                  <a:gd name="T39" fmla="*/ 121 h 132"/>
                  <a:gd name="T40" fmla="*/ 68 w 107"/>
                  <a:gd name="T41" fmla="*/ 127 h 132"/>
                  <a:gd name="T42" fmla="*/ 56 w 107"/>
                  <a:gd name="T43" fmla="*/ 131 h 132"/>
                  <a:gd name="T44" fmla="*/ 42 w 107"/>
                  <a:gd name="T45" fmla="*/ 132 h 132"/>
                  <a:gd name="T46" fmla="*/ 23 w 107"/>
                  <a:gd name="T47" fmla="*/ 131 h 132"/>
                  <a:gd name="T48" fmla="*/ 10 w 107"/>
                  <a:gd name="T49" fmla="*/ 122 h 132"/>
                  <a:gd name="T50" fmla="*/ 2 w 107"/>
                  <a:gd name="T51" fmla="*/ 109 h 132"/>
                  <a:gd name="T52" fmla="*/ 0 w 107"/>
                  <a:gd name="T53" fmla="*/ 92 h 132"/>
                  <a:gd name="T54" fmla="*/ 0 w 107"/>
                  <a:gd name="T55" fmla="*/ 82 h 132"/>
                  <a:gd name="T56" fmla="*/ 7 w 107"/>
                  <a:gd name="T57" fmla="*/ 66 h 132"/>
                  <a:gd name="T58" fmla="*/ 13 w 107"/>
                  <a:gd name="T59" fmla="*/ 60 h 132"/>
                  <a:gd name="T60" fmla="*/ 30 w 107"/>
                  <a:gd name="T61" fmla="*/ 52 h 132"/>
                  <a:gd name="T62" fmla="*/ 56 w 107"/>
                  <a:gd name="T63" fmla="*/ 50 h 132"/>
                  <a:gd name="T64" fmla="*/ 85 w 107"/>
                  <a:gd name="T65" fmla="*/ 50 h 132"/>
                  <a:gd name="T66" fmla="*/ 85 w 107"/>
                  <a:gd name="T67" fmla="*/ 47 h 132"/>
                  <a:gd name="T68" fmla="*/ 84 w 107"/>
                  <a:gd name="T69" fmla="*/ 34 h 132"/>
                  <a:gd name="T70" fmla="*/ 77 w 107"/>
                  <a:gd name="T71" fmla="*/ 26 h 132"/>
                  <a:gd name="T72" fmla="*/ 65 w 107"/>
                  <a:gd name="T73" fmla="*/ 19 h 132"/>
                  <a:gd name="T74" fmla="*/ 49 w 107"/>
                  <a:gd name="T75" fmla="*/ 17 h 132"/>
                  <a:gd name="T76" fmla="*/ 39 w 107"/>
                  <a:gd name="T77" fmla="*/ 19 h 132"/>
                  <a:gd name="T78" fmla="*/ 29 w 107"/>
                  <a:gd name="T79" fmla="*/ 20 h 132"/>
                  <a:gd name="T80" fmla="*/ 19 w 107"/>
                  <a:gd name="T81" fmla="*/ 23 h 132"/>
                  <a:gd name="T82" fmla="*/ 9 w 107"/>
                  <a:gd name="T83" fmla="*/ 29 h 132"/>
                  <a:gd name="T84" fmla="*/ 9 w 107"/>
                  <a:gd name="T85" fmla="*/ 8 h 132"/>
                  <a:gd name="T86" fmla="*/ 20 w 107"/>
                  <a:gd name="T87" fmla="*/ 6 h 132"/>
                  <a:gd name="T88" fmla="*/ 30 w 107"/>
                  <a:gd name="T89" fmla="*/ 3 h 132"/>
                  <a:gd name="T90" fmla="*/ 42 w 107"/>
                  <a:gd name="T91" fmla="*/ 1 h 132"/>
                  <a:gd name="T92" fmla="*/ 52 w 107"/>
                  <a:gd name="T93" fmla="*/ 0 h 132"/>
                  <a:gd name="T94" fmla="*/ 65 w 107"/>
                  <a:gd name="T95" fmla="*/ 1 h 132"/>
                  <a:gd name="T96" fmla="*/ 85 w 107"/>
                  <a:gd name="T97" fmla="*/ 8 h 132"/>
                  <a:gd name="T98" fmla="*/ 92 w 107"/>
                  <a:gd name="T99" fmla="*/ 14 h 132"/>
                  <a:gd name="T100" fmla="*/ 98 w 107"/>
                  <a:gd name="T101" fmla="*/ 21 h 132"/>
                  <a:gd name="T102" fmla="*/ 105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2" y="68"/>
                    </a:lnTo>
                    <a:lnTo>
                      <a:pt x="30" y="72"/>
                    </a:lnTo>
                    <a:lnTo>
                      <a:pt x="22" y="79"/>
                    </a:lnTo>
                    <a:lnTo>
                      <a:pt x="20" y="91"/>
                    </a:lnTo>
                    <a:lnTo>
                      <a:pt x="22" y="102"/>
                    </a:lnTo>
                    <a:lnTo>
                      <a:pt x="28" y="109"/>
                    </a:lnTo>
                    <a:lnTo>
                      <a:pt x="36" y="114"/>
                    </a:lnTo>
                    <a:lnTo>
                      <a:pt x="48" y="115"/>
                    </a:lnTo>
                    <a:lnTo>
                      <a:pt x="64" y="114"/>
                    </a:lnTo>
                    <a:lnTo>
                      <a:pt x="75" y="104"/>
                    </a:lnTo>
                    <a:lnTo>
                      <a:pt x="84" y="89"/>
                    </a:lnTo>
                    <a:lnTo>
                      <a:pt x="85" y="70"/>
                    </a:lnTo>
                    <a:lnTo>
                      <a:pt x="85" y="66"/>
                    </a:lnTo>
                    <a:lnTo>
                      <a:pt x="65" y="66"/>
                    </a:lnTo>
                    <a:close/>
                    <a:moveTo>
                      <a:pt x="107" y="57"/>
                    </a:moveTo>
                    <a:lnTo>
                      <a:pt x="107" y="129"/>
                    </a:lnTo>
                    <a:lnTo>
                      <a:pt x="85" y="129"/>
                    </a:lnTo>
                    <a:lnTo>
                      <a:pt x="85" y="111"/>
                    </a:lnTo>
                    <a:lnTo>
                      <a:pt x="78" y="121"/>
                    </a:lnTo>
                    <a:lnTo>
                      <a:pt x="68" y="127"/>
                    </a:lnTo>
                    <a:lnTo>
                      <a:pt x="56" y="131"/>
                    </a:lnTo>
                    <a:lnTo>
                      <a:pt x="42" y="132"/>
                    </a:lnTo>
                    <a:lnTo>
                      <a:pt x="23" y="131"/>
                    </a:lnTo>
                    <a:lnTo>
                      <a:pt x="10" y="122"/>
                    </a:lnTo>
                    <a:lnTo>
                      <a:pt x="2" y="109"/>
                    </a:lnTo>
                    <a:lnTo>
                      <a:pt x="0" y="92"/>
                    </a:lnTo>
                    <a:lnTo>
                      <a:pt x="0" y="82"/>
                    </a:lnTo>
                    <a:lnTo>
                      <a:pt x="7" y="66"/>
                    </a:lnTo>
                    <a:lnTo>
                      <a:pt x="13" y="60"/>
                    </a:lnTo>
                    <a:lnTo>
                      <a:pt x="30" y="52"/>
                    </a:lnTo>
                    <a:lnTo>
                      <a:pt x="56" y="50"/>
                    </a:lnTo>
                    <a:lnTo>
                      <a:pt x="85" y="50"/>
                    </a:lnTo>
                    <a:lnTo>
                      <a:pt x="85" y="47"/>
                    </a:lnTo>
                    <a:lnTo>
                      <a:pt x="84" y="34"/>
                    </a:lnTo>
                    <a:lnTo>
                      <a:pt x="77" y="26"/>
                    </a:lnTo>
                    <a:lnTo>
                      <a:pt x="65" y="19"/>
                    </a:lnTo>
                    <a:lnTo>
                      <a:pt x="49" y="17"/>
                    </a:lnTo>
                    <a:lnTo>
                      <a:pt x="39" y="19"/>
                    </a:lnTo>
                    <a:lnTo>
                      <a:pt x="29" y="20"/>
                    </a:lnTo>
                    <a:lnTo>
                      <a:pt x="19" y="23"/>
                    </a:lnTo>
                    <a:lnTo>
                      <a:pt x="9" y="29"/>
                    </a:lnTo>
                    <a:lnTo>
                      <a:pt x="9" y="8"/>
                    </a:lnTo>
                    <a:lnTo>
                      <a:pt x="20" y="6"/>
                    </a:lnTo>
                    <a:lnTo>
                      <a:pt x="30" y="3"/>
                    </a:lnTo>
                    <a:lnTo>
                      <a:pt x="42" y="1"/>
                    </a:lnTo>
                    <a:lnTo>
                      <a:pt x="52" y="0"/>
                    </a:lnTo>
                    <a:lnTo>
                      <a:pt x="65" y="1"/>
                    </a:lnTo>
                    <a:lnTo>
                      <a:pt x="85" y="8"/>
                    </a:lnTo>
                    <a:lnTo>
                      <a:pt x="92" y="14"/>
                    </a:lnTo>
                    <a:lnTo>
                      <a:pt x="98" y="21"/>
                    </a:lnTo>
                    <a:lnTo>
                      <a:pt x="105"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Rectangle 255"/>
              <p:cNvSpPr>
                <a:spLocks noChangeArrowheads="1"/>
              </p:cNvSpPr>
              <p:nvPr/>
            </p:nvSpPr>
            <p:spPr bwMode="auto">
              <a:xfrm>
                <a:off x="3368" y="2204"/>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256"/>
              <p:cNvSpPr>
                <a:spLocks/>
              </p:cNvSpPr>
              <p:nvPr/>
            </p:nvSpPr>
            <p:spPr bwMode="auto">
              <a:xfrm>
                <a:off x="3158" y="2315"/>
                <a:ext cx="33" cy="44"/>
              </a:xfrm>
              <a:custGeom>
                <a:avLst/>
                <a:gdLst>
                  <a:gd name="T0" fmla="*/ 90 w 97"/>
                  <a:gd name="T1" fmla="*/ 7 h 132"/>
                  <a:gd name="T2" fmla="*/ 90 w 97"/>
                  <a:gd name="T3" fmla="*/ 27 h 132"/>
                  <a:gd name="T4" fmla="*/ 81 w 97"/>
                  <a:gd name="T5" fmla="*/ 23 h 132"/>
                  <a:gd name="T6" fmla="*/ 72 w 97"/>
                  <a:gd name="T7" fmla="*/ 20 h 132"/>
                  <a:gd name="T8" fmla="*/ 62 w 97"/>
                  <a:gd name="T9" fmla="*/ 19 h 132"/>
                  <a:gd name="T10" fmla="*/ 52 w 97"/>
                  <a:gd name="T11" fmla="*/ 17 h 132"/>
                  <a:gd name="T12" fmla="*/ 38 w 97"/>
                  <a:gd name="T13" fmla="*/ 19 h 132"/>
                  <a:gd name="T14" fmla="*/ 29 w 97"/>
                  <a:gd name="T15" fmla="*/ 23 h 132"/>
                  <a:gd name="T16" fmla="*/ 23 w 97"/>
                  <a:gd name="T17" fmla="*/ 27 h 132"/>
                  <a:gd name="T18" fmla="*/ 22 w 97"/>
                  <a:gd name="T19" fmla="*/ 36 h 132"/>
                  <a:gd name="T20" fmla="*/ 22 w 97"/>
                  <a:gd name="T21" fmla="*/ 43 h 132"/>
                  <a:gd name="T22" fmla="*/ 28 w 97"/>
                  <a:gd name="T23" fmla="*/ 47 h 132"/>
                  <a:gd name="T24" fmla="*/ 35 w 97"/>
                  <a:gd name="T25" fmla="*/ 52 h 132"/>
                  <a:gd name="T26" fmla="*/ 49 w 97"/>
                  <a:gd name="T27" fmla="*/ 56 h 132"/>
                  <a:gd name="T28" fmla="*/ 56 w 97"/>
                  <a:gd name="T29" fmla="*/ 57 h 132"/>
                  <a:gd name="T30" fmla="*/ 77 w 97"/>
                  <a:gd name="T31" fmla="*/ 63 h 132"/>
                  <a:gd name="T32" fmla="*/ 88 w 97"/>
                  <a:gd name="T33" fmla="*/ 70 h 132"/>
                  <a:gd name="T34" fmla="*/ 95 w 97"/>
                  <a:gd name="T35" fmla="*/ 81 h 132"/>
                  <a:gd name="T36" fmla="*/ 97 w 97"/>
                  <a:gd name="T37" fmla="*/ 95 h 132"/>
                  <a:gd name="T38" fmla="*/ 97 w 97"/>
                  <a:gd name="T39" fmla="*/ 104 h 132"/>
                  <a:gd name="T40" fmla="*/ 90 w 97"/>
                  <a:gd name="T41" fmla="*/ 117 h 132"/>
                  <a:gd name="T42" fmla="*/ 82 w 97"/>
                  <a:gd name="T43" fmla="*/ 122 h 132"/>
                  <a:gd name="T44" fmla="*/ 68 w 97"/>
                  <a:gd name="T45" fmla="*/ 131 h 132"/>
                  <a:gd name="T46" fmla="*/ 45 w 97"/>
                  <a:gd name="T47" fmla="*/ 132 h 132"/>
                  <a:gd name="T48" fmla="*/ 35 w 97"/>
                  <a:gd name="T49" fmla="*/ 132 h 132"/>
                  <a:gd name="T50" fmla="*/ 23 w 97"/>
                  <a:gd name="T51" fmla="*/ 131 h 132"/>
                  <a:gd name="T52" fmla="*/ 13 w 97"/>
                  <a:gd name="T53" fmla="*/ 128 h 132"/>
                  <a:gd name="T54" fmla="*/ 0 w 97"/>
                  <a:gd name="T55" fmla="*/ 125 h 132"/>
                  <a:gd name="T56" fmla="*/ 0 w 97"/>
                  <a:gd name="T57" fmla="*/ 104 h 132"/>
                  <a:gd name="T58" fmla="*/ 12 w 97"/>
                  <a:gd name="T59" fmla="*/ 109 h 132"/>
                  <a:gd name="T60" fmla="*/ 23 w 97"/>
                  <a:gd name="T61" fmla="*/ 112 h 132"/>
                  <a:gd name="T62" fmla="*/ 35 w 97"/>
                  <a:gd name="T63" fmla="*/ 115 h 132"/>
                  <a:gd name="T64" fmla="*/ 45 w 97"/>
                  <a:gd name="T65" fmla="*/ 115 h 132"/>
                  <a:gd name="T66" fmla="*/ 59 w 97"/>
                  <a:gd name="T67" fmla="*/ 115 h 132"/>
                  <a:gd name="T68" fmla="*/ 68 w 97"/>
                  <a:gd name="T69" fmla="*/ 111 h 132"/>
                  <a:gd name="T70" fmla="*/ 74 w 97"/>
                  <a:gd name="T71" fmla="*/ 105 h 132"/>
                  <a:gd name="T72" fmla="*/ 75 w 97"/>
                  <a:gd name="T73" fmla="*/ 96 h 132"/>
                  <a:gd name="T74" fmla="*/ 75 w 97"/>
                  <a:gd name="T75" fmla="*/ 88 h 132"/>
                  <a:gd name="T76" fmla="*/ 69 w 97"/>
                  <a:gd name="T77" fmla="*/ 83 h 132"/>
                  <a:gd name="T78" fmla="*/ 62 w 97"/>
                  <a:gd name="T79" fmla="*/ 79 h 132"/>
                  <a:gd name="T80" fmla="*/ 45 w 97"/>
                  <a:gd name="T81" fmla="*/ 75 h 132"/>
                  <a:gd name="T82" fmla="*/ 38 w 97"/>
                  <a:gd name="T83" fmla="*/ 73 h 132"/>
                  <a:gd name="T84" fmla="*/ 20 w 97"/>
                  <a:gd name="T85" fmla="*/ 68 h 132"/>
                  <a:gd name="T86" fmla="*/ 10 w 97"/>
                  <a:gd name="T87" fmla="*/ 60 h 132"/>
                  <a:gd name="T88" fmla="*/ 3 w 97"/>
                  <a:gd name="T89" fmla="*/ 50 h 132"/>
                  <a:gd name="T90" fmla="*/ 2 w 97"/>
                  <a:gd name="T91" fmla="*/ 37 h 132"/>
                  <a:gd name="T92" fmla="*/ 2 w 97"/>
                  <a:gd name="T93" fmla="*/ 29 h 132"/>
                  <a:gd name="T94" fmla="*/ 9 w 97"/>
                  <a:gd name="T95" fmla="*/ 16 h 132"/>
                  <a:gd name="T96" fmla="*/ 15 w 97"/>
                  <a:gd name="T97" fmla="*/ 10 h 132"/>
                  <a:gd name="T98" fmla="*/ 29 w 97"/>
                  <a:gd name="T99" fmla="*/ 1 h 132"/>
                  <a:gd name="T100" fmla="*/ 49 w 97"/>
                  <a:gd name="T101" fmla="*/ 0 h 132"/>
                  <a:gd name="T102" fmla="*/ 61 w 97"/>
                  <a:gd name="T103" fmla="*/ 0 h 132"/>
                  <a:gd name="T104" fmla="*/ 71 w 97"/>
                  <a:gd name="T105" fmla="*/ 1 h 132"/>
                  <a:gd name="T106" fmla="*/ 81 w 97"/>
                  <a:gd name="T107" fmla="*/ 4 h 132"/>
                  <a:gd name="T108" fmla="*/ 90 w 97"/>
                  <a:gd name="T109"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2">
                    <a:moveTo>
                      <a:pt x="90" y="7"/>
                    </a:moveTo>
                    <a:lnTo>
                      <a:pt x="90" y="27"/>
                    </a:lnTo>
                    <a:lnTo>
                      <a:pt x="81" y="23"/>
                    </a:lnTo>
                    <a:lnTo>
                      <a:pt x="72" y="20"/>
                    </a:lnTo>
                    <a:lnTo>
                      <a:pt x="62" y="19"/>
                    </a:lnTo>
                    <a:lnTo>
                      <a:pt x="52" y="17"/>
                    </a:lnTo>
                    <a:lnTo>
                      <a:pt x="38" y="19"/>
                    </a:lnTo>
                    <a:lnTo>
                      <a:pt x="29" y="23"/>
                    </a:lnTo>
                    <a:lnTo>
                      <a:pt x="23" y="27"/>
                    </a:lnTo>
                    <a:lnTo>
                      <a:pt x="22" y="36"/>
                    </a:lnTo>
                    <a:lnTo>
                      <a:pt x="22" y="43"/>
                    </a:lnTo>
                    <a:lnTo>
                      <a:pt x="28" y="47"/>
                    </a:lnTo>
                    <a:lnTo>
                      <a:pt x="35" y="52"/>
                    </a:lnTo>
                    <a:lnTo>
                      <a:pt x="49" y="56"/>
                    </a:lnTo>
                    <a:lnTo>
                      <a:pt x="56" y="57"/>
                    </a:lnTo>
                    <a:lnTo>
                      <a:pt x="77" y="63"/>
                    </a:lnTo>
                    <a:lnTo>
                      <a:pt x="88" y="70"/>
                    </a:lnTo>
                    <a:lnTo>
                      <a:pt x="95" y="81"/>
                    </a:lnTo>
                    <a:lnTo>
                      <a:pt x="97" y="95"/>
                    </a:lnTo>
                    <a:lnTo>
                      <a:pt x="97" y="104"/>
                    </a:lnTo>
                    <a:lnTo>
                      <a:pt x="90" y="117"/>
                    </a:lnTo>
                    <a:lnTo>
                      <a:pt x="82" y="122"/>
                    </a:lnTo>
                    <a:lnTo>
                      <a:pt x="68" y="131"/>
                    </a:lnTo>
                    <a:lnTo>
                      <a:pt x="45" y="132"/>
                    </a:lnTo>
                    <a:lnTo>
                      <a:pt x="35" y="132"/>
                    </a:lnTo>
                    <a:lnTo>
                      <a:pt x="23" y="131"/>
                    </a:lnTo>
                    <a:lnTo>
                      <a:pt x="13" y="128"/>
                    </a:lnTo>
                    <a:lnTo>
                      <a:pt x="0" y="125"/>
                    </a:lnTo>
                    <a:lnTo>
                      <a:pt x="0" y="104"/>
                    </a:lnTo>
                    <a:lnTo>
                      <a:pt x="12" y="109"/>
                    </a:lnTo>
                    <a:lnTo>
                      <a:pt x="23" y="112"/>
                    </a:lnTo>
                    <a:lnTo>
                      <a:pt x="35" y="115"/>
                    </a:lnTo>
                    <a:lnTo>
                      <a:pt x="45" y="115"/>
                    </a:lnTo>
                    <a:lnTo>
                      <a:pt x="59" y="115"/>
                    </a:lnTo>
                    <a:lnTo>
                      <a:pt x="68" y="111"/>
                    </a:lnTo>
                    <a:lnTo>
                      <a:pt x="74" y="105"/>
                    </a:lnTo>
                    <a:lnTo>
                      <a:pt x="75" y="96"/>
                    </a:lnTo>
                    <a:lnTo>
                      <a:pt x="75" y="88"/>
                    </a:lnTo>
                    <a:lnTo>
                      <a:pt x="69" y="83"/>
                    </a:lnTo>
                    <a:lnTo>
                      <a:pt x="62" y="79"/>
                    </a:lnTo>
                    <a:lnTo>
                      <a:pt x="45" y="75"/>
                    </a:lnTo>
                    <a:lnTo>
                      <a:pt x="38" y="73"/>
                    </a:lnTo>
                    <a:lnTo>
                      <a:pt x="20" y="68"/>
                    </a:lnTo>
                    <a:lnTo>
                      <a:pt x="10" y="60"/>
                    </a:lnTo>
                    <a:lnTo>
                      <a:pt x="3" y="50"/>
                    </a:lnTo>
                    <a:lnTo>
                      <a:pt x="2" y="37"/>
                    </a:lnTo>
                    <a:lnTo>
                      <a:pt x="2" y="29"/>
                    </a:lnTo>
                    <a:lnTo>
                      <a:pt x="9" y="16"/>
                    </a:lnTo>
                    <a:lnTo>
                      <a:pt x="15" y="10"/>
                    </a:lnTo>
                    <a:lnTo>
                      <a:pt x="29" y="1"/>
                    </a:lnTo>
                    <a:lnTo>
                      <a:pt x="49" y="0"/>
                    </a:lnTo>
                    <a:lnTo>
                      <a:pt x="61" y="0"/>
                    </a:lnTo>
                    <a:lnTo>
                      <a:pt x="71" y="1"/>
                    </a:lnTo>
                    <a:lnTo>
                      <a:pt x="81" y="4"/>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257"/>
              <p:cNvSpPr>
                <a:spLocks/>
              </p:cNvSpPr>
              <p:nvPr/>
            </p:nvSpPr>
            <p:spPr bwMode="auto">
              <a:xfrm>
                <a:off x="3197" y="2316"/>
                <a:ext cx="41" cy="58"/>
              </a:xfrm>
              <a:custGeom>
                <a:avLst/>
                <a:gdLst>
                  <a:gd name="T0" fmla="*/ 67 w 122"/>
                  <a:gd name="T1" fmla="*/ 138 h 174"/>
                  <a:gd name="T2" fmla="*/ 57 w 122"/>
                  <a:gd name="T3" fmla="*/ 158 h 174"/>
                  <a:gd name="T4" fmla="*/ 50 w 122"/>
                  <a:gd name="T5" fmla="*/ 167 h 174"/>
                  <a:gd name="T6" fmla="*/ 40 w 122"/>
                  <a:gd name="T7" fmla="*/ 173 h 174"/>
                  <a:gd name="T8" fmla="*/ 27 w 122"/>
                  <a:gd name="T9" fmla="*/ 174 h 174"/>
                  <a:gd name="T10" fmla="*/ 11 w 122"/>
                  <a:gd name="T11" fmla="*/ 174 h 174"/>
                  <a:gd name="T12" fmla="*/ 11 w 122"/>
                  <a:gd name="T13" fmla="*/ 157 h 174"/>
                  <a:gd name="T14" fmla="*/ 23 w 122"/>
                  <a:gd name="T15" fmla="*/ 157 h 174"/>
                  <a:gd name="T16" fmla="*/ 31 w 122"/>
                  <a:gd name="T17" fmla="*/ 157 h 174"/>
                  <a:gd name="T18" fmla="*/ 36 w 122"/>
                  <a:gd name="T19" fmla="*/ 152 h 174"/>
                  <a:gd name="T20" fmla="*/ 41 w 122"/>
                  <a:gd name="T21" fmla="*/ 147 h 174"/>
                  <a:gd name="T22" fmla="*/ 47 w 122"/>
                  <a:gd name="T23" fmla="*/ 134 h 174"/>
                  <a:gd name="T24" fmla="*/ 50 w 122"/>
                  <a:gd name="T25" fmla="*/ 124 h 174"/>
                  <a:gd name="T26" fmla="*/ 0 w 122"/>
                  <a:gd name="T27" fmla="*/ 0 h 174"/>
                  <a:gd name="T28" fmla="*/ 21 w 122"/>
                  <a:gd name="T29" fmla="*/ 0 h 174"/>
                  <a:gd name="T30" fmla="*/ 60 w 122"/>
                  <a:gd name="T31" fmla="*/ 99 h 174"/>
                  <a:gd name="T32" fmla="*/ 100 w 122"/>
                  <a:gd name="T33" fmla="*/ 0 h 174"/>
                  <a:gd name="T34" fmla="*/ 122 w 122"/>
                  <a:gd name="T35" fmla="*/ 0 h 174"/>
                  <a:gd name="T36" fmla="*/ 67 w 122"/>
                  <a:gd name="T37" fmla="*/ 13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74">
                    <a:moveTo>
                      <a:pt x="67" y="138"/>
                    </a:moveTo>
                    <a:lnTo>
                      <a:pt x="57" y="158"/>
                    </a:lnTo>
                    <a:lnTo>
                      <a:pt x="50" y="167"/>
                    </a:lnTo>
                    <a:lnTo>
                      <a:pt x="40" y="173"/>
                    </a:lnTo>
                    <a:lnTo>
                      <a:pt x="27" y="174"/>
                    </a:lnTo>
                    <a:lnTo>
                      <a:pt x="11" y="174"/>
                    </a:lnTo>
                    <a:lnTo>
                      <a:pt x="11" y="157"/>
                    </a:lnTo>
                    <a:lnTo>
                      <a:pt x="23" y="157"/>
                    </a:lnTo>
                    <a:lnTo>
                      <a:pt x="31" y="157"/>
                    </a:lnTo>
                    <a:lnTo>
                      <a:pt x="36" y="152"/>
                    </a:lnTo>
                    <a:lnTo>
                      <a:pt x="41" y="147"/>
                    </a:lnTo>
                    <a:lnTo>
                      <a:pt x="47" y="134"/>
                    </a:lnTo>
                    <a:lnTo>
                      <a:pt x="50" y="124"/>
                    </a:lnTo>
                    <a:lnTo>
                      <a:pt x="0" y="0"/>
                    </a:lnTo>
                    <a:lnTo>
                      <a:pt x="21" y="0"/>
                    </a:lnTo>
                    <a:lnTo>
                      <a:pt x="60" y="99"/>
                    </a:lnTo>
                    <a:lnTo>
                      <a:pt x="100" y="0"/>
                    </a:lnTo>
                    <a:lnTo>
                      <a:pt x="122" y="0"/>
                    </a:lnTo>
                    <a:lnTo>
                      <a:pt x="67"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258"/>
              <p:cNvSpPr>
                <a:spLocks/>
              </p:cNvSpPr>
              <p:nvPr/>
            </p:nvSpPr>
            <p:spPr bwMode="auto">
              <a:xfrm>
                <a:off x="3244" y="2315"/>
                <a:ext cx="32" cy="44"/>
              </a:xfrm>
              <a:custGeom>
                <a:avLst/>
                <a:gdLst>
                  <a:gd name="T0" fmla="*/ 91 w 96"/>
                  <a:gd name="T1" fmla="*/ 7 h 132"/>
                  <a:gd name="T2" fmla="*/ 91 w 96"/>
                  <a:gd name="T3" fmla="*/ 27 h 132"/>
                  <a:gd name="T4" fmla="*/ 81 w 96"/>
                  <a:gd name="T5" fmla="*/ 23 h 132"/>
                  <a:gd name="T6" fmla="*/ 72 w 96"/>
                  <a:gd name="T7" fmla="*/ 20 h 132"/>
                  <a:gd name="T8" fmla="*/ 62 w 96"/>
                  <a:gd name="T9" fmla="*/ 19 h 132"/>
                  <a:gd name="T10" fmla="*/ 52 w 96"/>
                  <a:gd name="T11" fmla="*/ 17 h 132"/>
                  <a:gd name="T12" fmla="*/ 37 w 96"/>
                  <a:gd name="T13" fmla="*/ 19 h 132"/>
                  <a:gd name="T14" fmla="*/ 29 w 96"/>
                  <a:gd name="T15" fmla="*/ 23 h 132"/>
                  <a:gd name="T16" fmla="*/ 23 w 96"/>
                  <a:gd name="T17" fmla="*/ 27 h 132"/>
                  <a:gd name="T18" fmla="*/ 21 w 96"/>
                  <a:gd name="T19" fmla="*/ 36 h 132"/>
                  <a:gd name="T20" fmla="*/ 23 w 96"/>
                  <a:gd name="T21" fmla="*/ 43 h 132"/>
                  <a:gd name="T22" fmla="*/ 27 w 96"/>
                  <a:gd name="T23" fmla="*/ 47 h 132"/>
                  <a:gd name="T24" fmla="*/ 34 w 96"/>
                  <a:gd name="T25" fmla="*/ 52 h 132"/>
                  <a:gd name="T26" fmla="*/ 49 w 96"/>
                  <a:gd name="T27" fmla="*/ 56 h 132"/>
                  <a:gd name="T28" fmla="*/ 56 w 96"/>
                  <a:gd name="T29" fmla="*/ 57 h 132"/>
                  <a:gd name="T30" fmla="*/ 76 w 96"/>
                  <a:gd name="T31" fmla="*/ 63 h 132"/>
                  <a:gd name="T32" fmla="*/ 88 w 96"/>
                  <a:gd name="T33" fmla="*/ 70 h 132"/>
                  <a:gd name="T34" fmla="*/ 95 w 96"/>
                  <a:gd name="T35" fmla="*/ 81 h 132"/>
                  <a:gd name="T36" fmla="*/ 96 w 96"/>
                  <a:gd name="T37" fmla="*/ 95 h 132"/>
                  <a:gd name="T38" fmla="*/ 96 w 96"/>
                  <a:gd name="T39" fmla="*/ 104 h 132"/>
                  <a:gd name="T40" fmla="*/ 89 w 96"/>
                  <a:gd name="T41" fmla="*/ 117 h 132"/>
                  <a:gd name="T42" fmla="*/ 83 w 96"/>
                  <a:gd name="T43" fmla="*/ 122 h 132"/>
                  <a:gd name="T44" fmla="*/ 68 w 96"/>
                  <a:gd name="T45" fmla="*/ 131 h 132"/>
                  <a:gd name="T46" fmla="*/ 44 w 96"/>
                  <a:gd name="T47" fmla="*/ 132 h 132"/>
                  <a:gd name="T48" fmla="*/ 34 w 96"/>
                  <a:gd name="T49" fmla="*/ 132 h 132"/>
                  <a:gd name="T50" fmla="*/ 23 w 96"/>
                  <a:gd name="T51" fmla="*/ 131 h 132"/>
                  <a:gd name="T52" fmla="*/ 13 w 96"/>
                  <a:gd name="T53" fmla="*/ 128 h 132"/>
                  <a:gd name="T54" fmla="*/ 0 w 96"/>
                  <a:gd name="T55" fmla="*/ 125 h 132"/>
                  <a:gd name="T56" fmla="*/ 0 w 96"/>
                  <a:gd name="T57" fmla="*/ 104 h 132"/>
                  <a:gd name="T58" fmla="*/ 11 w 96"/>
                  <a:gd name="T59" fmla="*/ 109 h 132"/>
                  <a:gd name="T60" fmla="*/ 23 w 96"/>
                  <a:gd name="T61" fmla="*/ 112 h 132"/>
                  <a:gd name="T62" fmla="*/ 34 w 96"/>
                  <a:gd name="T63" fmla="*/ 115 h 132"/>
                  <a:gd name="T64" fmla="*/ 44 w 96"/>
                  <a:gd name="T65" fmla="*/ 115 h 132"/>
                  <a:gd name="T66" fmla="*/ 59 w 96"/>
                  <a:gd name="T67" fmla="*/ 115 h 132"/>
                  <a:gd name="T68" fmla="*/ 68 w 96"/>
                  <a:gd name="T69" fmla="*/ 111 h 132"/>
                  <a:gd name="T70" fmla="*/ 75 w 96"/>
                  <a:gd name="T71" fmla="*/ 105 h 132"/>
                  <a:gd name="T72" fmla="*/ 75 w 96"/>
                  <a:gd name="T73" fmla="*/ 96 h 132"/>
                  <a:gd name="T74" fmla="*/ 75 w 96"/>
                  <a:gd name="T75" fmla="*/ 88 h 132"/>
                  <a:gd name="T76" fmla="*/ 70 w 96"/>
                  <a:gd name="T77" fmla="*/ 83 h 132"/>
                  <a:gd name="T78" fmla="*/ 62 w 96"/>
                  <a:gd name="T79" fmla="*/ 79 h 132"/>
                  <a:gd name="T80" fmla="*/ 44 w 96"/>
                  <a:gd name="T81" fmla="*/ 75 h 132"/>
                  <a:gd name="T82" fmla="*/ 37 w 96"/>
                  <a:gd name="T83" fmla="*/ 73 h 132"/>
                  <a:gd name="T84" fmla="*/ 20 w 96"/>
                  <a:gd name="T85" fmla="*/ 68 h 132"/>
                  <a:gd name="T86" fmla="*/ 10 w 96"/>
                  <a:gd name="T87" fmla="*/ 60 h 132"/>
                  <a:gd name="T88" fmla="*/ 3 w 96"/>
                  <a:gd name="T89" fmla="*/ 50 h 132"/>
                  <a:gd name="T90" fmla="*/ 1 w 96"/>
                  <a:gd name="T91" fmla="*/ 37 h 132"/>
                  <a:gd name="T92" fmla="*/ 1 w 96"/>
                  <a:gd name="T93" fmla="*/ 29 h 132"/>
                  <a:gd name="T94" fmla="*/ 8 w 96"/>
                  <a:gd name="T95" fmla="*/ 16 h 132"/>
                  <a:gd name="T96" fmla="*/ 14 w 96"/>
                  <a:gd name="T97" fmla="*/ 10 h 132"/>
                  <a:gd name="T98" fmla="*/ 29 w 96"/>
                  <a:gd name="T99" fmla="*/ 1 h 132"/>
                  <a:gd name="T100" fmla="*/ 50 w 96"/>
                  <a:gd name="T101" fmla="*/ 0 h 132"/>
                  <a:gd name="T102" fmla="*/ 60 w 96"/>
                  <a:gd name="T103" fmla="*/ 0 h 132"/>
                  <a:gd name="T104" fmla="*/ 72 w 96"/>
                  <a:gd name="T105" fmla="*/ 1 h 132"/>
                  <a:gd name="T106" fmla="*/ 81 w 96"/>
                  <a:gd name="T107" fmla="*/ 4 h 132"/>
                  <a:gd name="T108" fmla="*/ 91 w 96"/>
                  <a:gd name="T109"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32">
                    <a:moveTo>
                      <a:pt x="91" y="7"/>
                    </a:moveTo>
                    <a:lnTo>
                      <a:pt x="91" y="27"/>
                    </a:lnTo>
                    <a:lnTo>
                      <a:pt x="81" y="23"/>
                    </a:lnTo>
                    <a:lnTo>
                      <a:pt x="72" y="20"/>
                    </a:lnTo>
                    <a:lnTo>
                      <a:pt x="62" y="19"/>
                    </a:lnTo>
                    <a:lnTo>
                      <a:pt x="52" y="17"/>
                    </a:lnTo>
                    <a:lnTo>
                      <a:pt x="37" y="19"/>
                    </a:lnTo>
                    <a:lnTo>
                      <a:pt x="29" y="23"/>
                    </a:lnTo>
                    <a:lnTo>
                      <a:pt x="23" y="27"/>
                    </a:lnTo>
                    <a:lnTo>
                      <a:pt x="21" y="36"/>
                    </a:lnTo>
                    <a:lnTo>
                      <a:pt x="23" y="43"/>
                    </a:lnTo>
                    <a:lnTo>
                      <a:pt x="27" y="47"/>
                    </a:lnTo>
                    <a:lnTo>
                      <a:pt x="34" y="52"/>
                    </a:lnTo>
                    <a:lnTo>
                      <a:pt x="49" y="56"/>
                    </a:lnTo>
                    <a:lnTo>
                      <a:pt x="56" y="57"/>
                    </a:lnTo>
                    <a:lnTo>
                      <a:pt x="76" y="63"/>
                    </a:lnTo>
                    <a:lnTo>
                      <a:pt x="88" y="70"/>
                    </a:lnTo>
                    <a:lnTo>
                      <a:pt x="95" y="81"/>
                    </a:lnTo>
                    <a:lnTo>
                      <a:pt x="96" y="95"/>
                    </a:lnTo>
                    <a:lnTo>
                      <a:pt x="96" y="104"/>
                    </a:lnTo>
                    <a:lnTo>
                      <a:pt x="89" y="117"/>
                    </a:lnTo>
                    <a:lnTo>
                      <a:pt x="83" y="122"/>
                    </a:lnTo>
                    <a:lnTo>
                      <a:pt x="68" y="131"/>
                    </a:lnTo>
                    <a:lnTo>
                      <a:pt x="44" y="132"/>
                    </a:lnTo>
                    <a:lnTo>
                      <a:pt x="34" y="132"/>
                    </a:lnTo>
                    <a:lnTo>
                      <a:pt x="23" y="131"/>
                    </a:lnTo>
                    <a:lnTo>
                      <a:pt x="13" y="128"/>
                    </a:lnTo>
                    <a:lnTo>
                      <a:pt x="0" y="125"/>
                    </a:lnTo>
                    <a:lnTo>
                      <a:pt x="0" y="104"/>
                    </a:lnTo>
                    <a:lnTo>
                      <a:pt x="11" y="109"/>
                    </a:lnTo>
                    <a:lnTo>
                      <a:pt x="23" y="112"/>
                    </a:lnTo>
                    <a:lnTo>
                      <a:pt x="34" y="115"/>
                    </a:lnTo>
                    <a:lnTo>
                      <a:pt x="44" y="115"/>
                    </a:lnTo>
                    <a:lnTo>
                      <a:pt x="59" y="115"/>
                    </a:lnTo>
                    <a:lnTo>
                      <a:pt x="68" y="111"/>
                    </a:lnTo>
                    <a:lnTo>
                      <a:pt x="75" y="105"/>
                    </a:lnTo>
                    <a:lnTo>
                      <a:pt x="75" y="96"/>
                    </a:lnTo>
                    <a:lnTo>
                      <a:pt x="75" y="88"/>
                    </a:lnTo>
                    <a:lnTo>
                      <a:pt x="70" y="83"/>
                    </a:lnTo>
                    <a:lnTo>
                      <a:pt x="62" y="79"/>
                    </a:lnTo>
                    <a:lnTo>
                      <a:pt x="44" y="75"/>
                    </a:lnTo>
                    <a:lnTo>
                      <a:pt x="37" y="73"/>
                    </a:lnTo>
                    <a:lnTo>
                      <a:pt x="20" y="68"/>
                    </a:lnTo>
                    <a:lnTo>
                      <a:pt x="10" y="60"/>
                    </a:lnTo>
                    <a:lnTo>
                      <a:pt x="3" y="50"/>
                    </a:lnTo>
                    <a:lnTo>
                      <a:pt x="1" y="37"/>
                    </a:lnTo>
                    <a:lnTo>
                      <a:pt x="1" y="29"/>
                    </a:lnTo>
                    <a:lnTo>
                      <a:pt x="8" y="16"/>
                    </a:lnTo>
                    <a:lnTo>
                      <a:pt x="14" y="10"/>
                    </a:lnTo>
                    <a:lnTo>
                      <a:pt x="29" y="1"/>
                    </a:lnTo>
                    <a:lnTo>
                      <a:pt x="50" y="0"/>
                    </a:lnTo>
                    <a:lnTo>
                      <a:pt x="60" y="0"/>
                    </a:lnTo>
                    <a:lnTo>
                      <a:pt x="72" y="1"/>
                    </a:lnTo>
                    <a:lnTo>
                      <a:pt x="81" y="4"/>
                    </a:lnTo>
                    <a:lnTo>
                      <a:pt x="9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259"/>
              <p:cNvSpPr>
                <a:spLocks/>
              </p:cNvSpPr>
              <p:nvPr/>
            </p:nvSpPr>
            <p:spPr bwMode="auto">
              <a:xfrm>
                <a:off x="3282" y="2305"/>
                <a:ext cx="26" cy="53"/>
              </a:xfrm>
              <a:custGeom>
                <a:avLst/>
                <a:gdLst>
                  <a:gd name="T0" fmla="*/ 36 w 79"/>
                  <a:gd name="T1" fmla="*/ 0 h 161"/>
                  <a:gd name="T2" fmla="*/ 36 w 79"/>
                  <a:gd name="T3" fmla="*/ 35 h 161"/>
                  <a:gd name="T4" fmla="*/ 79 w 79"/>
                  <a:gd name="T5" fmla="*/ 35 h 161"/>
                  <a:gd name="T6" fmla="*/ 79 w 79"/>
                  <a:gd name="T7" fmla="*/ 52 h 161"/>
                  <a:gd name="T8" fmla="*/ 36 w 79"/>
                  <a:gd name="T9" fmla="*/ 52 h 161"/>
                  <a:gd name="T10" fmla="*/ 36 w 79"/>
                  <a:gd name="T11" fmla="*/ 120 h 161"/>
                  <a:gd name="T12" fmla="*/ 37 w 79"/>
                  <a:gd name="T13" fmla="*/ 133 h 161"/>
                  <a:gd name="T14" fmla="*/ 40 w 79"/>
                  <a:gd name="T15" fmla="*/ 140 h 161"/>
                  <a:gd name="T16" fmla="*/ 46 w 79"/>
                  <a:gd name="T17" fmla="*/ 143 h 161"/>
                  <a:gd name="T18" fmla="*/ 57 w 79"/>
                  <a:gd name="T19" fmla="*/ 144 h 161"/>
                  <a:gd name="T20" fmla="*/ 79 w 79"/>
                  <a:gd name="T21" fmla="*/ 144 h 161"/>
                  <a:gd name="T22" fmla="*/ 79 w 79"/>
                  <a:gd name="T23" fmla="*/ 161 h 161"/>
                  <a:gd name="T24" fmla="*/ 57 w 79"/>
                  <a:gd name="T25" fmla="*/ 161 h 161"/>
                  <a:gd name="T26" fmla="*/ 36 w 79"/>
                  <a:gd name="T27" fmla="*/ 160 h 161"/>
                  <a:gd name="T28" fmla="*/ 24 w 79"/>
                  <a:gd name="T29" fmla="*/ 153 h 161"/>
                  <a:gd name="T30" fmla="*/ 17 w 79"/>
                  <a:gd name="T31" fmla="*/ 141 h 161"/>
                  <a:gd name="T32" fmla="*/ 16 w 79"/>
                  <a:gd name="T33" fmla="*/ 120 h 161"/>
                  <a:gd name="T34" fmla="*/ 16 w 79"/>
                  <a:gd name="T35" fmla="*/ 52 h 161"/>
                  <a:gd name="T36" fmla="*/ 0 w 79"/>
                  <a:gd name="T37" fmla="*/ 52 h 161"/>
                  <a:gd name="T38" fmla="*/ 0 w 79"/>
                  <a:gd name="T39" fmla="*/ 35 h 161"/>
                  <a:gd name="T40" fmla="*/ 16 w 79"/>
                  <a:gd name="T41" fmla="*/ 35 h 161"/>
                  <a:gd name="T42" fmla="*/ 16 w 79"/>
                  <a:gd name="T43" fmla="*/ 0 h 161"/>
                  <a:gd name="T44" fmla="*/ 36 w 79"/>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61">
                    <a:moveTo>
                      <a:pt x="36" y="0"/>
                    </a:moveTo>
                    <a:lnTo>
                      <a:pt x="36" y="35"/>
                    </a:lnTo>
                    <a:lnTo>
                      <a:pt x="79" y="35"/>
                    </a:lnTo>
                    <a:lnTo>
                      <a:pt x="79" y="52"/>
                    </a:lnTo>
                    <a:lnTo>
                      <a:pt x="36" y="52"/>
                    </a:lnTo>
                    <a:lnTo>
                      <a:pt x="36" y="120"/>
                    </a:lnTo>
                    <a:lnTo>
                      <a:pt x="37" y="133"/>
                    </a:lnTo>
                    <a:lnTo>
                      <a:pt x="40" y="140"/>
                    </a:lnTo>
                    <a:lnTo>
                      <a:pt x="46" y="143"/>
                    </a:lnTo>
                    <a:lnTo>
                      <a:pt x="57" y="144"/>
                    </a:lnTo>
                    <a:lnTo>
                      <a:pt x="79" y="144"/>
                    </a:lnTo>
                    <a:lnTo>
                      <a:pt x="79" y="161"/>
                    </a:lnTo>
                    <a:lnTo>
                      <a:pt x="57" y="161"/>
                    </a:lnTo>
                    <a:lnTo>
                      <a:pt x="36" y="160"/>
                    </a:lnTo>
                    <a:lnTo>
                      <a:pt x="24" y="153"/>
                    </a:lnTo>
                    <a:lnTo>
                      <a:pt x="17" y="141"/>
                    </a:lnTo>
                    <a:lnTo>
                      <a:pt x="16" y="120"/>
                    </a:lnTo>
                    <a:lnTo>
                      <a:pt x="16" y="52"/>
                    </a:lnTo>
                    <a:lnTo>
                      <a:pt x="0" y="52"/>
                    </a:lnTo>
                    <a:lnTo>
                      <a:pt x="0" y="35"/>
                    </a:lnTo>
                    <a:lnTo>
                      <a:pt x="16" y="35"/>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260"/>
              <p:cNvSpPr>
                <a:spLocks noEditPoints="1"/>
              </p:cNvSpPr>
              <p:nvPr/>
            </p:nvSpPr>
            <p:spPr bwMode="auto">
              <a:xfrm>
                <a:off x="3315" y="2315"/>
                <a:ext cx="38" cy="44"/>
              </a:xfrm>
              <a:custGeom>
                <a:avLst/>
                <a:gdLst>
                  <a:gd name="T0" fmla="*/ 116 w 116"/>
                  <a:gd name="T1" fmla="*/ 62 h 132"/>
                  <a:gd name="T2" fmla="*/ 116 w 116"/>
                  <a:gd name="T3" fmla="*/ 72 h 132"/>
                  <a:gd name="T4" fmla="*/ 21 w 116"/>
                  <a:gd name="T5" fmla="*/ 72 h 132"/>
                  <a:gd name="T6" fmla="*/ 24 w 116"/>
                  <a:gd name="T7" fmla="*/ 91 h 132"/>
                  <a:gd name="T8" fmla="*/ 34 w 116"/>
                  <a:gd name="T9" fmla="*/ 104 h 132"/>
                  <a:gd name="T10" fmla="*/ 47 w 116"/>
                  <a:gd name="T11" fmla="*/ 114 h 132"/>
                  <a:gd name="T12" fmla="*/ 66 w 116"/>
                  <a:gd name="T13" fmla="*/ 115 h 132"/>
                  <a:gd name="T14" fmla="*/ 78 w 116"/>
                  <a:gd name="T15" fmla="*/ 115 h 132"/>
                  <a:gd name="T16" fmla="*/ 89 w 116"/>
                  <a:gd name="T17" fmla="*/ 112 h 132"/>
                  <a:gd name="T18" fmla="*/ 101 w 116"/>
                  <a:gd name="T19" fmla="*/ 109 h 132"/>
                  <a:gd name="T20" fmla="*/ 112 w 116"/>
                  <a:gd name="T21" fmla="*/ 104 h 132"/>
                  <a:gd name="T22" fmla="*/ 112 w 116"/>
                  <a:gd name="T23" fmla="*/ 122 h 132"/>
                  <a:gd name="T24" fmla="*/ 101 w 116"/>
                  <a:gd name="T25" fmla="*/ 127 h 132"/>
                  <a:gd name="T26" fmla="*/ 89 w 116"/>
                  <a:gd name="T27" fmla="*/ 129 h 132"/>
                  <a:gd name="T28" fmla="*/ 76 w 116"/>
                  <a:gd name="T29" fmla="*/ 132 h 132"/>
                  <a:gd name="T30" fmla="*/ 65 w 116"/>
                  <a:gd name="T31" fmla="*/ 132 h 132"/>
                  <a:gd name="T32" fmla="*/ 50 w 116"/>
                  <a:gd name="T33" fmla="*/ 132 h 132"/>
                  <a:gd name="T34" fmla="*/ 26 w 116"/>
                  <a:gd name="T35" fmla="*/ 124 h 132"/>
                  <a:gd name="T36" fmla="*/ 17 w 116"/>
                  <a:gd name="T37" fmla="*/ 115 h 132"/>
                  <a:gd name="T38" fmla="*/ 8 w 116"/>
                  <a:gd name="T39" fmla="*/ 105 h 132"/>
                  <a:gd name="T40" fmla="*/ 0 w 116"/>
                  <a:gd name="T41" fmla="*/ 82 h 132"/>
                  <a:gd name="T42" fmla="*/ 0 w 116"/>
                  <a:gd name="T43" fmla="*/ 68 h 132"/>
                  <a:gd name="T44" fmla="*/ 0 w 116"/>
                  <a:gd name="T45" fmla="*/ 53 h 132"/>
                  <a:gd name="T46" fmla="*/ 8 w 116"/>
                  <a:gd name="T47" fmla="*/ 29 h 132"/>
                  <a:gd name="T48" fmla="*/ 16 w 116"/>
                  <a:gd name="T49" fmla="*/ 19 h 132"/>
                  <a:gd name="T50" fmla="*/ 26 w 116"/>
                  <a:gd name="T51" fmla="*/ 10 h 132"/>
                  <a:gd name="T52" fmla="*/ 47 w 116"/>
                  <a:gd name="T53" fmla="*/ 1 h 132"/>
                  <a:gd name="T54" fmla="*/ 62 w 116"/>
                  <a:gd name="T55" fmla="*/ 0 h 132"/>
                  <a:gd name="T56" fmla="*/ 73 w 116"/>
                  <a:gd name="T57" fmla="*/ 1 h 132"/>
                  <a:gd name="T58" fmla="*/ 93 w 116"/>
                  <a:gd name="T59" fmla="*/ 9 h 132"/>
                  <a:gd name="T60" fmla="*/ 102 w 116"/>
                  <a:gd name="T61" fmla="*/ 17 h 132"/>
                  <a:gd name="T62" fmla="*/ 108 w 116"/>
                  <a:gd name="T63" fmla="*/ 26 h 132"/>
                  <a:gd name="T64" fmla="*/ 115 w 116"/>
                  <a:gd name="T65" fmla="*/ 47 h 132"/>
                  <a:gd name="T66" fmla="*/ 116 w 116"/>
                  <a:gd name="T67" fmla="*/ 62 h 132"/>
                  <a:gd name="T68" fmla="*/ 96 w 116"/>
                  <a:gd name="T69" fmla="*/ 55 h 132"/>
                  <a:gd name="T70" fmla="*/ 93 w 116"/>
                  <a:gd name="T71" fmla="*/ 39 h 132"/>
                  <a:gd name="T72" fmla="*/ 86 w 116"/>
                  <a:gd name="T73" fmla="*/ 27 h 132"/>
                  <a:gd name="T74" fmla="*/ 76 w 116"/>
                  <a:gd name="T75" fmla="*/ 20 h 132"/>
                  <a:gd name="T76" fmla="*/ 62 w 116"/>
                  <a:gd name="T77" fmla="*/ 17 h 132"/>
                  <a:gd name="T78" fmla="*/ 46 w 116"/>
                  <a:gd name="T79" fmla="*/ 20 h 132"/>
                  <a:gd name="T80" fmla="*/ 34 w 116"/>
                  <a:gd name="T81" fmla="*/ 27 h 132"/>
                  <a:gd name="T82" fmla="*/ 24 w 116"/>
                  <a:gd name="T83" fmla="*/ 39 h 132"/>
                  <a:gd name="T84" fmla="*/ 21 w 116"/>
                  <a:gd name="T85" fmla="*/ 55 h 132"/>
                  <a:gd name="T86" fmla="*/ 96 w 116"/>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32">
                    <a:moveTo>
                      <a:pt x="116" y="62"/>
                    </a:moveTo>
                    <a:lnTo>
                      <a:pt x="116" y="72"/>
                    </a:lnTo>
                    <a:lnTo>
                      <a:pt x="21" y="72"/>
                    </a:lnTo>
                    <a:lnTo>
                      <a:pt x="24" y="91"/>
                    </a:lnTo>
                    <a:lnTo>
                      <a:pt x="34" y="104"/>
                    </a:lnTo>
                    <a:lnTo>
                      <a:pt x="47" y="114"/>
                    </a:lnTo>
                    <a:lnTo>
                      <a:pt x="66" y="115"/>
                    </a:lnTo>
                    <a:lnTo>
                      <a:pt x="78" y="115"/>
                    </a:lnTo>
                    <a:lnTo>
                      <a:pt x="89" y="112"/>
                    </a:lnTo>
                    <a:lnTo>
                      <a:pt x="101" y="109"/>
                    </a:lnTo>
                    <a:lnTo>
                      <a:pt x="112" y="104"/>
                    </a:lnTo>
                    <a:lnTo>
                      <a:pt x="112" y="122"/>
                    </a:lnTo>
                    <a:lnTo>
                      <a:pt x="101" y="127"/>
                    </a:lnTo>
                    <a:lnTo>
                      <a:pt x="89" y="129"/>
                    </a:lnTo>
                    <a:lnTo>
                      <a:pt x="76" y="132"/>
                    </a:lnTo>
                    <a:lnTo>
                      <a:pt x="65" y="132"/>
                    </a:lnTo>
                    <a:lnTo>
                      <a:pt x="50" y="132"/>
                    </a:lnTo>
                    <a:lnTo>
                      <a:pt x="26" y="124"/>
                    </a:lnTo>
                    <a:lnTo>
                      <a:pt x="17" y="115"/>
                    </a:lnTo>
                    <a:lnTo>
                      <a:pt x="8" y="105"/>
                    </a:lnTo>
                    <a:lnTo>
                      <a:pt x="0" y="82"/>
                    </a:lnTo>
                    <a:lnTo>
                      <a:pt x="0" y="68"/>
                    </a:lnTo>
                    <a:lnTo>
                      <a:pt x="0" y="53"/>
                    </a:lnTo>
                    <a:lnTo>
                      <a:pt x="8" y="29"/>
                    </a:lnTo>
                    <a:lnTo>
                      <a:pt x="16" y="19"/>
                    </a:lnTo>
                    <a:lnTo>
                      <a:pt x="26" y="10"/>
                    </a:lnTo>
                    <a:lnTo>
                      <a:pt x="47" y="1"/>
                    </a:lnTo>
                    <a:lnTo>
                      <a:pt x="62" y="0"/>
                    </a:lnTo>
                    <a:lnTo>
                      <a:pt x="73" y="1"/>
                    </a:lnTo>
                    <a:lnTo>
                      <a:pt x="93" y="9"/>
                    </a:lnTo>
                    <a:lnTo>
                      <a:pt x="102" y="17"/>
                    </a:lnTo>
                    <a:lnTo>
                      <a:pt x="108" y="26"/>
                    </a:lnTo>
                    <a:lnTo>
                      <a:pt x="115" y="47"/>
                    </a:lnTo>
                    <a:lnTo>
                      <a:pt x="116" y="62"/>
                    </a:lnTo>
                    <a:close/>
                    <a:moveTo>
                      <a:pt x="96" y="55"/>
                    </a:moveTo>
                    <a:lnTo>
                      <a:pt x="93" y="39"/>
                    </a:lnTo>
                    <a:lnTo>
                      <a:pt x="86" y="27"/>
                    </a:lnTo>
                    <a:lnTo>
                      <a:pt x="76" y="20"/>
                    </a:lnTo>
                    <a:lnTo>
                      <a:pt x="62" y="17"/>
                    </a:lnTo>
                    <a:lnTo>
                      <a:pt x="46" y="20"/>
                    </a:lnTo>
                    <a:lnTo>
                      <a:pt x="34" y="27"/>
                    </a:lnTo>
                    <a:lnTo>
                      <a:pt x="24" y="39"/>
                    </a:lnTo>
                    <a:lnTo>
                      <a:pt x="21" y="55"/>
                    </a:lnTo>
                    <a:lnTo>
                      <a:pt x="9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261"/>
              <p:cNvSpPr>
                <a:spLocks/>
              </p:cNvSpPr>
              <p:nvPr/>
            </p:nvSpPr>
            <p:spPr bwMode="auto">
              <a:xfrm>
                <a:off x="3365" y="2315"/>
                <a:ext cx="61" cy="43"/>
              </a:xfrm>
              <a:custGeom>
                <a:avLst/>
                <a:gdLst>
                  <a:gd name="T0" fmla="*/ 99 w 184"/>
                  <a:gd name="T1" fmla="*/ 27 h 129"/>
                  <a:gd name="T2" fmla="*/ 106 w 184"/>
                  <a:gd name="T3" fmla="*/ 14 h 129"/>
                  <a:gd name="T4" fmla="*/ 116 w 184"/>
                  <a:gd name="T5" fmla="*/ 7 h 129"/>
                  <a:gd name="T6" fmla="*/ 128 w 184"/>
                  <a:gd name="T7" fmla="*/ 1 h 129"/>
                  <a:gd name="T8" fmla="*/ 142 w 184"/>
                  <a:gd name="T9" fmla="*/ 0 h 129"/>
                  <a:gd name="T10" fmla="*/ 152 w 184"/>
                  <a:gd name="T11" fmla="*/ 1 h 129"/>
                  <a:gd name="T12" fmla="*/ 167 w 184"/>
                  <a:gd name="T13" fmla="*/ 7 h 129"/>
                  <a:gd name="T14" fmla="*/ 173 w 184"/>
                  <a:gd name="T15" fmla="*/ 14 h 129"/>
                  <a:gd name="T16" fmla="*/ 181 w 184"/>
                  <a:gd name="T17" fmla="*/ 30 h 129"/>
                  <a:gd name="T18" fmla="*/ 184 w 184"/>
                  <a:gd name="T19" fmla="*/ 53 h 129"/>
                  <a:gd name="T20" fmla="*/ 184 w 184"/>
                  <a:gd name="T21" fmla="*/ 129 h 129"/>
                  <a:gd name="T22" fmla="*/ 162 w 184"/>
                  <a:gd name="T23" fmla="*/ 129 h 129"/>
                  <a:gd name="T24" fmla="*/ 162 w 184"/>
                  <a:gd name="T25" fmla="*/ 55 h 129"/>
                  <a:gd name="T26" fmla="*/ 161 w 184"/>
                  <a:gd name="T27" fmla="*/ 37 h 129"/>
                  <a:gd name="T28" fmla="*/ 157 w 184"/>
                  <a:gd name="T29" fmla="*/ 27 h 129"/>
                  <a:gd name="T30" fmla="*/ 149 w 184"/>
                  <a:gd name="T31" fmla="*/ 20 h 129"/>
                  <a:gd name="T32" fmla="*/ 137 w 184"/>
                  <a:gd name="T33" fmla="*/ 19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5 h 129"/>
                  <a:gd name="T48" fmla="*/ 80 w 184"/>
                  <a:gd name="T49" fmla="*/ 37 h 129"/>
                  <a:gd name="T50" fmla="*/ 75 w 184"/>
                  <a:gd name="T51" fmla="*/ 27 h 129"/>
                  <a:gd name="T52" fmla="*/ 67 w 184"/>
                  <a:gd name="T53" fmla="*/ 20 h 129"/>
                  <a:gd name="T54" fmla="*/ 54 w 184"/>
                  <a:gd name="T55" fmla="*/ 19 h 129"/>
                  <a:gd name="T56" fmla="*/ 40 w 184"/>
                  <a:gd name="T57" fmla="*/ 20 h 129"/>
                  <a:gd name="T58" fmla="*/ 30 w 184"/>
                  <a:gd name="T59" fmla="*/ 29 h 129"/>
                  <a:gd name="T60" fmla="*/ 21 w 184"/>
                  <a:gd name="T61" fmla="*/ 42 h 129"/>
                  <a:gd name="T62" fmla="*/ 20 w 184"/>
                  <a:gd name="T63" fmla="*/ 57 h 129"/>
                  <a:gd name="T64" fmla="*/ 20 w 184"/>
                  <a:gd name="T65" fmla="*/ 129 h 129"/>
                  <a:gd name="T66" fmla="*/ 0 w 184"/>
                  <a:gd name="T67" fmla="*/ 129 h 129"/>
                  <a:gd name="T68" fmla="*/ 0 w 184"/>
                  <a:gd name="T69" fmla="*/ 3 h 129"/>
                  <a:gd name="T70" fmla="*/ 20 w 184"/>
                  <a:gd name="T71" fmla="*/ 3 h 129"/>
                  <a:gd name="T72" fmla="*/ 20 w 184"/>
                  <a:gd name="T73" fmla="*/ 23 h 129"/>
                  <a:gd name="T74" fmla="*/ 28 w 184"/>
                  <a:gd name="T75" fmla="*/ 13 h 129"/>
                  <a:gd name="T76" fmla="*/ 37 w 184"/>
                  <a:gd name="T77" fmla="*/ 6 h 129"/>
                  <a:gd name="T78" fmla="*/ 47 w 184"/>
                  <a:gd name="T79" fmla="*/ 1 h 129"/>
                  <a:gd name="T80" fmla="*/ 62 w 184"/>
                  <a:gd name="T81" fmla="*/ 0 h 129"/>
                  <a:gd name="T82" fmla="*/ 75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6" y="14"/>
                    </a:lnTo>
                    <a:lnTo>
                      <a:pt x="116" y="7"/>
                    </a:lnTo>
                    <a:lnTo>
                      <a:pt x="128" y="1"/>
                    </a:lnTo>
                    <a:lnTo>
                      <a:pt x="142" y="0"/>
                    </a:lnTo>
                    <a:lnTo>
                      <a:pt x="152" y="1"/>
                    </a:lnTo>
                    <a:lnTo>
                      <a:pt x="167" y="7"/>
                    </a:lnTo>
                    <a:lnTo>
                      <a:pt x="173" y="14"/>
                    </a:lnTo>
                    <a:lnTo>
                      <a:pt x="181" y="30"/>
                    </a:lnTo>
                    <a:lnTo>
                      <a:pt x="184" y="53"/>
                    </a:lnTo>
                    <a:lnTo>
                      <a:pt x="184" y="129"/>
                    </a:lnTo>
                    <a:lnTo>
                      <a:pt x="162" y="129"/>
                    </a:lnTo>
                    <a:lnTo>
                      <a:pt x="162" y="55"/>
                    </a:lnTo>
                    <a:lnTo>
                      <a:pt x="161" y="37"/>
                    </a:lnTo>
                    <a:lnTo>
                      <a:pt x="157" y="27"/>
                    </a:lnTo>
                    <a:lnTo>
                      <a:pt x="149" y="20"/>
                    </a:lnTo>
                    <a:lnTo>
                      <a:pt x="137" y="19"/>
                    </a:lnTo>
                    <a:lnTo>
                      <a:pt x="122" y="20"/>
                    </a:lnTo>
                    <a:lnTo>
                      <a:pt x="112" y="29"/>
                    </a:lnTo>
                    <a:lnTo>
                      <a:pt x="103" y="40"/>
                    </a:lnTo>
                    <a:lnTo>
                      <a:pt x="102" y="57"/>
                    </a:lnTo>
                    <a:lnTo>
                      <a:pt x="102" y="129"/>
                    </a:lnTo>
                    <a:lnTo>
                      <a:pt x="82" y="129"/>
                    </a:lnTo>
                    <a:lnTo>
                      <a:pt x="82" y="55"/>
                    </a:lnTo>
                    <a:lnTo>
                      <a:pt x="80" y="37"/>
                    </a:lnTo>
                    <a:lnTo>
                      <a:pt x="75" y="27"/>
                    </a:lnTo>
                    <a:lnTo>
                      <a:pt x="67" y="20"/>
                    </a:lnTo>
                    <a:lnTo>
                      <a:pt x="54" y="19"/>
                    </a:lnTo>
                    <a:lnTo>
                      <a:pt x="40" y="20"/>
                    </a:lnTo>
                    <a:lnTo>
                      <a:pt x="30" y="29"/>
                    </a:lnTo>
                    <a:lnTo>
                      <a:pt x="21" y="42"/>
                    </a:lnTo>
                    <a:lnTo>
                      <a:pt x="20" y="57"/>
                    </a:lnTo>
                    <a:lnTo>
                      <a:pt x="20" y="129"/>
                    </a:lnTo>
                    <a:lnTo>
                      <a:pt x="0" y="129"/>
                    </a:lnTo>
                    <a:lnTo>
                      <a:pt x="0" y="3"/>
                    </a:lnTo>
                    <a:lnTo>
                      <a:pt x="20" y="3"/>
                    </a:lnTo>
                    <a:lnTo>
                      <a:pt x="20" y="23"/>
                    </a:lnTo>
                    <a:lnTo>
                      <a:pt x="28" y="13"/>
                    </a:lnTo>
                    <a:lnTo>
                      <a:pt x="37" y="6"/>
                    </a:lnTo>
                    <a:lnTo>
                      <a:pt x="47" y="1"/>
                    </a:lnTo>
                    <a:lnTo>
                      <a:pt x="62" y="0"/>
                    </a:lnTo>
                    <a:lnTo>
                      <a:pt x="75"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262"/>
              <p:cNvSpPr>
                <a:spLocks/>
              </p:cNvSpPr>
              <p:nvPr/>
            </p:nvSpPr>
            <p:spPr bwMode="auto">
              <a:xfrm>
                <a:off x="2322" y="2132"/>
                <a:ext cx="27" cy="15"/>
              </a:xfrm>
              <a:custGeom>
                <a:avLst/>
                <a:gdLst>
                  <a:gd name="T0" fmla="*/ 0 w 81"/>
                  <a:gd name="T1" fmla="*/ 44 h 44"/>
                  <a:gd name="T2" fmla="*/ 81 w 81"/>
                  <a:gd name="T3" fmla="*/ 44 h 44"/>
                  <a:gd name="T4" fmla="*/ 33 w 81"/>
                  <a:gd name="T5" fmla="*/ 0 h 44"/>
                  <a:gd name="T6" fmla="*/ 23 w 81"/>
                  <a:gd name="T7" fmla="*/ 13 h 44"/>
                  <a:gd name="T8" fmla="*/ 13 w 81"/>
                  <a:gd name="T9" fmla="*/ 3 h 44"/>
                  <a:gd name="T10" fmla="*/ 0 w 81"/>
                  <a:gd name="T11" fmla="*/ 44 h 44"/>
                </a:gdLst>
                <a:ahLst/>
                <a:cxnLst>
                  <a:cxn ang="0">
                    <a:pos x="T0" y="T1"/>
                  </a:cxn>
                  <a:cxn ang="0">
                    <a:pos x="T2" y="T3"/>
                  </a:cxn>
                  <a:cxn ang="0">
                    <a:pos x="T4" y="T5"/>
                  </a:cxn>
                  <a:cxn ang="0">
                    <a:pos x="T6" y="T7"/>
                  </a:cxn>
                  <a:cxn ang="0">
                    <a:pos x="T8" y="T9"/>
                  </a:cxn>
                  <a:cxn ang="0">
                    <a:pos x="T10" y="T11"/>
                  </a:cxn>
                </a:cxnLst>
                <a:rect l="0" t="0" r="r" b="b"/>
                <a:pathLst>
                  <a:path w="81" h="44">
                    <a:moveTo>
                      <a:pt x="0" y="44"/>
                    </a:moveTo>
                    <a:lnTo>
                      <a:pt x="81" y="44"/>
                    </a:lnTo>
                    <a:lnTo>
                      <a:pt x="33" y="0"/>
                    </a:lnTo>
                    <a:lnTo>
                      <a:pt x="23" y="13"/>
                    </a:lnTo>
                    <a:lnTo>
                      <a:pt x="13" y="3"/>
                    </a:lnTo>
                    <a:lnTo>
                      <a:pt x="0" y="44"/>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263"/>
              <p:cNvSpPr>
                <a:spLocks/>
              </p:cNvSpPr>
              <p:nvPr/>
            </p:nvSpPr>
            <p:spPr bwMode="auto">
              <a:xfrm>
                <a:off x="2339" y="2126"/>
                <a:ext cx="26" cy="58"/>
              </a:xfrm>
              <a:custGeom>
                <a:avLst/>
                <a:gdLst>
                  <a:gd name="T0" fmla="*/ 42 w 76"/>
                  <a:gd name="T1" fmla="*/ 175 h 175"/>
                  <a:gd name="T2" fmla="*/ 57 w 76"/>
                  <a:gd name="T3" fmla="*/ 163 h 175"/>
                  <a:gd name="T4" fmla="*/ 75 w 76"/>
                  <a:gd name="T5" fmla="*/ 139 h 175"/>
                  <a:gd name="T6" fmla="*/ 76 w 76"/>
                  <a:gd name="T7" fmla="*/ 134 h 175"/>
                  <a:gd name="T8" fmla="*/ 68 w 76"/>
                  <a:gd name="T9" fmla="*/ 106 h 175"/>
                  <a:gd name="T10" fmla="*/ 44 w 76"/>
                  <a:gd name="T11" fmla="*/ 57 h 175"/>
                  <a:gd name="T12" fmla="*/ 7 w 76"/>
                  <a:gd name="T13" fmla="*/ 8 h 175"/>
                  <a:gd name="T14" fmla="*/ 0 w 76"/>
                  <a:gd name="T15" fmla="*/ 0 h 175"/>
                  <a:gd name="T16" fmla="*/ 6 w 76"/>
                  <a:gd name="T17" fmla="*/ 16 h 175"/>
                  <a:gd name="T18" fmla="*/ 31 w 76"/>
                  <a:gd name="T19" fmla="*/ 97 h 175"/>
                  <a:gd name="T20" fmla="*/ 42 w 76"/>
                  <a:gd name="T21" fmla="*/ 153 h 175"/>
                  <a:gd name="T22" fmla="*/ 42 w 76"/>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5">
                    <a:moveTo>
                      <a:pt x="42" y="175"/>
                    </a:moveTo>
                    <a:lnTo>
                      <a:pt x="57" y="163"/>
                    </a:lnTo>
                    <a:lnTo>
                      <a:pt x="75" y="139"/>
                    </a:lnTo>
                    <a:lnTo>
                      <a:pt x="76" y="134"/>
                    </a:lnTo>
                    <a:lnTo>
                      <a:pt x="68" y="106"/>
                    </a:lnTo>
                    <a:lnTo>
                      <a:pt x="44" y="57"/>
                    </a:lnTo>
                    <a:lnTo>
                      <a:pt x="7" y="8"/>
                    </a:lnTo>
                    <a:lnTo>
                      <a:pt x="0" y="0"/>
                    </a:lnTo>
                    <a:lnTo>
                      <a:pt x="6" y="16"/>
                    </a:lnTo>
                    <a:lnTo>
                      <a:pt x="31" y="97"/>
                    </a:lnTo>
                    <a:lnTo>
                      <a:pt x="42" y="153"/>
                    </a:lnTo>
                    <a:lnTo>
                      <a:pt x="42"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264"/>
              <p:cNvSpPr>
                <a:spLocks/>
              </p:cNvSpPr>
              <p:nvPr/>
            </p:nvSpPr>
            <p:spPr bwMode="auto">
              <a:xfrm>
                <a:off x="2289" y="2198"/>
                <a:ext cx="171" cy="47"/>
              </a:xfrm>
              <a:custGeom>
                <a:avLst/>
                <a:gdLst>
                  <a:gd name="T0" fmla="*/ 69 w 513"/>
                  <a:gd name="T1" fmla="*/ 0 h 142"/>
                  <a:gd name="T2" fmla="*/ 444 w 513"/>
                  <a:gd name="T3" fmla="*/ 0 h 142"/>
                  <a:gd name="T4" fmla="*/ 458 w 513"/>
                  <a:gd name="T5" fmla="*/ 2 h 142"/>
                  <a:gd name="T6" fmla="*/ 483 w 513"/>
                  <a:gd name="T7" fmla="*/ 13 h 142"/>
                  <a:gd name="T8" fmla="*/ 501 w 513"/>
                  <a:gd name="T9" fmla="*/ 32 h 142"/>
                  <a:gd name="T10" fmla="*/ 512 w 513"/>
                  <a:gd name="T11" fmla="*/ 57 h 142"/>
                  <a:gd name="T12" fmla="*/ 513 w 513"/>
                  <a:gd name="T13" fmla="*/ 71 h 142"/>
                  <a:gd name="T14" fmla="*/ 512 w 513"/>
                  <a:gd name="T15" fmla="*/ 85 h 142"/>
                  <a:gd name="T16" fmla="*/ 501 w 513"/>
                  <a:gd name="T17" fmla="*/ 111 h 142"/>
                  <a:gd name="T18" fmla="*/ 483 w 513"/>
                  <a:gd name="T19" fmla="*/ 130 h 142"/>
                  <a:gd name="T20" fmla="*/ 458 w 513"/>
                  <a:gd name="T21" fmla="*/ 140 h 142"/>
                  <a:gd name="T22" fmla="*/ 444 w 513"/>
                  <a:gd name="T23" fmla="*/ 142 h 142"/>
                  <a:gd name="T24" fmla="*/ 69 w 513"/>
                  <a:gd name="T25" fmla="*/ 142 h 142"/>
                  <a:gd name="T26" fmla="*/ 55 w 513"/>
                  <a:gd name="T27" fmla="*/ 140 h 142"/>
                  <a:gd name="T28" fmla="*/ 30 w 513"/>
                  <a:gd name="T29" fmla="*/ 130 h 142"/>
                  <a:gd name="T30" fmla="*/ 11 w 513"/>
                  <a:gd name="T31" fmla="*/ 111 h 142"/>
                  <a:gd name="T32" fmla="*/ 0 w 513"/>
                  <a:gd name="T33" fmla="*/ 85 h 142"/>
                  <a:gd name="T34" fmla="*/ 0 w 513"/>
                  <a:gd name="T35" fmla="*/ 71 h 142"/>
                  <a:gd name="T36" fmla="*/ 0 w 513"/>
                  <a:gd name="T37" fmla="*/ 57 h 142"/>
                  <a:gd name="T38" fmla="*/ 11 w 513"/>
                  <a:gd name="T39" fmla="*/ 32 h 142"/>
                  <a:gd name="T40" fmla="*/ 30 w 513"/>
                  <a:gd name="T41" fmla="*/ 13 h 142"/>
                  <a:gd name="T42" fmla="*/ 55 w 513"/>
                  <a:gd name="T43" fmla="*/ 2 h 142"/>
                  <a:gd name="T44" fmla="*/ 69 w 51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2">
                    <a:moveTo>
                      <a:pt x="69" y="0"/>
                    </a:moveTo>
                    <a:lnTo>
                      <a:pt x="444" y="0"/>
                    </a:lnTo>
                    <a:lnTo>
                      <a:pt x="458" y="2"/>
                    </a:lnTo>
                    <a:lnTo>
                      <a:pt x="483" y="13"/>
                    </a:lnTo>
                    <a:lnTo>
                      <a:pt x="501" y="32"/>
                    </a:lnTo>
                    <a:lnTo>
                      <a:pt x="512" y="57"/>
                    </a:lnTo>
                    <a:lnTo>
                      <a:pt x="513" y="71"/>
                    </a:lnTo>
                    <a:lnTo>
                      <a:pt x="512" y="85"/>
                    </a:lnTo>
                    <a:lnTo>
                      <a:pt x="501" y="111"/>
                    </a:lnTo>
                    <a:lnTo>
                      <a:pt x="483" y="130"/>
                    </a:lnTo>
                    <a:lnTo>
                      <a:pt x="458" y="140"/>
                    </a:lnTo>
                    <a:lnTo>
                      <a:pt x="444" y="142"/>
                    </a:lnTo>
                    <a:lnTo>
                      <a:pt x="69" y="142"/>
                    </a:lnTo>
                    <a:lnTo>
                      <a:pt x="55" y="140"/>
                    </a:lnTo>
                    <a:lnTo>
                      <a:pt x="30" y="130"/>
                    </a:lnTo>
                    <a:lnTo>
                      <a:pt x="11" y="111"/>
                    </a:lnTo>
                    <a:lnTo>
                      <a:pt x="0" y="85"/>
                    </a:lnTo>
                    <a:lnTo>
                      <a:pt x="0" y="71"/>
                    </a:lnTo>
                    <a:lnTo>
                      <a:pt x="0" y="57"/>
                    </a:lnTo>
                    <a:lnTo>
                      <a:pt x="11" y="32"/>
                    </a:lnTo>
                    <a:lnTo>
                      <a:pt x="30" y="13"/>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265"/>
              <p:cNvSpPr>
                <a:spLocks/>
              </p:cNvSpPr>
              <p:nvPr/>
            </p:nvSpPr>
            <p:spPr bwMode="auto">
              <a:xfrm>
                <a:off x="2292" y="2123"/>
                <a:ext cx="167" cy="115"/>
              </a:xfrm>
              <a:custGeom>
                <a:avLst/>
                <a:gdLst>
                  <a:gd name="T0" fmla="*/ 154 w 501"/>
                  <a:gd name="T1" fmla="*/ 344 h 344"/>
                  <a:gd name="T2" fmla="*/ 358 w 501"/>
                  <a:gd name="T3" fmla="*/ 344 h 344"/>
                  <a:gd name="T4" fmla="*/ 380 w 501"/>
                  <a:gd name="T5" fmla="*/ 343 h 344"/>
                  <a:gd name="T6" fmla="*/ 422 w 501"/>
                  <a:gd name="T7" fmla="*/ 334 h 344"/>
                  <a:gd name="T8" fmla="*/ 458 w 501"/>
                  <a:gd name="T9" fmla="*/ 314 h 344"/>
                  <a:gd name="T10" fmla="*/ 485 w 501"/>
                  <a:gd name="T11" fmla="*/ 282 h 344"/>
                  <a:gd name="T12" fmla="*/ 494 w 501"/>
                  <a:gd name="T13" fmla="*/ 260 h 344"/>
                  <a:gd name="T14" fmla="*/ 501 w 501"/>
                  <a:gd name="T15" fmla="*/ 237 h 344"/>
                  <a:gd name="T16" fmla="*/ 498 w 501"/>
                  <a:gd name="T17" fmla="*/ 177 h 344"/>
                  <a:gd name="T18" fmla="*/ 472 w 501"/>
                  <a:gd name="T19" fmla="*/ 106 h 344"/>
                  <a:gd name="T20" fmla="*/ 430 w 501"/>
                  <a:gd name="T21" fmla="*/ 53 h 344"/>
                  <a:gd name="T22" fmla="*/ 392 w 501"/>
                  <a:gd name="T23" fmla="*/ 17 h 344"/>
                  <a:gd name="T24" fmla="*/ 369 w 501"/>
                  <a:gd name="T25" fmla="*/ 0 h 344"/>
                  <a:gd name="T26" fmla="*/ 126 w 501"/>
                  <a:gd name="T27" fmla="*/ 0 h 344"/>
                  <a:gd name="T28" fmla="*/ 103 w 501"/>
                  <a:gd name="T29" fmla="*/ 16 h 344"/>
                  <a:gd name="T30" fmla="*/ 66 w 501"/>
                  <a:gd name="T31" fmla="*/ 50 h 344"/>
                  <a:gd name="T32" fmla="*/ 37 w 501"/>
                  <a:gd name="T33" fmla="*/ 85 h 344"/>
                  <a:gd name="T34" fmla="*/ 17 w 501"/>
                  <a:gd name="T35" fmla="*/ 121 h 344"/>
                  <a:gd name="T36" fmla="*/ 0 w 501"/>
                  <a:gd name="T37" fmla="*/ 174 h 344"/>
                  <a:gd name="T38" fmla="*/ 1 w 501"/>
                  <a:gd name="T39" fmla="*/ 237 h 344"/>
                  <a:gd name="T40" fmla="*/ 11 w 501"/>
                  <a:gd name="T41" fmla="*/ 263 h 344"/>
                  <a:gd name="T42" fmla="*/ 23 w 501"/>
                  <a:gd name="T43" fmla="*/ 288 h 344"/>
                  <a:gd name="T44" fmla="*/ 53 w 501"/>
                  <a:gd name="T45" fmla="*/ 320 h 344"/>
                  <a:gd name="T46" fmla="*/ 90 w 501"/>
                  <a:gd name="T47" fmla="*/ 337 h 344"/>
                  <a:gd name="T48" fmla="*/ 132 w 501"/>
                  <a:gd name="T49" fmla="*/ 343 h 344"/>
                  <a:gd name="T50" fmla="*/ 154 w 501"/>
                  <a:gd name="T5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4">
                    <a:moveTo>
                      <a:pt x="154" y="344"/>
                    </a:moveTo>
                    <a:lnTo>
                      <a:pt x="358" y="344"/>
                    </a:lnTo>
                    <a:lnTo>
                      <a:pt x="380" y="343"/>
                    </a:lnTo>
                    <a:lnTo>
                      <a:pt x="422" y="334"/>
                    </a:lnTo>
                    <a:lnTo>
                      <a:pt x="458" y="314"/>
                    </a:lnTo>
                    <a:lnTo>
                      <a:pt x="485" y="282"/>
                    </a:lnTo>
                    <a:lnTo>
                      <a:pt x="494" y="260"/>
                    </a:lnTo>
                    <a:lnTo>
                      <a:pt x="501" y="237"/>
                    </a:lnTo>
                    <a:lnTo>
                      <a:pt x="498" y="177"/>
                    </a:lnTo>
                    <a:lnTo>
                      <a:pt x="472" y="106"/>
                    </a:lnTo>
                    <a:lnTo>
                      <a:pt x="430" y="53"/>
                    </a:lnTo>
                    <a:lnTo>
                      <a:pt x="392" y="17"/>
                    </a:lnTo>
                    <a:lnTo>
                      <a:pt x="369" y="0"/>
                    </a:lnTo>
                    <a:lnTo>
                      <a:pt x="126" y="0"/>
                    </a:lnTo>
                    <a:lnTo>
                      <a:pt x="103" y="16"/>
                    </a:lnTo>
                    <a:lnTo>
                      <a:pt x="66" y="50"/>
                    </a:lnTo>
                    <a:lnTo>
                      <a:pt x="37" y="85"/>
                    </a:lnTo>
                    <a:lnTo>
                      <a:pt x="17" y="121"/>
                    </a:lnTo>
                    <a:lnTo>
                      <a:pt x="0" y="174"/>
                    </a:lnTo>
                    <a:lnTo>
                      <a:pt x="1" y="237"/>
                    </a:lnTo>
                    <a:lnTo>
                      <a:pt x="11" y="263"/>
                    </a:lnTo>
                    <a:lnTo>
                      <a:pt x="23" y="288"/>
                    </a:lnTo>
                    <a:lnTo>
                      <a:pt x="53" y="320"/>
                    </a:lnTo>
                    <a:lnTo>
                      <a:pt x="90" y="337"/>
                    </a:lnTo>
                    <a:lnTo>
                      <a:pt x="132" y="343"/>
                    </a:lnTo>
                    <a:lnTo>
                      <a:pt x="154" y="344"/>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266"/>
              <p:cNvSpPr>
                <a:spLocks/>
              </p:cNvSpPr>
              <p:nvPr/>
            </p:nvSpPr>
            <p:spPr bwMode="auto">
              <a:xfrm>
                <a:off x="2427" y="2170"/>
                <a:ext cx="26" cy="58"/>
              </a:xfrm>
              <a:custGeom>
                <a:avLst/>
                <a:gdLst>
                  <a:gd name="T0" fmla="*/ 41 w 76"/>
                  <a:gd name="T1" fmla="*/ 174 h 174"/>
                  <a:gd name="T2" fmla="*/ 57 w 76"/>
                  <a:gd name="T3" fmla="*/ 162 h 174"/>
                  <a:gd name="T4" fmla="*/ 74 w 76"/>
                  <a:gd name="T5" fmla="*/ 138 h 174"/>
                  <a:gd name="T6" fmla="*/ 76 w 76"/>
                  <a:gd name="T7" fmla="*/ 135 h 174"/>
                  <a:gd name="T8" fmla="*/ 67 w 76"/>
                  <a:gd name="T9" fmla="*/ 105 h 174"/>
                  <a:gd name="T10" fmla="*/ 43 w 76"/>
                  <a:gd name="T11" fmla="*/ 57 h 174"/>
                  <a:gd name="T12" fmla="*/ 7 w 76"/>
                  <a:gd name="T13" fmla="*/ 7 h 174"/>
                  <a:gd name="T14" fmla="*/ 0 w 76"/>
                  <a:gd name="T15" fmla="*/ 0 h 174"/>
                  <a:gd name="T16" fmla="*/ 5 w 76"/>
                  <a:gd name="T17" fmla="*/ 15 h 174"/>
                  <a:gd name="T18" fmla="*/ 30 w 76"/>
                  <a:gd name="T19" fmla="*/ 97 h 174"/>
                  <a:gd name="T20" fmla="*/ 41 w 76"/>
                  <a:gd name="T21" fmla="*/ 152 h 174"/>
                  <a:gd name="T22" fmla="*/ 41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1" y="174"/>
                    </a:moveTo>
                    <a:lnTo>
                      <a:pt x="57" y="162"/>
                    </a:lnTo>
                    <a:lnTo>
                      <a:pt x="74" y="138"/>
                    </a:lnTo>
                    <a:lnTo>
                      <a:pt x="76" y="135"/>
                    </a:lnTo>
                    <a:lnTo>
                      <a:pt x="67" y="105"/>
                    </a:lnTo>
                    <a:lnTo>
                      <a:pt x="43" y="57"/>
                    </a:lnTo>
                    <a:lnTo>
                      <a:pt x="7" y="7"/>
                    </a:lnTo>
                    <a:lnTo>
                      <a:pt x="0" y="0"/>
                    </a:lnTo>
                    <a:lnTo>
                      <a:pt x="5" y="15"/>
                    </a:lnTo>
                    <a:lnTo>
                      <a:pt x="30" y="97"/>
                    </a:lnTo>
                    <a:lnTo>
                      <a:pt x="41" y="152"/>
                    </a:lnTo>
                    <a:lnTo>
                      <a:pt x="41"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267"/>
              <p:cNvSpPr>
                <a:spLocks/>
              </p:cNvSpPr>
              <p:nvPr/>
            </p:nvSpPr>
            <p:spPr bwMode="auto">
              <a:xfrm>
                <a:off x="2302" y="2173"/>
                <a:ext cx="24" cy="58"/>
              </a:xfrm>
              <a:custGeom>
                <a:avLst/>
                <a:gdLst>
                  <a:gd name="T0" fmla="*/ 36 w 72"/>
                  <a:gd name="T1" fmla="*/ 174 h 174"/>
                  <a:gd name="T2" fmla="*/ 19 w 72"/>
                  <a:gd name="T3" fmla="*/ 164 h 174"/>
                  <a:gd name="T4" fmla="*/ 2 w 72"/>
                  <a:gd name="T5" fmla="*/ 141 h 174"/>
                  <a:gd name="T6" fmla="*/ 0 w 72"/>
                  <a:gd name="T7" fmla="*/ 137 h 174"/>
                  <a:gd name="T8" fmla="*/ 9 w 72"/>
                  <a:gd name="T9" fmla="*/ 108 h 174"/>
                  <a:gd name="T10" fmla="*/ 31 w 72"/>
                  <a:gd name="T11" fmla="*/ 58 h 174"/>
                  <a:gd name="T12" fmla="*/ 65 w 72"/>
                  <a:gd name="T13" fmla="*/ 7 h 174"/>
                  <a:gd name="T14" fmla="*/ 72 w 72"/>
                  <a:gd name="T15" fmla="*/ 0 h 174"/>
                  <a:gd name="T16" fmla="*/ 67 w 72"/>
                  <a:gd name="T17" fmla="*/ 15 h 174"/>
                  <a:gd name="T18" fmla="*/ 44 w 72"/>
                  <a:gd name="T19" fmla="*/ 98 h 174"/>
                  <a:gd name="T20" fmla="*/ 35 w 72"/>
                  <a:gd name="T21" fmla="*/ 153 h 174"/>
                  <a:gd name="T22" fmla="*/ 36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6" y="174"/>
                    </a:moveTo>
                    <a:lnTo>
                      <a:pt x="19" y="164"/>
                    </a:lnTo>
                    <a:lnTo>
                      <a:pt x="2" y="141"/>
                    </a:lnTo>
                    <a:lnTo>
                      <a:pt x="0" y="137"/>
                    </a:lnTo>
                    <a:lnTo>
                      <a:pt x="9" y="108"/>
                    </a:lnTo>
                    <a:lnTo>
                      <a:pt x="31" y="58"/>
                    </a:lnTo>
                    <a:lnTo>
                      <a:pt x="65" y="7"/>
                    </a:lnTo>
                    <a:lnTo>
                      <a:pt x="72" y="0"/>
                    </a:lnTo>
                    <a:lnTo>
                      <a:pt x="67" y="15"/>
                    </a:lnTo>
                    <a:lnTo>
                      <a:pt x="44" y="98"/>
                    </a:lnTo>
                    <a:lnTo>
                      <a:pt x="35" y="153"/>
                    </a:lnTo>
                    <a:lnTo>
                      <a:pt x="36"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268"/>
              <p:cNvSpPr>
                <a:spLocks/>
              </p:cNvSpPr>
              <p:nvPr/>
            </p:nvSpPr>
            <p:spPr bwMode="auto">
              <a:xfrm>
                <a:off x="2296" y="2127"/>
                <a:ext cx="159" cy="106"/>
              </a:xfrm>
              <a:custGeom>
                <a:avLst/>
                <a:gdLst>
                  <a:gd name="T0" fmla="*/ 138 w 477"/>
                  <a:gd name="T1" fmla="*/ 317 h 317"/>
                  <a:gd name="T2" fmla="*/ 347 w 477"/>
                  <a:gd name="T3" fmla="*/ 317 h 317"/>
                  <a:gd name="T4" fmla="*/ 368 w 477"/>
                  <a:gd name="T5" fmla="*/ 316 h 317"/>
                  <a:gd name="T6" fmla="*/ 405 w 477"/>
                  <a:gd name="T7" fmla="*/ 309 h 317"/>
                  <a:gd name="T8" fmla="*/ 438 w 477"/>
                  <a:gd name="T9" fmla="*/ 290 h 317"/>
                  <a:gd name="T10" fmla="*/ 463 w 477"/>
                  <a:gd name="T11" fmla="*/ 261 h 317"/>
                  <a:gd name="T12" fmla="*/ 471 w 477"/>
                  <a:gd name="T13" fmla="*/ 241 h 317"/>
                  <a:gd name="T14" fmla="*/ 477 w 477"/>
                  <a:gd name="T15" fmla="*/ 221 h 317"/>
                  <a:gd name="T16" fmla="*/ 473 w 477"/>
                  <a:gd name="T17" fmla="*/ 166 h 317"/>
                  <a:gd name="T18" fmla="*/ 447 w 477"/>
                  <a:gd name="T19" fmla="*/ 103 h 317"/>
                  <a:gd name="T20" fmla="*/ 392 w 477"/>
                  <a:gd name="T21" fmla="*/ 36 h 317"/>
                  <a:gd name="T22" fmla="*/ 352 w 477"/>
                  <a:gd name="T23" fmla="*/ 5 h 317"/>
                  <a:gd name="T24" fmla="*/ 123 w 477"/>
                  <a:gd name="T25" fmla="*/ 0 h 317"/>
                  <a:gd name="T26" fmla="*/ 81 w 477"/>
                  <a:gd name="T27" fmla="*/ 29 h 317"/>
                  <a:gd name="T28" fmla="*/ 26 w 477"/>
                  <a:gd name="T29" fmla="*/ 94 h 317"/>
                  <a:gd name="T30" fmla="*/ 2 w 477"/>
                  <a:gd name="T31" fmla="*/ 159 h 317"/>
                  <a:gd name="T32" fmla="*/ 0 w 477"/>
                  <a:gd name="T33" fmla="*/ 219 h 317"/>
                  <a:gd name="T34" fmla="*/ 9 w 477"/>
                  <a:gd name="T35" fmla="*/ 245 h 317"/>
                  <a:gd name="T36" fmla="*/ 20 w 477"/>
                  <a:gd name="T37" fmla="*/ 267 h 317"/>
                  <a:gd name="T38" fmla="*/ 46 w 477"/>
                  <a:gd name="T39" fmla="*/ 297 h 317"/>
                  <a:gd name="T40" fmla="*/ 78 w 477"/>
                  <a:gd name="T41" fmla="*/ 311 h 317"/>
                  <a:gd name="T42" fmla="*/ 115 w 477"/>
                  <a:gd name="T43" fmla="*/ 317 h 317"/>
                  <a:gd name="T44" fmla="*/ 138 w 477"/>
                  <a:gd name="T4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317">
                    <a:moveTo>
                      <a:pt x="138" y="317"/>
                    </a:moveTo>
                    <a:lnTo>
                      <a:pt x="347" y="317"/>
                    </a:lnTo>
                    <a:lnTo>
                      <a:pt x="368" y="316"/>
                    </a:lnTo>
                    <a:lnTo>
                      <a:pt x="405" y="309"/>
                    </a:lnTo>
                    <a:lnTo>
                      <a:pt x="438" y="290"/>
                    </a:lnTo>
                    <a:lnTo>
                      <a:pt x="463" y="261"/>
                    </a:lnTo>
                    <a:lnTo>
                      <a:pt x="471" y="241"/>
                    </a:lnTo>
                    <a:lnTo>
                      <a:pt x="477" y="221"/>
                    </a:lnTo>
                    <a:lnTo>
                      <a:pt x="473" y="166"/>
                    </a:lnTo>
                    <a:lnTo>
                      <a:pt x="447" y="103"/>
                    </a:lnTo>
                    <a:lnTo>
                      <a:pt x="392" y="36"/>
                    </a:lnTo>
                    <a:lnTo>
                      <a:pt x="352" y="5"/>
                    </a:lnTo>
                    <a:lnTo>
                      <a:pt x="123" y="0"/>
                    </a:lnTo>
                    <a:lnTo>
                      <a:pt x="81" y="29"/>
                    </a:lnTo>
                    <a:lnTo>
                      <a:pt x="26" y="94"/>
                    </a:lnTo>
                    <a:lnTo>
                      <a:pt x="2" y="159"/>
                    </a:lnTo>
                    <a:lnTo>
                      <a:pt x="0" y="219"/>
                    </a:lnTo>
                    <a:lnTo>
                      <a:pt x="9" y="245"/>
                    </a:lnTo>
                    <a:lnTo>
                      <a:pt x="20" y="267"/>
                    </a:lnTo>
                    <a:lnTo>
                      <a:pt x="46" y="297"/>
                    </a:lnTo>
                    <a:lnTo>
                      <a:pt x="78" y="311"/>
                    </a:lnTo>
                    <a:lnTo>
                      <a:pt x="115" y="317"/>
                    </a:lnTo>
                    <a:lnTo>
                      <a:pt x="138" y="317"/>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269"/>
              <p:cNvSpPr>
                <a:spLocks/>
              </p:cNvSpPr>
              <p:nvPr/>
            </p:nvSpPr>
            <p:spPr bwMode="auto">
              <a:xfrm>
                <a:off x="2320" y="2056"/>
                <a:ext cx="112" cy="113"/>
              </a:xfrm>
              <a:custGeom>
                <a:avLst/>
                <a:gdLst>
                  <a:gd name="T0" fmla="*/ 335 w 335"/>
                  <a:gd name="T1" fmla="*/ 170 h 340"/>
                  <a:gd name="T2" fmla="*/ 332 w 335"/>
                  <a:gd name="T3" fmla="*/ 205 h 340"/>
                  <a:gd name="T4" fmla="*/ 307 w 335"/>
                  <a:gd name="T5" fmla="*/ 267 h 340"/>
                  <a:gd name="T6" fmla="*/ 261 w 335"/>
                  <a:gd name="T7" fmla="*/ 313 h 340"/>
                  <a:gd name="T8" fmla="*/ 202 w 335"/>
                  <a:gd name="T9" fmla="*/ 339 h 340"/>
                  <a:gd name="T10" fmla="*/ 167 w 335"/>
                  <a:gd name="T11" fmla="*/ 340 h 340"/>
                  <a:gd name="T12" fmla="*/ 133 w 335"/>
                  <a:gd name="T13" fmla="*/ 339 h 340"/>
                  <a:gd name="T14" fmla="*/ 74 w 335"/>
                  <a:gd name="T15" fmla="*/ 313 h 340"/>
                  <a:gd name="T16" fmla="*/ 29 w 335"/>
                  <a:gd name="T17" fmla="*/ 267 h 340"/>
                  <a:gd name="T18" fmla="*/ 3 w 335"/>
                  <a:gd name="T19" fmla="*/ 205 h 340"/>
                  <a:gd name="T20" fmla="*/ 0 w 335"/>
                  <a:gd name="T21" fmla="*/ 170 h 340"/>
                  <a:gd name="T22" fmla="*/ 3 w 335"/>
                  <a:gd name="T23" fmla="*/ 136 h 340"/>
                  <a:gd name="T24" fmla="*/ 29 w 335"/>
                  <a:gd name="T25" fmla="*/ 75 h 340"/>
                  <a:gd name="T26" fmla="*/ 74 w 335"/>
                  <a:gd name="T27" fmla="*/ 29 h 340"/>
                  <a:gd name="T28" fmla="*/ 133 w 335"/>
                  <a:gd name="T29" fmla="*/ 3 h 340"/>
                  <a:gd name="T30" fmla="*/ 167 w 335"/>
                  <a:gd name="T31" fmla="*/ 0 h 340"/>
                  <a:gd name="T32" fmla="*/ 202 w 335"/>
                  <a:gd name="T33" fmla="*/ 3 h 340"/>
                  <a:gd name="T34" fmla="*/ 261 w 335"/>
                  <a:gd name="T35" fmla="*/ 29 h 340"/>
                  <a:gd name="T36" fmla="*/ 307 w 335"/>
                  <a:gd name="T37" fmla="*/ 75 h 340"/>
                  <a:gd name="T38" fmla="*/ 332 w 335"/>
                  <a:gd name="T39" fmla="*/ 136 h 340"/>
                  <a:gd name="T40" fmla="*/ 335 w 335"/>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5" h="340">
                    <a:moveTo>
                      <a:pt x="335" y="170"/>
                    </a:moveTo>
                    <a:lnTo>
                      <a:pt x="332" y="205"/>
                    </a:lnTo>
                    <a:lnTo>
                      <a:pt x="307" y="267"/>
                    </a:lnTo>
                    <a:lnTo>
                      <a:pt x="261" y="313"/>
                    </a:lnTo>
                    <a:lnTo>
                      <a:pt x="202" y="339"/>
                    </a:lnTo>
                    <a:lnTo>
                      <a:pt x="167" y="340"/>
                    </a:lnTo>
                    <a:lnTo>
                      <a:pt x="133" y="339"/>
                    </a:lnTo>
                    <a:lnTo>
                      <a:pt x="74" y="313"/>
                    </a:lnTo>
                    <a:lnTo>
                      <a:pt x="29" y="267"/>
                    </a:lnTo>
                    <a:lnTo>
                      <a:pt x="3" y="205"/>
                    </a:lnTo>
                    <a:lnTo>
                      <a:pt x="0" y="170"/>
                    </a:lnTo>
                    <a:lnTo>
                      <a:pt x="3" y="136"/>
                    </a:lnTo>
                    <a:lnTo>
                      <a:pt x="29" y="75"/>
                    </a:lnTo>
                    <a:lnTo>
                      <a:pt x="74" y="29"/>
                    </a:lnTo>
                    <a:lnTo>
                      <a:pt x="133" y="3"/>
                    </a:lnTo>
                    <a:lnTo>
                      <a:pt x="167" y="0"/>
                    </a:lnTo>
                    <a:lnTo>
                      <a:pt x="202" y="3"/>
                    </a:lnTo>
                    <a:lnTo>
                      <a:pt x="261" y="29"/>
                    </a:lnTo>
                    <a:lnTo>
                      <a:pt x="307" y="75"/>
                    </a:lnTo>
                    <a:lnTo>
                      <a:pt x="332" y="136"/>
                    </a:lnTo>
                    <a:lnTo>
                      <a:pt x="335"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270"/>
              <p:cNvSpPr>
                <a:spLocks/>
              </p:cNvSpPr>
              <p:nvPr/>
            </p:nvSpPr>
            <p:spPr bwMode="auto">
              <a:xfrm>
                <a:off x="2321" y="2034"/>
                <a:ext cx="111" cy="113"/>
              </a:xfrm>
              <a:custGeom>
                <a:avLst/>
                <a:gdLst>
                  <a:gd name="T0" fmla="*/ 333 w 333"/>
                  <a:gd name="T1" fmla="*/ 169 h 339"/>
                  <a:gd name="T2" fmla="*/ 332 w 333"/>
                  <a:gd name="T3" fmla="*/ 204 h 339"/>
                  <a:gd name="T4" fmla="*/ 306 w 333"/>
                  <a:gd name="T5" fmla="*/ 265 h 339"/>
                  <a:gd name="T6" fmla="*/ 261 w 333"/>
                  <a:gd name="T7" fmla="*/ 311 h 339"/>
                  <a:gd name="T8" fmla="*/ 200 w 333"/>
                  <a:gd name="T9" fmla="*/ 337 h 339"/>
                  <a:gd name="T10" fmla="*/ 167 w 333"/>
                  <a:gd name="T11" fmla="*/ 339 h 339"/>
                  <a:gd name="T12" fmla="*/ 133 w 333"/>
                  <a:gd name="T13" fmla="*/ 337 h 339"/>
                  <a:gd name="T14" fmla="*/ 74 w 333"/>
                  <a:gd name="T15" fmla="*/ 311 h 339"/>
                  <a:gd name="T16" fmla="*/ 27 w 333"/>
                  <a:gd name="T17" fmla="*/ 265 h 339"/>
                  <a:gd name="T18" fmla="*/ 3 w 333"/>
                  <a:gd name="T19" fmla="*/ 204 h 339"/>
                  <a:gd name="T20" fmla="*/ 0 w 333"/>
                  <a:gd name="T21" fmla="*/ 169 h 339"/>
                  <a:gd name="T22" fmla="*/ 3 w 333"/>
                  <a:gd name="T23" fmla="*/ 135 h 339"/>
                  <a:gd name="T24" fmla="*/ 27 w 333"/>
                  <a:gd name="T25" fmla="*/ 73 h 339"/>
                  <a:gd name="T26" fmla="*/ 74 w 333"/>
                  <a:gd name="T27" fmla="*/ 27 h 339"/>
                  <a:gd name="T28" fmla="*/ 133 w 333"/>
                  <a:gd name="T29" fmla="*/ 1 h 339"/>
                  <a:gd name="T30" fmla="*/ 167 w 333"/>
                  <a:gd name="T31" fmla="*/ 0 h 339"/>
                  <a:gd name="T32" fmla="*/ 200 w 333"/>
                  <a:gd name="T33" fmla="*/ 1 h 339"/>
                  <a:gd name="T34" fmla="*/ 261 w 333"/>
                  <a:gd name="T35" fmla="*/ 27 h 339"/>
                  <a:gd name="T36" fmla="*/ 306 w 333"/>
                  <a:gd name="T37" fmla="*/ 73 h 339"/>
                  <a:gd name="T38" fmla="*/ 332 w 333"/>
                  <a:gd name="T39" fmla="*/ 135 h 339"/>
                  <a:gd name="T40" fmla="*/ 333 w 333"/>
                  <a:gd name="T41" fmla="*/ 16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39">
                    <a:moveTo>
                      <a:pt x="333" y="169"/>
                    </a:moveTo>
                    <a:lnTo>
                      <a:pt x="332" y="204"/>
                    </a:lnTo>
                    <a:lnTo>
                      <a:pt x="306" y="265"/>
                    </a:lnTo>
                    <a:lnTo>
                      <a:pt x="261" y="311"/>
                    </a:lnTo>
                    <a:lnTo>
                      <a:pt x="200" y="337"/>
                    </a:lnTo>
                    <a:lnTo>
                      <a:pt x="167" y="339"/>
                    </a:lnTo>
                    <a:lnTo>
                      <a:pt x="133" y="337"/>
                    </a:lnTo>
                    <a:lnTo>
                      <a:pt x="74" y="311"/>
                    </a:lnTo>
                    <a:lnTo>
                      <a:pt x="27" y="265"/>
                    </a:lnTo>
                    <a:lnTo>
                      <a:pt x="3" y="204"/>
                    </a:lnTo>
                    <a:lnTo>
                      <a:pt x="0" y="169"/>
                    </a:lnTo>
                    <a:lnTo>
                      <a:pt x="3" y="135"/>
                    </a:lnTo>
                    <a:lnTo>
                      <a:pt x="27" y="73"/>
                    </a:lnTo>
                    <a:lnTo>
                      <a:pt x="74" y="27"/>
                    </a:lnTo>
                    <a:lnTo>
                      <a:pt x="133" y="1"/>
                    </a:lnTo>
                    <a:lnTo>
                      <a:pt x="167" y="0"/>
                    </a:lnTo>
                    <a:lnTo>
                      <a:pt x="200" y="1"/>
                    </a:lnTo>
                    <a:lnTo>
                      <a:pt x="261" y="27"/>
                    </a:lnTo>
                    <a:lnTo>
                      <a:pt x="306" y="73"/>
                    </a:lnTo>
                    <a:lnTo>
                      <a:pt x="332" y="135"/>
                    </a:lnTo>
                    <a:lnTo>
                      <a:pt x="333" y="169"/>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71"/>
              <p:cNvSpPr>
                <a:spLocks/>
              </p:cNvSpPr>
              <p:nvPr/>
            </p:nvSpPr>
            <p:spPr bwMode="auto">
              <a:xfrm>
                <a:off x="2326" y="2039"/>
                <a:ext cx="101" cy="103"/>
              </a:xfrm>
              <a:custGeom>
                <a:avLst/>
                <a:gdLst>
                  <a:gd name="T0" fmla="*/ 303 w 303"/>
                  <a:gd name="T1" fmla="*/ 154 h 309"/>
                  <a:gd name="T2" fmla="*/ 300 w 303"/>
                  <a:gd name="T3" fmla="*/ 185 h 309"/>
                  <a:gd name="T4" fmla="*/ 277 w 303"/>
                  <a:gd name="T5" fmla="*/ 241 h 309"/>
                  <a:gd name="T6" fmla="*/ 236 w 303"/>
                  <a:gd name="T7" fmla="*/ 283 h 309"/>
                  <a:gd name="T8" fmla="*/ 181 w 303"/>
                  <a:gd name="T9" fmla="*/ 306 h 309"/>
                  <a:gd name="T10" fmla="*/ 151 w 303"/>
                  <a:gd name="T11" fmla="*/ 309 h 309"/>
                  <a:gd name="T12" fmla="*/ 119 w 303"/>
                  <a:gd name="T13" fmla="*/ 306 h 309"/>
                  <a:gd name="T14" fmla="*/ 66 w 303"/>
                  <a:gd name="T15" fmla="*/ 283 h 309"/>
                  <a:gd name="T16" fmla="*/ 24 w 303"/>
                  <a:gd name="T17" fmla="*/ 241 h 309"/>
                  <a:gd name="T18" fmla="*/ 1 w 303"/>
                  <a:gd name="T19" fmla="*/ 185 h 309"/>
                  <a:gd name="T20" fmla="*/ 0 w 303"/>
                  <a:gd name="T21" fmla="*/ 154 h 309"/>
                  <a:gd name="T22" fmla="*/ 1 w 303"/>
                  <a:gd name="T23" fmla="*/ 123 h 309"/>
                  <a:gd name="T24" fmla="*/ 24 w 303"/>
                  <a:gd name="T25" fmla="*/ 67 h 309"/>
                  <a:gd name="T26" fmla="*/ 66 w 303"/>
                  <a:gd name="T27" fmla="*/ 25 h 309"/>
                  <a:gd name="T28" fmla="*/ 119 w 303"/>
                  <a:gd name="T29" fmla="*/ 2 h 309"/>
                  <a:gd name="T30" fmla="*/ 151 w 303"/>
                  <a:gd name="T31" fmla="*/ 0 h 309"/>
                  <a:gd name="T32" fmla="*/ 181 w 303"/>
                  <a:gd name="T33" fmla="*/ 2 h 309"/>
                  <a:gd name="T34" fmla="*/ 236 w 303"/>
                  <a:gd name="T35" fmla="*/ 25 h 309"/>
                  <a:gd name="T36" fmla="*/ 277 w 303"/>
                  <a:gd name="T37" fmla="*/ 67 h 309"/>
                  <a:gd name="T38" fmla="*/ 300 w 303"/>
                  <a:gd name="T39" fmla="*/ 123 h 309"/>
                  <a:gd name="T40" fmla="*/ 303 w 303"/>
                  <a:gd name="T41"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9">
                    <a:moveTo>
                      <a:pt x="303" y="154"/>
                    </a:moveTo>
                    <a:lnTo>
                      <a:pt x="300" y="185"/>
                    </a:lnTo>
                    <a:lnTo>
                      <a:pt x="277" y="241"/>
                    </a:lnTo>
                    <a:lnTo>
                      <a:pt x="236" y="283"/>
                    </a:lnTo>
                    <a:lnTo>
                      <a:pt x="181" y="306"/>
                    </a:lnTo>
                    <a:lnTo>
                      <a:pt x="151" y="309"/>
                    </a:lnTo>
                    <a:lnTo>
                      <a:pt x="119" y="306"/>
                    </a:lnTo>
                    <a:lnTo>
                      <a:pt x="66" y="283"/>
                    </a:lnTo>
                    <a:lnTo>
                      <a:pt x="24" y="241"/>
                    </a:lnTo>
                    <a:lnTo>
                      <a:pt x="1" y="185"/>
                    </a:lnTo>
                    <a:lnTo>
                      <a:pt x="0" y="154"/>
                    </a:lnTo>
                    <a:lnTo>
                      <a:pt x="1" y="123"/>
                    </a:lnTo>
                    <a:lnTo>
                      <a:pt x="24" y="67"/>
                    </a:lnTo>
                    <a:lnTo>
                      <a:pt x="66" y="25"/>
                    </a:lnTo>
                    <a:lnTo>
                      <a:pt x="119" y="2"/>
                    </a:lnTo>
                    <a:lnTo>
                      <a:pt x="151" y="0"/>
                    </a:lnTo>
                    <a:lnTo>
                      <a:pt x="181" y="2"/>
                    </a:lnTo>
                    <a:lnTo>
                      <a:pt x="236" y="25"/>
                    </a:lnTo>
                    <a:lnTo>
                      <a:pt x="277" y="67"/>
                    </a:lnTo>
                    <a:lnTo>
                      <a:pt x="300" y="123"/>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272"/>
              <p:cNvSpPr>
                <a:spLocks/>
              </p:cNvSpPr>
              <p:nvPr/>
            </p:nvSpPr>
            <p:spPr bwMode="auto">
              <a:xfrm>
                <a:off x="1689" y="976"/>
                <a:ext cx="52" cy="56"/>
              </a:xfrm>
              <a:custGeom>
                <a:avLst/>
                <a:gdLst>
                  <a:gd name="T0" fmla="*/ 0 w 154"/>
                  <a:gd name="T1" fmla="*/ 0 h 168"/>
                  <a:gd name="T2" fmla="*/ 34 w 154"/>
                  <a:gd name="T3" fmla="*/ 0 h 168"/>
                  <a:gd name="T4" fmla="*/ 76 w 154"/>
                  <a:gd name="T5" fmla="*/ 115 h 168"/>
                  <a:gd name="T6" fmla="*/ 119 w 154"/>
                  <a:gd name="T7" fmla="*/ 0 h 168"/>
                  <a:gd name="T8" fmla="*/ 154 w 154"/>
                  <a:gd name="T9" fmla="*/ 0 h 168"/>
                  <a:gd name="T10" fmla="*/ 154 w 154"/>
                  <a:gd name="T11" fmla="*/ 168 h 168"/>
                  <a:gd name="T12" fmla="*/ 131 w 154"/>
                  <a:gd name="T13" fmla="*/ 168 h 168"/>
                  <a:gd name="T14" fmla="*/ 131 w 154"/>
                  <a:gd name="T15" fmla="*/ 20 h 168"/>
                  <a:gd name="T16" fmla="*/ 88 w 154"/>
                  <a:gd name="T17" fmla="*/ 135 h 168"/>
                  <a:gd name="T18" fmla="*/ 65 w 154"/>
                  <a:gd name="T19" fmla="*/ 135 h 168"/>
                  <a:gd name="T20" fmla="*/ 21 w 154"/>
                  <a:gd name="T21" fmla="*/ 20 h 168"/>
                  <a:gd name="T22" fmla="*/ 21 w 154"/>
                  <a:gd name="T23" fmla="*/ 168 h 168"/>
                  <a:gd name="T24" fmla="*/ 0 w 154"/>
                  <a:gd name="T25" fmla="*/ 168 h 168"/>
                  <a:gd name="T26" fmla="*/ 0 w 154"/>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8">
                    <a:moveTo>
                      <a:pt x="0" y="0"/>
                    </a:moveTo>
                    <a:lnTo>
                      <a:pt x="34" y="0"/>
                    </a:lnTo>
                    <a:lnTo>
                      <a:pt x="76" y="115"/>
                    </a:lnTo>
                    <a:lnTo>
                      <a:pt x="119" y="0"/>
                    </a:lnTo>
                    <a:lnTo>
                      <a:pt x="154" y="0"/>
                    </a:lnTo>
                    <a:lnTo>
                      <a:pt x="154" y="168"/>
                    </a:lnTo>
                    <a:lnTo>
                      <a:pt x="131" y="168"/>
                    </a:lnTo>
                    <a:lnTo>
                      <a:pt x="131" y="20"/>
                    </a:lnTo>
                    <a:lnTo>
                      <a:pt x="88" y="135"/>
                    </a:lnTo>
                    <a:lnTo>
                      <a:pt x="65" y="135"/>
                    </a:lnTo>
                    <a:lnTo>
                      <a:pt x="21" y="20"/>
                    </a:lnTo>
                    <a:lnTo>
                      <a:pt x="21"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273"/>
              <p:cNvSpPr>
                <a:spLocks noEditPoints="1"/>
              </p:cNvSpPr>
              <p:nvPr/>
            </p:nvSpPr>
            <p:spPr bwMode="auto">
              <a:xfrm>
                <a:off x="1752" y="989"/>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8 w 117"/>
                  <a:gd name="T13" fmla="*/ 115 h 132"/>
                  <a:gd name="T14" fmla="*/ 80 w 117"/>
                  <a:gd name="T15" fmla="*/ 115 h 132"/>
                  <a:gd name="T16" fmla="*/ 91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7 w 117"/>
                  <a:gd name="T31" fmla="*/ 132 h 132"/>
                  <a:gd name="T32" fmla="*/ 52 w 117"/>
                  <a:gd name="T33" fmla="*/ 132 h 132"/>
                  <a:gd name="T34" fmla="*/ 28 w 117"/>
                  <a:gd name="T35" fmla="*/ 122 h 132"/>
                  <a:gd name="T36" fmla="*/ 18 w 117"/>
                  <a:gd name="T37" fmla="*/ 115 h 132"/>
                  <a:gd name="T38" fmla="*/ 11 w 117"/>
                  <a:gd name="T39" fmla="*/ 105 h 132"/>
                  <a:gd name="T40" fmla="*/ 2 w 117"/>
                  <a:gd name="T41" fmla="*/ 82 h 132"/>
                  <a:gd name="T42" fmla="*/ 0 w 117"/>
                  <a:gd name="T43" fmla="*/ 67 h 132"/>
                  <a:gd name="T44" fmla="*/ 2 w 117"/>
                  <a:gd name="T45" fmla="*/ 53 h 132"/>
                  <a:gd name="T46" fmla="*/ 11 w 117"/>
                  <a:gd name="T47" fmla="*/ 29 h 132"/>
                  <a:gd name="T48" fmla="*/ 18 w 117"/>
                  <a:gd name="T49" fmla="*/ 18 h 132"/>
                  <a:gd name="T50" fmla="*/ 26 w 117"/>
                  <a:gd name="T51" fmla="*/ 10 h 132"/>
                  <a:gd name="T52" fmla="*/ 49 w 117"/>
                  <a:gd name="T53" fmla="*/ 1 h 132"/>
                  <a:gd name="T54" fmla="*/ 62 w 117"/>
                  <a:gd name="T55" fmla="*/ 0 h 132"/>
                  <a:gd name="T56" fmla="*/ 75 w 117"/>
                  <a:gd name="T57" fmla="*/ 1 h 132"/>
                  <a:gd name="T58" fmla="*/ 96 w 117"/>
                  <a:gd name="T59" fmla="*/ 8 h 132"/>
                  <a:gd name="T60" fmla="*/ 103 w 117"/>
                  <a:gd name="T61" fmla="*/ 17 h 132"/>
                  <a:gd name="T62" fmla="*/ 110 w 117"/>
                  <a:gd name="T63" fmla="*/ 26 h 132"/>
                  <a:gd name="T64" fmla="*/ 117 w 117"/>
                  <a:gd name="T65" fmla="*/ 47 h 132"/>
                  <a:gd name="T66" fmla="*/ 117 w 117"/>
                  <a:gd name="T67" fmla="*/ 60 h 132"/>
                  <a:gd name="T68" fmla="*/ 97 w 117"/>
                  <a:gd name="T69" fmla="*/ 54 h 132"/>
                  <a:gd name="T70" fmla="*/ 96 w 117"/>
                  <a:gd name="T71" fmla="*/ 39 h 132"/>
                  <a:gd name="T72" fmla="*/ 87 w 117"/>
                  <a:gd name="T73" fmla="*/ 27 h 132"/>
                  <a:gd name="T74" fmla="*/ 77 w 117"/>
                  <a:gd name="T75" fmla="*/ 20 h 132"/>
                  <a:gd name="T76" fmla="*/ 62 w 117"/>
                  <a:gd name="T77" fmla="*/ 17 h 132"/>
                  <a:gd name="T78" fmla="*/ 47 w 117"/>
                  <a:gd name="T79" fmla="*/ 20 h 132"/>
                  <a:gd name="T80" fmla="*/ 35 w 117"/>
                  <a:gd name="T81" fmla="*/ 27 h 132"/>
                  <a:gd name="T82" fmla="*/ 26 w 117"/>
                  <a:gd name="T83" fmla="*/ 39 h 132"/>
                  <a:gd name="T84" fmla="*/ 24 w 117"/>
                  <a:gd name="T85" fmla="*/ 54 h 132"/>
                  <a:gd name="T86" fmla="*/ 97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8" y="115"/>
                    </a:lnTo>
                    <a:lnTo>
                      <a:pt x="80" y="115"/>
                    </a:lnTo>
                    <a:lnTo>
                      <a:pt x="91" y="112"/>
                    </a:lnTo>
                    <a:lnTo>
                      <a:pt x="101" y="108"/>
                    </a:lnTo>
                    <a:lnTo>
                      <a:pt x="113" y="103"/>
                    </a:lnTo>
                    <a:lnTo>
                      <a:pt x="113" y="122"/>
                    </a:lnTo>
                    <a:lnTo>
                      <a:pt x="101" y="127"/>
                    </a:lnTo>
                    <a:lnTo>
                      <a:pt x="90" y="129"/>
                    </a:lnTo>
                    <a:lnTo>
                      <a:pt x="78" y="132"/>
                    </a:lnTo>
                    <a:lnTo>
                      <a:pt x="67" y="132"/>
                    </a:lnTo>
                    <a:lnTo>
                      <a:pt x="52" y="132"/>
                    </a:lnTo>
                    <a:lnTo>
                      <a:pt x="28" y="122"/>
                    </a:lnTo>
                    <a:lnTo>
                      <a:pt x="18" y="115"/>
                    </a:lnTo>
                    <a:lnTo>
                      <a:pt x="11" y="105"/>
                    </a:lnTo>
                    <a:lnTo>
                      <a:pt x="2" y="82"/>
                    </a:lnTo>
                    <a:lnTo>
                      <a:pt x="0" y="67"/>
                    </a:lnTo>
                    <a:lnTo>
                      <a:pt x="2" y="53"/>
                    </a:lnTo>
                    <a:lnTo>
                      <a:pt x="11" y="29"/>
                    </a:lnTo>
                    <a:lnTo>
                      <a:pt x="18" y="18"/>
                    </a:lnTo>
                    <a:lnTo>
                      <a:pt x="26" y="10"/>
                    </a:lnTo>
                    <a:lnTo>
                      <a:pt x="49" y="1"/>
                    </a:lnTo>
                    <a:lnTo>
                      <a:pt x="62" y="0"/>
                    </a:lnTo>
                    <a:lnTo>
                      <a:pt x="75" y="1"/>
                    </a:lnTo>
                    <a:lnTo>
                      <a:pt x="96" y="8"/>
                    </a:lnTo>
                    <a:lnTo>
                      <a:pt x="103" y="17"/>
                    </a:lnTo>
                    <a:lnTo>
                      <a:pt x="110" y="26"/>
                    </a:lnTo>
                    <a:lnTo>
                      <a:pt x="117" y="47"/>
                    </a:lnTo>
                    <a:lnTo>
                      <a:pt x="117" y="60"/>
                    </a:lnTo>
                    <a:close/>
                    <a:moveTo>
                      <a:pt x="97" y="54"/>
                    </a:moveTo>
                    <a:lnTo>
                      <a:pt x="96" y="39"/>
                    </a:lnTo>
                    <a:lnTo>
                      <a:pt x="87" y="27"/>
                    </a:lnTo>
                    <a:lnTo>
                      <a:pt x="77" y="20"/>
                    </a:lnTo>
                    <a:lnTo>
                      <a:pt x="62" y="17"/>
                    </a:lnTo>
                    <a:lnTo>
                      <a:pt x="47" y="20"/>
                    </a:lnTo>
                    <a:lnTo>
                      <a:pt x="35" y="27"/>
                    </a:lnTo>
                    <a:lnTo>
                      <a:pt x="26" y="39"/>
                    </a:lnTo>
                    <a:lnTo>
                      <a:pt x="24" y="54"/>
                    </a:lnTo>
                    <a:lnTo>
                      <a:pt x="97"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274"/>
              <p:cNvSpPr>
                <a:spLocks/>
              </p:cNvSpPr>
              <p:nvPr/>
            </p:nvSpPr>
            <p:spPr bwMode="auto">
              <a:xfrm>
                <a:off x="1797" y="978"/>
                <a:ext cx="27" cy="54"/>
              </a:xfrm>
              <a:custGeom>
                <a:avLst/>
                <a:gdLst>
                  <a:gd name="T0" fmla="*/ 36 w 79"/>
                  <a:gd name="T1" fmla="*/ 0 h 162"/>
                  <a:gd name="T2" fmla="*/ 36 w 79"/>
                  <a:gd name="T3" fmla="*/ 36 h 162"/>
                  <a:gd name="T4" fmla="*/ 79 w 79"/>
                  <a:gd name="T5" fmla="*/ 36 h 162"/>
                  <a:gd name="T6" fmla="*/ 79 w 79"/>
                  <a:gd name="T7" fmla="*/ 51 h 162"/>
                  <a:gd name="T8" fmla="*/ 36 w 79"/>
                  <a:gd name="T9" fmla="*/ 51 h 162"/>
                  <a:gd name="T10" fmla="*/ 36 w 79"/>
                  <a:gd name="T11" fmla="*/ 121 h 162"/>
                  <a:gd name="T12" fmla="*/ 37 w 79"/>
                  <a:gd name="T13" fmla="*/ 134 h 162"/>
                  <a:gd name="T14" fmla="*/ 40 w 79"/>
                  <a:gd name="T15" fmla="*/ 141 h 162"/>
                  <a:gd name="T16" fmla="*/ 46 w 79"/>
                  <a:gd name="T17" fmla="*/ 144 h 162"/>
                  <a:gd name="T18" fmla="*/ 58 w 79"/>
                  <a:gd name="T19" fmla="*/ 145 h 162"/>
                  <a:gd name="T20" fmla="*/ 79 w 79"/>
                  <a:gd name="T21" fmla="*/ 145 h 162"/>
                  <a:gd name="T22" fmla="*/ 79 w 79"/>
                  <a:gd name="T23" fmla="*/ 162 h 162"/>
                  <a:gd name="T24" fmla="*/ 58 w 79"/>
                  <a:gd name="T25" fmla="*/ 162 h 162"/>
                  <a:gd name="T26" fmla="*/ 36 w 79"/>
                  <a:gd name="T27" fmla="*/ 161 h 162"/>
                  <a:gd name="T28" fmla="*/ 24 w 79"/>
                  <a:gd name="T29" fmla="*/ 154 h 162"/>
                  <a:gd name="T30" fmla="*/ 17 w 79"/>
                  <a:gd name="T31" fmla="*/ 142 h 162"/>
                  <a:gd name="T32" fmla="*/ 16 w 79"/>
                  <a:gd name="T33" fmla="*/ 121 h 162"/>
                  <a:gd name="T34" fmla="*/ 16 w 79"/>
                  <a:gd name="T35" fmla="*/ 51 h 162"/>
                  <a:gd name="T36" fmla="*/ 0 w 79"/>
                  <a:gd name="T37" fmla="*/ 51 h 162"/>
                  <a:gd name="T38" fmla="*/ 0 w 79"/>
                  <a:gd name="T39" fmla="*/ 36 h 162"/>
                  <a:gd name="T40" fmla="*/ 16 w 79"/>
                  <a:gd name="T41" fmla="*/ 36 h 162"/>
                  <a:gd name="T42" fmla="*/ 16 w 79"/>
                  <a:gd name="T43" fmla="*/ 0 h 162"/>
                  <a:gd name="T44" fmla="*/ 36 w 79"/>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62">
                    <a:moveTo>
                      <a:pt x="36" y="0"/>
                    </a:moveTo>
                    <a:lnTo>
                      <a:pt x="36" y="36"/>
                    </a:lnTo>
                    <a:lnTo>
                      <a:pt x="79" y="36"/>
                    </a:lnTo>
                    <a:lnTo>
                      <a:pt x="79" y="51"/>
                    </a:lnTo>
                    <a:lnTo>
                      <a:pt x="36" y="51"/>
                    </a:lnTo>
                    <a:lnTo>
                      <a:pt x="36" y="121"/>
                    </a:lnTo>
                    <a:lnTo>
                      <a:pt x="37" y="134"/>
                    </a:lnTo>
                    <a:lnTo>
                      <a:pt x="40" y="141"/>
                    </a:lnTo>
                    <a:lnTo>
                      <a:pt x="46" y="144"/>
                    </a:lnTo>
                    <a:lnTo>
                      <a:pt x="58" y="145"/>
                    </a:lnTo>
                    <a:lnTo>
                      <a:pt x="79" y="145"/>
                    </a:lnTo>
                    <a:lnTo>
                      <a:pt x="79" y="162"/>
                    </a:lnTo>
                    <a:lnTo>
                      <a:pt x="58" y="162"/>
                    </a:lnTo>
                    <a:lnTo>
                      <a:pt x="36" y="161"/>
                    </a:lnTo>
                    <a:lnTo>
                      <a:pt x="24" y="154"/>
                    </a:lnTo>
                    <a:lnTo>
                      <a:pt x="17" y="142"/>
                    </a:lnTo>
                    <a:lnTo>
                      <a:pt x="16" y="121"/>
                    </a:lnTo>
                    <a:lnTo>
                      <a:pt x="16" y="51"/>
                    </a:lnTo>
                    <a:lnTo>
                      <a:pt x="0" y="51"/>
                    </a:lnTo>
                    <a:lnTo>
                      <a:pt x="0" y="36"/>
                    </a:lnTo>
                    <a:lnTo>
                      <a:pt x="16" y="36"/>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275"/>
              <p:cNvSpPr>
                <a:spLocks noEditPoints="1"/>
              </p:cNvSpPr>
              <p:nvPr/>
            </p:nvSpPr>
            <p:spPr bwMode="auto">
              <a:xfrm>
                <a:off x="1830" y="989"/>
                <a:ext cx="36" cy="44"/>
              </a:xfrm>
              <a:custGeom>
                <a:avLst/>
                <a:gdLst>
                  <a:gd name="T0" fmla="*/ 66 w 107"/>
                  <a:gd name="T1" fmla="*/ 66 h 132"/>
                  <a:gd name="T2" fmla="*/ 43 w 107"/>
                  <a:gd name="T3" fmla="*/ 66 h 132"/>
                  <a:gd name="T4" fmla="*/ 30 w 107"/>
                  <a:gd name="T5" fmla="*/ 72 h 132"/>
                  <a:gd name="T6" fmla="*/ 23 w 107"/>
                  <a:gd name="T7" fmla="*/ 79 h 132"/>
                  <a:gd name="T8" fmla="*/ 22 w 107"/>
                  <a:gd name="T9" fmla="*/ 91 h 132"/>
                  <a:gd name="T10" fmla="*/ 23 w 107"/>
                  <a:gd name="T11" fmla="*/ 102 h 132"/>
                  <a:gd name="T12" fmla="*/ 29 w 107"/>
                  <a:gd name="T13" fmla="*/ 109 h 132"/>
                  <a:gd name="T14" fmla="*/ 36 w 107"/>
                  <a:gd name="T15" fmla="*/ 114 h 132"/>
                  <a:gd name="T16" fmla="*/ 48 w 107"/>
                  <a:gd name="T17" fmla="*/ 115 h 132"/>
                  <a:gd name="T18" fmla="*/ 65 w 107"/>
                  <a:gd name="T19" fmla="*/ 114 h 132"/>
                  <a:gd name="T20" fmla="*/ 76 w 107"/>
                  <a:gd name="T21" fmla="*/ 103 h 132"/>
                  <a:gd name="T22" fmla="*/ 85 w 107"/>
                  <a:gd name="T23" fmla="*/ 89 h 132"/>
                  <a:gd name="T24" fmla="*/ 86 w 107"/>
                  <a:gd name="T25" fmla="*/ 70 h 132"/>
                  <a:gd name="T26" fmla="*/ 86 w 107"/>
                  <a:gd name="T27" fmla="*/ 66 h 132"/>
                  <a:gd name="T28" fmla="*/ 66 w 107"/>
                  <a:gd name="T29" fmla="*/ 66 h 132"/>
                  <a:gd name="T30" fmla="*/ 107 w 107"/>
                  <a:gd name="T31" fmla="*/ 57 h 132"/>
                  <a:gd name="T32" fmla="*/ 107 w 107"/>
                  <a:gd name="T33" fmla="*/ 129 h 132"/>
                  <a:gd name="T34" fmla="*/ 86 w 107"/>
                  <a:gd name="T35" fmla="*/ 129 h 132"/>
                  <a:gd name="T36" fmla="*/ 86 w 107"/>
                  <a:gd name="T37" fmla="*/ 111 h 132"/>
                  <a:gd name="T38" fmla="*/ 79 w 107"/>
                  <a:gd name="T39" fmla="*/ 121 h 132"/>
                  <a:gd name="T40" fmla="*/ 69 w 107"/>
                  <a:gd name="T41" fmla="*/ 127 h 132"/>
                  <a:gd name="T42" fmla="*/ 58 w 107"/>
                  <a:gd name="T43" fmla="*/ 131 h 132"/>
                  <a:gd name="T44" fmla="*/ 43 w 107"/>
                  <a:gd name="T45" fmla="*/ 132 h 132"/>
                  <a:gd name="T46" fmla="*/ 24 w 107"/>
                  <a:gd name="T47" fmla="*/ 131 h 132"/>
                  <a:gd name="T48" fmla="*/ 12 w 107"/>
                  <a:gd name="T49" fmla="*/ 122 h 132"/>
                  <a:gd name="T50" fmla="*/ 3 w 107"/>
                  <a:gd name="T51" fmla="*/ 109 h 132"/>
                  <a:gd name="T52" fmla="*/ 0 w 107"/>
                  <a:gd name="T53" fmla="*/ 92 h 132"/>
                  <a:gd name="T54" fmla="*/ 1 w 107"/>
                  <a:gd name="T55" fmla="*/ 82 h 132"/>
                  <a:gd name="T56" fmla="*/ 9 w 107"/>
                  <a:gd name="T57" fmla="*/ 66 h 132"/>
                  <a:gd name="T58" fmla="*/ 14 w 107"/>
                  <a:gd name="T59" fmla="*/ 60 h 132"/>
                  <a:gd name="T60" fmla="*/ 32 w 107"/>
                  <a:gd name="T61" fmla="*/ 52 h 132"/>
                  <a:gd name="T62" fmla="*/ 58 w 107"/>
                  <a:gd name="T63" fmla="*/ 50 h 132"/>
                  <a:gd name="T64" fmla="*/ 86 w 107"/>
                  <a:gd name="T65" fmla="*/ 50 h 132"/>
                  <a:gd name="T66" fmla="*/ 86 w 107"/>
                  <a:gd name="T67" fmla="*/ 47 h 132"/>
                  <a:gd name="T68" fmla="*/ 85 w 107"/>
                  <a:gd name="T69" fmla="*/ 34 h 132"/>
                  <a:gd name="T70" fmla="*/ 76 w 107"/>
                  <a:gd name="T71" fmla="*/ 26 h 132"/>
                  <a:gd name="T72" fmla="*/ 66 w 107"/>
                  <a:gd name="T73" fmla="*/ 18 h 132"/>
                  <a:gd name="T74" fmla="*/ 50 w 107"/>
                  <a:gd name="T75" fmla="*/ 17 h 132"/>
                  <a:gd name="T76" fmla="*/ 40 w 107"/>
                  <a:gd name="T77" fmla="*/ 18 h 132"/>
                  <a:gd name="T78" fmla="*/ 29 w 107"/>
                  <a:gd name="T79" fmla="*/ 20 h 132"/>
                  <a:gd name="T80" fmla="*/ 19 w 107"/>
                  <a:gd name="T81" fmla="*/ 23 h 132"/>
                  <a:gd name="T82" fmla="*/ 10 w 107"/>
                  <a:gd name="T83" fmla="*/ 29 h 132"/>
                  <a:gd name="T84" fmla="*/ 10 w 107"/>
                  <a:gd name="T85" fmla="*/ 8 h 132"/>
                  <a:gd name="T86" fmla="*/ 22 w 107"/>
                  <a:gd name="T87" fmla="*/ 6 h 132"/>
                  <a:gd name="T88" fmla="*/ 32 w 107"/>
                  <a:gd name="T89" fmla="*/ 3 h 132"/>
                  <a:gd name="T90" fmla="*/ 42 w 107"/>
                  <a:gd name="T91" fmla="*/ 0 h 132"/>
                  <a:gd name="T92" fmla="*/ 52 w 107"/>
                  <a:gd name="T93" fmla="*/ 0 h 132"/>
                  <a:gd name="T94" fmla="*/ 66 w 107"/>
                  <a:gd name="T95" fmla="*/ 1 h 132"/>
                  <a:gd name="T96" fmla="*/ 86 w 107"/>
                  <a:gd name="T97" fmla="*/ 8 h 132"/>
                  <a:gd name="T98" fmla="*/ 94 w 107"/>
                  <a:gd name="T99" fmla="*/ 14 h 132"/>
                  <a:gd name="T100" fmla="*/ 99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6" y="66"/>
                    </a:moveTo>
                    <a:lnTo>
                      <a:pt x="43" y="66"/>
                    </a:lnTo>
                    <a:lnTo>
                      <a:pt x="30" y="72"/>
                    </a:lnTo>
                    <a:lnTo>
                      <a:pt x="23" y="79"/>
                    </a:lnTo>
                    <a:lnTo>
                      <a:pt x="22" y="91"/>
                    </a:lnTo>
                    <a:lnTo>
                      <a:pt x="23" y="102"/>
                    </a:lnTo>
                    <a:lnTo>
                      <a:pt x="29" y="109"/>
                    </a:lnTo>
                    <a:lnTo>
                      <a:pt x="36" y="114"/>
                    </a:lnTo>
                    <a:lnTo>
                      <a:pt x="48" y="115"/>
                    </a:lnTo>
                    <a:lnTo>
                      <a:pt x="65" y="114"/>
                    </a:lnTo>
                    <a:lnTo>
                      <a:pt x="76" y="103"/>
                    </a:lnTo>
                    <a:lnTo>
                      <a:pt x="85" y="89"/>
                    </a:lnTo>
                    <a:lnTo>
                      <a:pt x="86" y="70"/>
                    </a:lnTo>
                    <a:lnTo>
                      <a:pt x="86" y="66"/>
                    </a:lnTo>
                    <a:lnTo>
                      <a:pt x="66" y="66"/>
                    </a:lnTo>
                    <a:close/>
                    <a:moveTo>
                      <a:pt x="107" y="57"/>
                    </a:moveTo>
                    <a:lnTo>
                      <a:pt x="107" y="129"/>
                    </a:lnTo>
                    <a:lnTo>
                      <a:pt x="86" y="129"/>
                    </a:lnTo>
                    <a:lnTo>
                      <a:pt x="86" y="111"/>
                    </a:lnTo>
                    <a:lnTo>
                      <a:pt x="79" y="121"/>
                    </a:lnTo>
                    <a:lnTo>
                      <a:pt x="69" y="127"/>
                    </a:lnTo>
                    <a:lnTo>
                      <a:pt x="58" y="131"/>
                    </a:lnTo>
                    <a:lnTo>
                      <a:pt x="43" y="132"/>
                    </a:lnTo>
                    <a:lnTo>
                      <a:pt x="24" y="131"/>
                    </a:lnTo>
                    <a:lnTo>
                      <a:pt x="12" y="122"/>
                    </a:lnTo>
                    <a:lnTo>
                      <a:pt x="3" y="109"/>
                    </a:lnTo>
                    <a:lnTo>
                      <a:pt x="0" y="92"/>
                    </a:lnTo>
                    <a:lnTo>
                      <a:pt x="1" y="82"/>
                    </a:lnTo>
                    <a:lnTo>
                      <a:pt x="9" y="66"/>
                    </a:lnTo>
                    <a:lnTo>
                      <a:pt x="14" y="60"/>
                    </a:lnTo>
                    <a:lnTo>
                      <a:pt x="32" y="52"/>
                    </a:lnTo>
                    <a:lnTo>
                      <a:pt x="58" y="50"/>
                    </a:lnTo>
                    <a:lnTo>
                      <a:pt x="86" y="50"/>
                    </a:lnTo>
                    <a:lnTo>
                      <a:pt x="86" y="47"/>
                    </a:lnTo>
                    <a:lnTo>
                      <a:pt x="85" y="34"/>
                    </a:lnTo>
                    <a:lnTo>
                      <a:pt x="76" y="26"/>
                    </a:lnTo>
                    <a:lnTo>
                      <a:pt x="66" y="18"/>
                    </a:lnTo>
                    <a:lnTo>
                      <a:pt x="50" y="17"/>
                    </a:lnTo>
                    <a:lnTo>
                      <a:pt x="40" y="18"/>
                    </a:lnTo>
                    <a:lnTo>
                      <a:pt x="29" y="20"/>
                    </a:lnTo>
                    <a:lnTo>
                      <a:pt x="19" y="23"/>
                    </a:lnTo>
                    <a:lnTo>
                      <a:pt x="10" y="29"/>
                    </a:lnTo>
                    <a:lnTo>
                      <a:pt x="10" y="8"/>
                    </a:lnTo>
                    <a:lnTo>
                      <a:pt x="22" y="6"/>
                    </a:lnTo>
                    <a:lnTo>
                      <a:pt x="32" y="3"/>
                    </a:lnTo>
                    <a:lnTo>
                      <a:pt x="42" y="0"/>
                    </a:lnTo>
                    <a:lnTo>
                      <a:pt x="52" y="0"/>
                    </a:lnTo>
                    <a:lnTo>
                      <a:pt x="66" y="1"/>
                    </a:lnTo>
                    <a:lnTo>
                      <a:pt x="86" y="8"/>
                    </a:lnTo>
                    <a:lnTo>
                      <a:pt x="94" y="14"/>
                    </a:lnTo>
                    <a:lnTo>
                      <a:pt x="99"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276"/>
              <p:cNvSpPr>
                <a:spLocks/>
              </p:cNvSpPr>
              <p:nvPr/>
            </p:nvSpPr>
            <p:spPr bwMode="auto">
              <a:xfrm>
                <a:off x="1879" y="989"/>
                <a:ext cx="62" cy="43"/>
              </a:xfrm>
              <a:custGeom>
                <a:avLst/>
                <a:gdLst>
                  <a:gd name="T0" fmla="*/ 100 w 185"/>
                  <a:gd name="T1" fmla="*/ 27 h 129"/>
                  <a:gd name="T2" fmla="*/ 109 w 185"/>
                  <a:gd name="T3" fmla="*/ 14 h 129"/>
                  <a:gd name="T4" fmla="*/ 119 w 185"/>
                  <a:gd name="T5" fmla="*/ 7 h 129"/>
                  <a:gd name="T6" fmla="*/ 130 w 185"/>
                  <a:gd name="T7" fmla="*/ 1 h 129"/>
                  <a:gd name="T8" fmla="*/ 145 w 185"/>
                  <a:gd name="T9" fmla="*/ 0 h 129"/>
                  <a:gd name="T10" fmla="*/ 153 w 185"/>
                  <a:gd name="T11" fmla="*/ 1 h 129"/>
                  <a:gd name="T12" fmla="*/ 169 w 185"/>
                  <a:gd name="T13" fmla="*/ 7 h 129"/>
                  <a:gd name="T14" fmla="*/ 175 w 185"/>
                  <a:gd name="T15" fmla="*/ 14 h 129"/>
                  <a:gd name="T16" fmla="*/ 183 w 185"/>
                  <a:gd name="T17" fmla="*/ 30 h 129"/>
                  <a:gd name="T18" fmla="*/ 185 w 185"/>
                  <a:gd name="T19" fmla="*/ 53 h 129"/>
                  <a:gd name="T20" fmla="*/ 185 w 185"/>
                  <a:gd name="T21" fmla="*/ 129 h 129"/>
                  <a:gd name="T22" fmla="*/ 165 w 185"/>
                  <a:gd name="T23" fmla="*/ 129 h 129"/>
                  <a:gd name="T24" fmla="*/ 165 w 185"/>
                  <a:gd name="T25" fmla="*/ 53 h 129"/>
                  <a:gd name="T26" fmla="*/ 163 w 185"/>
                  <a:gd name="T27" fmla="*/ 37 h 129"/>
                  <a:gd name="T28" fmla="*/ 158 w 185"/>
                  <a:gd name="T29" fmla="*/ 27 h 129"/>
                  <a:gd name="T30" fmla="*/ 150 w 185"/>
                  <a:gd name="T31" fmla="*/ 20 h 129"/>
                  <a:gd name="T32" fmla="*/ 139 w 185"/>
                  <a:gd name="T33" fmla="*/ 18 h 129"/>
                  <a:gd name="T34" fmla="*/ 123 w 185"/>
                  <a:gd name="T35" fmla="*/ 20 h 129"/>
                  <a:gd name="T36" fmla="*/ 113 w 185"/>
                  <a:gd name="T37" fmla="*/ 29 h 129"/>
                  <a:gd name="T38" fmla="*/ 106 w 185"/>
                  <a:gd name="T39" fmla="*/ 40 h 129"/>
                  <a:gd name="T40" fmla="*/ 103 w 185"/>
                  <a:gd name="T41" fmla="*/ 57 h 129"/>
                  <a:gd name="T42" fmla="*/ 103 w 185"/>
                  <a:gd name="T43" fmla="*/ 129 h 129"/>
                  <a:gd name="T44" fmla="*/ 83 w 185"/>
                  <a:gd name="T45" fmla="*/ 129 h 129"/>
                  <a:gd name="T46" fmla="*/ 83 w 185"/>
                  <a:gd name="T47" fmla="*/ 53 h 129"/>
                  <a:gd name="T48" fmla="*/ 81 w 185"/>
                  <a:gd name="T49" fmla="*/ 37 h 129"/>
                  <a:gd name="T50" fmla="*/ 77 w 185"/>
                  <a:gd name="T51" fmla="*/ 27 h 129"/>
                  <a:gd name="T52" fmla="*/ 68 w 185"/>
                  <a:gd name="T53" fmla="*/ 20 h 129"/>
                  <a:gd name="T54" fmla="*/ 57 w 185"/>
                  <a:gd name="T55" fmla="*/ 18 h 129"/>
                  <a:gd name="T56" fmla="*/ 42 w 185"/>
                  <a:gd name="T57" fmla="*/ 20 h 129"/>
                  <a:gd name="T58" fmla="*/ 31 w 185"/>
                  <a:gd name="T59" fmla="*/ 29 h 129"/>
                  <a:gd name="T60" fmla="*/ 23 w 185"/>
                  <a:gd name="T61" fmla="*/ 42 h 129"/>
                  <a:gd name="T62" fmla="*/ 22 w 185"/>
                  <a:gd name="T63" fmla="*/ 57 h 129"/>
                  <a:gd name="T64" fmla="*/ 22 w 185"/>
                  <a:gd name="T65" fmla="*/ 129 h 129"/>
                  <a:gd name="T66" fmla="*/ 0 w 185"/>
                  <a:gd name="T67" fmla="*/ 129 h 129"/>
                  <a:gd name="T68" fmla="*/ 0 w 185"/>
                  <a:gd name="T69" fmla="*/ 3 h 129"/>
                  <a:gd name="T70" fmla="*/ 22 w 185"/>
                  <a:gd name="T71" fmla="*/ 3 h 129"/>
                  <a:gd name="T72" fmla="*/ 22 w 185"/>
                  <a:gd name="T73" fmla="*/ 23 h 129"/>
                  <a:gd name="T74" fmla="*/ 29 w 185"/>
                  <a:gd name="T75" fmla="*/ 13 h 129"/>
                  <a:gd name="T76" fmla="*/ 39 w 185"/>
                  <a:gd name="T77" fmla="*/ 6 h 129"/>
                  <a:gd name="T78" fmla="*/ 49 w 185"/>
                  <a:gd name="T79" fmla="*/ 1 h 129"/>
                  <a:gd name="T80" fmla="*/ 62 w 185"/>
                  <a:gd name="T81" fmla="*/ 0 h 129"/>
                  <a:gd name="T82" fmla="*/ 75 w 185"/>
                  <a:gd name="T83" fmla="*/ 1 h 129"/>
                  <a:gd name="T84" fmla="*/ 85 w 185"/>
                  <a:gd name="T85" fmla="*/ 7 h 129"/>
                  <a:gd name="T86" fmla="*/ 94 w 185"/>
                  <a:gd name="T87" fmla="*/ 16 h 129"/>
                  <a:gd name="T88" fmla="*/ 100 w 185"/>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129">
                    <a:moveTo>
                      <a:pt x="100" y="27"/>
                    </a:moveTo>
                    <a:lnTo>
                      <a:pt x="109" y="14"/>
                    </a:lnTo>
                    <a:lnTo>
                      <a:pt x="119" y="7"/>
                    </a:lnTo>
                    <a:lnTo>
                      <a:pt x="130" y="1"/>
                    </a:lnTo>
                    <a:lnTo>
                      <a:pt x="145" y="0"/>
                    </a:lnTo>
                    <a:lnTo>
                      <a:pt x="153" y="1"/>
                    </a:lnTo>
                    <a:lnTo>
                      <a:pt x="169" y="7"/>
                    </a:lnTo>
                    <a:lnTo>
                      <a:pt x="175" y="14"/>
                    </a:lnTo>
                    <a:lnTo>
                      <a:pt x="183" y="30"/>
                    </a:lnTo>
                    <a:lnTo>
                      <a:pt x="185" y="53"/>
                    </a:lnTo>
                    <a:lnTo>
                      <a:pt x="185" y="129"/>
                    </a:lnTo>
                    <a:lnTo>
                      <a:pt x="165" y="129"/>
                    </a:lnTo>
                    <a:lnTo>
                      <a:pt x="165" y="53"/>
                    </a:lnTo>
                    <a:lnTo>
                      <a:pt x="163" y="37"/>
                    </a:lnTo>
                    <a:lnTo>
                      <a:pt x="158" y="27"/>
                    </a:lnTo>
                    <a:lnTo>
                      <a:pt x="150" y="20"/>
                    </a:lnTo>
                    <a:lnTo>
                      <a:pt x="139" y="18"/>
                    </a:lnTo>
                    <a:lnTo>
                      <a:pt x="123" y="20"/>
                    </a:lnTo>
                    <a:lnTo>
                      <a:pt x="113" y="29"/>
                    </a:lnTo>
                    <a:lnTo>
                      <a:pt x="106" y="40"/>
                    </a:lnTo>
                    <a:lnTo>
                      <a:pt x="103" y="57"/>
                    </a:lnTo>
                    <a:lnTo>
                      <a:pt x="103" y="129"/>
                    </a:lnTo>
                    <a:lnTo>
                      <a:pt x="83" y="129"/>
                    </a:lnTo>
                    <a:lnTo>
                      <a:pt x="83" y="53"/>
                    </a:lnTo>
                    <a:lnTo>
                      <a:pt x="81" y="37"/>
                    </a:lnTo>
                    <a:lnTo>
                      <a:pt x="77" y="27"/>
                    </a:lnTo>
                    <a:lnTo>
                      <a:pt x="68" y="20"/>
                    </a:lnTo>
                    <a:lnTo>
                      <a:pt x="57" y="18"/>
                    </a:lnTo>
                    <a:lnTo>
                      <a:pt x="42" y="20"/>
                    </a:lnTo>
                    <a:lnTo>
                      <a:pt x="31" y="29"/>
                    </a:lnTo>
                    <a:lnTo>
                      <a:pt x="23" y="42"/>
                    </a:lnTo>
                    <a:lnTo>
                      <a:pt x="22" y="57"/>
                    </a:lnTo>
                    <a:lnTo>
                      <a:pt x="22" y="129"/>
                    </a:lnTo>
                    <a:lnTo>
                      <a:pt x="0" y="129"/>
                    </a:lnTo>
                    <a:lnTo>
                      <a:pt x="0" y="3"/>
                    </a:lnTo>
                    <a:lnTo>
                      <a:pt x="22" y="3"/>
                    </a:lnTo>
                    <a:lnTo>
                      <a:pt x="22" y="23"/>
                    </a:lnTo>
                    <a:lnTo>
                      <a:pt x="29" y="13"/>
                    </a:lnTo>
                    <a:lnTo>
                      <a:pt x="39" y="6"/>
                    </a:lnTo>
                    <a:lnTo>
                      <a:pt x="49" y="1"/>
                    </a:lnTo>
                    <a:lnTo>
                      <a:pt x="62" y="0"/>
                    </a:lnTo>
                    <a:lnTo>
                      <a:pt x="75" y="1"/>
                    </a:lnTo>
                    <a:lnTo>
                      <a:pt x="85" y="7"/>
                    </a:lnTo>
                    <a:lnTo>
                      <a:pt x="94" y="16"/>
                    </a:lnTo>
                    <a:lnTo>
                      <a:pt x="10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277"/>
              <p:cNvSpPr>
                <a:spLocks noEditPoints="1"/>
              </p:cNvSpPr>
              <p:nvPr/>
            </p:nvSpPr>
            <p:spPr bwMode="auto">
              <a:xfrm>
                <a:off x="1952" y="989"/>
                <a:ext cx="38" cy="44"/>
              </a:xfrm>
              <a:custGeom>
                <a:avLst/>
                <a:gdLst>
                  <a:gd name="T0" fmla="*/ 58 w 115"/>
                  <a:gd name="T1" fmla="*/ 17 h 132"/>
                  <a:gd name="T2" fmla="*/ 49 w 115"/>
                  <a:gd name="T3" fmla="*/ 18 h 132"/>
                  <a:gd name="T4" fmla="*/ 36 w 115"/>
                  <a:gd name="T5" fmla="*/ 24 h 132"/>
                  <a:gd name="T6" fmla="*/ 30 w 115"/>
                  <a:gd name="T7" fmla="*/ 30 h 132"/>
                  <a:gd name="T8" fmla="*/ 23 w 115"/>
                  <a:gd name="T9" fmla="*/ 46 h 132"/>
                  <a:gd name="T10" fmla="*/ 22 w 115"/>
                  <a:gd name="T11" fmla="*/ 66 h 132"/>
                  <a:gd name="T12" fmla="*/ 23 w 115"/>
                  <a:gd name="T13" fmla="*/ 88 h 132"/>
                  <a:gd name="T14" fmla="*/ 30 w 115"/>
                  <a:gd name="T15" fmla="*/ 102 h 132"/>
                  <a:gd name="T16" fmla="*/ 36 w 115"/>
                  <a:gd name="T17" fmla="*/ 108 h 132"/>
                  <a:gd name="T18" fmla="*/ 49 w 115"/>
                  <a:gd name="T19" fmla="*/ 115 h 132"/>
                  <a:gd name="T20" fmla="*/ 58 w 115"/>
                  <a:gd name="T21" fmla="*/ 115 h 132"/>
                  <a:gd name="T22" fmla="*/ 65 w 115"/>
                  <a:gd name="T23" fmla="*/ 115 h 132"/>
                  <a:gd name="T24" fmla="*/ 78 w 115"/>
                  <a:gd name="T25" fmla="*/ 108 h 132"/>
                  <a:gd name="T26" fmla="*/ 84 w 115"/>
                  <a:gd name="T27" fmla="*/ 102 h 132"/>
                  <a:gd name="T28" fmla="*/ 92 w 115"/>
                  <a:gd name="T29" fmla="*/ 88 h 132"/>
                  <a:gd name="T30" fmla="*/ 94 w 115"/>
                  <a:gd name="T31" fmla="*/ 66 h 132"/>
                  <a:gd name="T32" fmla="*/ 92 w 115"/>
                  <a:gd name="T33" fmla="*/ 46 h 132"/>
                  <a:gd name="T34" fmla="*/ 84 w 115"/>
                  <a:gd name="T35" fmla="*/ 31 h 132"/>
                  <a:gd name="T36" fmla="*/ 78 w 115"/>
                  <a:gd name="T37" fmla="*/ 24 h 132"/>
                  <a:gd name="T38" fmla="*/ 65 w 115"/>
                  <a:gd name="T39" fmla="*/ 18 h 132"/>
                  <a:gd name="T40" fmla="*/ 58 w 115"/>
                  <a:gd name="T41" fmla="*/ 17 h 132"/>
                  <a:gd name="T42" fmla="*/ 58 w 115"/>
                  <a:gd name="T43" fmla="*/ 0 h 132"/>
                  <a:gd name="T44" fmla="*/ 71 w 115"/>
                  <a:gd name="T45" fmla="*/ 1 h 132"/>
                  <a:gd name="T46" fmla="*/ 92 w 115"/>
                  <a:gd name="T47" fmla="*/ 10 h 132"/>
                  <a:gd name="T48" fmla="*/ 100 w 115"/>
                  <a:gd name="T49" fmla="*/ 17 h 132"/>
                  <a:gd name="T50" fmla="*/ 107 w 115"/>
                  <a:gd name="T51" fmla="*/ 27 h 132"/>
                  <a:gd name="T52" fmla="*/ 114 w 115"/>
                  <a:gd name="T53" fmla="*/ 52 h 132"/>
                  <a:gd name="T54" fmla="*/ 115 w 115"/>
                  <a:gd name="T55" fmla="*/ 66 h 132"/>
                  <a:gd name="T56" fmla="*/ 114 w 115"/>
                  <a:gd name="T57" fmla="*/ 80 h 132"/>
                  <a:gd name="T58" fmla="*/ 107 w 115"/>
                  <a:gd name="T59" fmla="*/ 105 h 132"/>
                  <a:gd name="T60" fmla="*/ 100 w 115"/>
                  <a:gd name="T61" fmla="*/ 115 h 132"/>
                  <a:gd name="T62" fmla="*/ 92 w 115"/>
                  <a:gd name="T63" fmla="*/ 122 h 132"/>
                  <a:gd name="T64" fmla="*/ 71 w 115"/>
                  <a:gd name="T65" fmla="*/ 132 h 132"/>
                  <a:gd name="T66" fmla="*/ 58 w 115"/>
                  <a:gd name="T67" fmla="*/ 132 h 132"/>
                  <a:gd name="T68" fmla="*/ 45 w 115"/>
                  <a:gd name="T69" fmla="*/ 132 h 132"/>
                  <a:gd name="T70" fmla="*/ 23 w 115"/>
                  <a:gd name="T71" fmla="*/ 122 h 132"/>
                  <a:gd name="T72" fmla="*/ 14 w 115"/>
                  <a:gd name="T73" fmla="*/ 115 h 132"/>
                  <a:gd name="T74" fmla="*/ 7 w 115"/>
                  <a:gd name="T75" fmla="*/ 105 h 132"/>
                  <a:gd name="T76" fmla="*/ 0 w 115"/>
                  <a:gd name="T77" fmla="*/ 80 h 132"/>
                  <a:gd name="T78" fmla="*/ 0 w 115"/>
                  <a:gd name="T79" fmla="*/ 66 h 132"/>
                  <a:gd name="T80" fmla="*/ 0 w 115"/>
                  <a:gd name="T81" fmla="*/ 52 h 132"/>
                  <a:gd name="T82" fmla="*/ 7 w 115"/>
                  <a:gd name="T83" fmla="*/ 27 h 132"/>
                  <a:gd name="T84" fmla="*/ 14 w 115"/>
                  <a:gd name="T85" fmla="*/ 17 h 132"/>
                  <a:gd name="T86" fmla="*/ 23 w 115"/>
                  <a:gd name="T87" fmla="*/ 10 h 132"/>
                  <a:gd name="T88" fmla="*/ 45 w 115"/>
                  <a:gd name="T89" fmla="*/ 1 h 132"/>
                  <a:gd name="T90" fmla="*/ 58 w 115"/>
                  <a:gd name="T9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2">
                    <a:moveTo>
                      <a:pt x="58" y="17"/>
                    </a:moveTo>
                    <a:lnTo>
                      <a:pt x="49" y="18"/>
                    </a:lnTo>
                    <a:lnTo>
                      <a:pt x="36" y="24"/>
                    </a:lnTo>
                    <a:lnTo>
                      <a:pt x="30" y="30"/>
                    </a:lnTo>
                    <a:lnTo>
                      <a:pt x="23" y="46"/>
                    </a:lnTo>
                    <a:lnTo>
                      <a:pt x="22" y="66"/>
                    </a:lnTo>
                    <a:lnTo>
                      <a:pt x="23" y="88"/>
                    </a:lnTo>
                    <a:lnTo>
                      <a:pt x="30" y="102"/>
                    </a:lnTo>
                    <a:lnTo>
                      <a:pt x="36" y="108"/>
                    </a:lnTo>
                    <a:lnTo>
                      <a:pt x="49" y="115"/>
                    </a:lnTo>
                    <a:lnTo>
                      <a:pt x="58" y="115"/>
                    </a:lnTo>
                    <a:lnTo>
                      <a:pt x="65" y="115"/>
                    </a:lnTo>
                    <a:lnTo>
                      <a:pt x="78" y="108"/>
                    </a:lnTo>
                    <a:lnTo>
                      <a:pt x="84" y="102"/>
                    </a:lnTo>
                    <a:lnTo>
                      <a:pt x="92" y="88"/>
                    </a:lnTo>
                    <a:lnTo>
                      <a:pt x="94" y="66"/>
                    </a:lnTo>
                    <a:lnTo>
                      <a:pt x="92" y="46"/>
                    </a:lnTo>
                    <a:lnTo>
                      <a:pt x="84" y="31"/>
                    </a:lnTo>
                    <a:lnTo>
                      <a:pt x="78" y="24"/>
                    </a:lnTo>
                    <a:lnTo>
                      <a:pt x="65" y="18"/>
                    </a:lnTo>
                    <a:lnTo>
                      <a:pt x="58" y="17"/>
                    </a:lnTo>
                    <a:close/>
                    <a:moveTo>
                      <a:pt x="58" y="0"/>
                    </a:moveTo>
                    <a:lnTo>
                      <a:pt x="71" y="1"/>
                    </a:lnTo>
                    <a:lnTo>
                      <a:pt x="92" y="10"/>
                    </a:lnTo>
                    <a:lnTo>
                      <a:pt x="100" y="17"/>
                    </a:lnTo>
                    <a:lnTo>
                      <a:pt x="107" y="27"/>
                    </a:lnTo>
                    <a:lnTo>
                      <a:pt x="114" y="52"/>
                    </a:lnTo>
                    <a:lnTo>
                      <a:pt x="115" y="66"/>
                    </a:lnTo>
                    <a:lnTo>
                      <a:pt x="114" y="80"/>
                    </a:lnTo>
                    <a:lnTo>
                      <a:pt x="107" y="105"/>
                    </a:lnTo>
                    <a:lnTo>
                      <a:pt x="100" y="115"/>
                    </a:lnTo>
                    <a:lnTo>
                      <a:pt x="92" y="122"/>
                    </a:lnTo>
                    <a:lnTo>
                      <a:pt x="71" y="132"/>
                    </a:lnTo>
                    <a:lnTo>
                      <a:pt x="58" y="132"/>
                    </a:lnTo>
                    <a:lnTo>
                      <a:pt x="45" y="132"/>
                    </a:lnTo>
                    <a:lnTo>
                      <a:pt x="23" y="122"/>
                    </a:lnTo>
                    <a:lnTo>
                      <a:pt x="14" y="115"/>
                    </a:lnTo>
                    <a:lnTo>
                      <a:pt x="7" y="105"/>
                    </a:lnTo>
                    <a:lnTo>
                      <a:pt x="0" y="80"/>
                    </a:lnTo>
                    <a:lnTo>
                      <a:pt x="0" y="66"/>
                    </a:lnTo>
                    <a:lnTo>
                      <a:pt x="0" y="52"/>
                    </a:lnTo>
                    <a:lnTo>
                      <a:pt x="7" y="27"/>
                    </a:lnTo>
                    <a:lnTo>
                      <a:pt x="14" y="17"/>
                    </a:lnTo>
                    <a:lnTo>
                      <a:pt x="23" y="10"/>
                    </a:lnTo>
                    <a:lnTo>
                      <a:pt x="45" y="1"/>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278"/>
              <p:cNvSpPr>
                <a:spLocks noEditPoints="1"/>
              </p:cNvSpPr>
              <p:nvPr/>
            </p:nvSpPr>
            <p:spPr bwMode="auto">
              <a:xfrm>
                <a:off x="1999" y="974"/>
                <a:ext cx="38" cy="59"/>
              </a:xfrm>
              <a:custGeom>
                <a:avLst/>
                <a:gdLst>
                  <a:gd name="T0" fmla="*/ 92 w 114"/>
                  <a:gd name="T1" fmla="*/ 69 h 178"/>
                  <a:gd name="T2" fmla="*/ 92 w 114"/>
                  <a:gd name="T3" fmla="*/ 0 h 178"/>
                  <a:gd name="T4" fmla="*/ 114 w 114"/>
                  <a:gd name="T5" fmla="*/ 0 h 178"/>
                  <a:gd name="T6" fmla="*/ 114 w 114"/>
                  <a:gd name="T7" fmla="*/ 175 h 178"/>
                  <a:gd name="T8" fmla="*/ 92 w 114"/>
                  <a:gd name="T9" fmla="*/ 175 h 178"/>
                  <a:gd name="T10" fmla="*/ 92 w 114"/>
                  <a:gd name="T11" fmla="*/ 157 h 178"/>
                  <a:gd name="T12" fmla="*/ 85 w 114"/>
                  <a:gd name="T13" fmla="*/ 167 h 178"/>
                  <a:gd name="T14" fmla="*/ 76 w 114"/>
                  <a:gd name="T15" fmla="*/ 173 h 178"/>
                  <a:gd name="T16" fmla="*/ 65 w 114"/>
                  <a:gd name="T17" fmla="*/ 177 h 178"/>
                  <a:gd name="T18" fmla="*/ 52 w 114"/>
                  <a:gd name="T19" fmla="*/ 178 h 178"/>
                  <a:gd name="T20" fmla="*/ 42 w 114"/>
                  <a:gd name="T21" fmla="*/ 178 h 178"/>
                  <a:gd name="T22" fmla="*/ 23 w 114"/>
                  <a:gd name="T23" fmla="*/ 168 h 178"/>
                  <a:gd name="T24" fmla="*/ 14 w 114"/>
                  <a:gd name="T25" fmla="*/ 160 h 178"/>
                  <a:gd name="T26" fmla="*/ 9 w 114"/>
                  <a:gd name="T27" fmla="*/ 151 h 178"/>
                  <a:gd name="T28" fmla="*/ 1 w 114"/>
                  <a:gd name="T29" fmla="*/ 126 h 178"/>
                  <a:gd name="T30" fmla="*/ 0 w 114"/>
                  <a:gd name="T31" fmla="*/ 112 h 178"/>
                  <a:gd name="T32" fmla="*/ 1 w 114"/>
                  <a:gd name="T33" fmla="*/ 98 h 178"/>
                  <a:gd name="T34" fmla="*/ 9 w 114"/>
                  <a:gd name="T35" fmla="*/ 75 h 178"/>
                  <a:gd name="T36" fmla="*/ 14 w 114"/>
                  <a:gd name="T37" fmla="*/ 64 h 178"/>
                  <a:gd name="T38" fmla="*/ 23 w 114"/>
                  <a:gd name="T39" fmla="*/ 56 h 178"/>
                  <a:gd name="T40" fmla="*/ 42 w 114"/>
                  <a:gd name="T41" fmla="*/ 47 h 178"/>
                  <a:gd name="T42" fmla="*/ 52 w 114"/>
                  <a:gd name="T43" fmla="*/ 46 h 178"/>
                  <a:gd name="T44" fmla="*/ 65 w 114"/>
                  <a:gd name="T45" fmla="*/ 47 h 178"/>
                  <a:gd name="T46" fmla="*/ 76 w 114"/>
                  <a:gd name="T47" fmla="*/ 52 h 178"/>
                  <a:gd name="T48" fmla="*/ 85 w 114"/>
                  <a:gd name="T49" fmla="*/ 57 h 178"/>
                  <a:gd name="T50" fmla="*/ 92 w 114"/>
                  <a:gd name="T51" fmla="*/ 69 h 178"/>
                  <a:gd name="T52" fmla="*/ 21 w 114"/>
                  <a:gd name="T53" fmla="*/ 112 h 178"/>
                  <a:gd name="T54" fmla="*/ 23 w 114"/>
                  <a:gd name="T55" fmla="*/ 134 h 178"/>
                  <a:gd name="T56" fmla="*/ 32 w 114"/>
                  <a:gd name="T57" fmla="*/ 148 h 178"/>
                  <a:gd name="T58" fmla="*/ 36 w 114"/>
                  <a:gd name="T59" fmla="*/ 154 h 178"/>
                  <a:gd name="T60" fmla="*/ 49 w 114"/>
                  <a:gd name="T61" fmla="*/ 161 h 178"/>
                  <a:gd name="T62" fmla="*/ 58 w 114"/>
                  <a:gd name="T63" fmla="*/ 161 h 178"/>
                  <a:gd name="T64" fmla="*/ 65 w 114"/>
                  <a:gd name="T65" fmla="*/ 161 h 178"/>
                  <a:gd name="T66" fmla="*/ 78 w 114"/>
                  <a:gd name="T67" fmla="*/ 154 h 178"/>
                  <a:gd name="T68" fmla="*/ 83 w 114"/>
                  <a:gd name="T69" fmla="*/ 148 h 178"/>
                  <a:gd name="T70" fmla="*/ 91 w 114"/>
                  <a:gd name="T71" fmla="*/ 134 h 178"/>
                  <a:gd name="T72" fmla="*/ 92 w 114"/>
                  <a:gd name="T73" fmla="*/ 112 h 178"/>
                  <a:gd name="T74" fmla="*/ 91 w 114"/>
                  <a:gd name="T75" fmla="*/ 90 h 178"/>
                  <a:gd name="T76" fmla="*/ 83 w 114"/>
                  <a:gd name="T77" fmla="*/ 76 h 178"/>
                  <a:gd name="T78" fmla="*/ 78 w 114"/>
                  <a:gd name="T79" fmla="*/ 70 h 178"/>
                  <a:gd name="T80" fmla="*/ 65 w 114"/>
                  <a:gd name="T81" fmla="*/ 64 h 178"/>
                  <a:gd name="T82" fmla="*/ 58 w 114"/>
                  <a:gd name="T83" fmla="*/ 63 h 178"/>
                  <a:gd name="T84" fmla="*/ 49 w 114"/>
                  <a:gd name="T85" fmla="*/ 64 h 178"/>
                  <a:gd name="T86" fmla="*/ 36 w 114"/>
                  <a:gd name="T87" fmla="*/ 70 h 178"/>
                  <a:gd name="T88" fmla="*/ 32 w 114"/>
                  <a:gd name="T89" fmla="*/ 76 h 178"/>
                  <a:gd name="T90" fmla="*/ 23 w 114"/>
                  <a:gd name="T91" fmla="*/ 90 h 178"/>
                  <a:gd name="T92" fmla="*/ 21 w 114"/>
                  <a:gd name="T93" fmla="*/ 1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 h="178">
                    <a:moveTo>
                      <a:pt x="92" y="69"/>
                    </a:moveTo>
                    <a:lnTo>
                      <a:pt x="92" y="0"/>
                    </a:lnTo>
                    <a:lnTo>
                      <a:pt x="114" y="0"/>
                    </a:lnTo>
                    <a:lnTo>
                      <a:pt x="114" y="175"/>
                    </a:lnTo>
                    <a:lnTo>
                      <a:pt x="92" y="175"/>
                    </a:lnTo>
                    <a:lnTo>
                      <a:pt x="92" y="157"/>
                    </a:lnTo>
                    <a:lnTo>
                      <a:pt x="85" y="167"/>
                    </a:lnTo>
                    <a:lnTo>
                      <a:pt x="76" y="173"/>
                    </a:lnTo>
                    <a:lnTo>
                      <a:pt x="65" y="177"/>
                    </a:lnTo>
                    <a:lnTo>
                      <a:pt x="52" y="178"/>
                    </a:lnTo>
                    <a:lnTo>
                      <a:pt x="42" y="178"/>
                    </a:lnTo>
                    <a:lnTo>
                      <a:pt x="23" y="168"/>
                    </a:lnTo>
                    <a:lnTo>
                      <a:pt x="14" y="160"/>
                    </a:lnTo>
                    <a:lnTo>
                      <a:pt x="9" y="151"/>
                    </a:lnTo>
                    <a:lnTo>
                      <a:pt x="1" y="126"/>
                    </a:lnTo>
                    <a:lnTo>
                      <a:pt x="0" y="112"/>
                    </a:lnTo>
                    <a:lnTo>
                      <a:pt x="1" y="98"/>
                    </a:lnTo>
                    <a:lnTo>
                      <a:pt x="9" y="75"/>
                    </a:lnTo>
                    <a:lnTo>
                      <a:pt x="14" y="64"/>
                    </a:lnTo>
                    <a:lnTo>
                      <a:pt x="23" y="56"/>
                    </a:lnTo>
                    <a:lnTo>
                      <a:pt x="42" y="47"/>
                    </a:lnTo>
                    <a:lnTo>
                      <a:pt x="52" y="46"/>
                    </a:lnTo>
                    <a:lnTo>
                      <a:pt x="65" y="47"/>
                    </a:lnTo>
                    <a:lnTo>
                      <a:pt x="76" y="52"/>
                    </a:lnTo>
                    <a:lnTo>
                      <a:pt x="85" y="57"/>
                    </a:lnTo>
                    <a:lnTo>
                      <a:pt x="92" y="69"/>
                    </a:lnTo>
                    <a:close/>
                    <a:moveTo>
                      <a:pt x="21" y="112"/>
                    </a:moveTo>
                    <a:lnTo>
                      <a:pt x="23" y="134"/>
                    </a:lnTo>
                    <a:lnTo>
                      <a:pt x="32" y="148"/>
                    </a:lnTo>
                    <a:lnTo>
                      <a:pt x="36" y="154"/>
                    </a:lnTo>
                    <a:lnTo>
                      <a:pt x="49" y="161"/>
                    </a:lnTo>
                    <a:lnTo>
                      <a:pt x="58" y="161"/>
                    </a:lnTo>
                    <a:lnTo>
                      <a:pt x="65" y="161"/>
                    </a:lnTo>
                    <a:lnTo>
                      <a:pt x="78" y="154"/>
                    </a:lnTo>
                    <a:lnTo>
                      <a:pt x="83" y="148"/>
                    </a:lnTo>
                    <a:lnTo>
                      <a:pt x="91" y="134"/>
                    </a:lnTo>
                    <a:lnTo>
                      <a:pt x="92" y="112"/>
                    </a:lnTo>
                    <a:lnTo>
                      <a:pt x="91" y="90"/>
                    </a:lnTo>
                    <a:lnTo>
                      <a:pt x="83" y="76"/>
                    </a:lnTo>
                    <a:lnTo>
                      <a:pt x="78" y="70"/>
                    </a:lnTo>
                    <a:lnTo>
                      <a:pt x="65" y="64"/>
                    </a:lnTo>
                    <a:lnTo>
                      <a:pt x="58" y="63"/>
                    </a:lnTo>
                    <a:lnTo>
                      <a:pt x="49" y="64"/>
                    </a:lnTo>
                    <a:lnTo>
                      <a:pt x="36" y="70"/>
                    </a:lnTo>
                    <a:lnTo>
                      <a:pt x="32" y="76"/>
                    </a:lnTo>
                    <a:lnTo>
                      <a:pt x="23" y="90"/>
                    </a:lnTo>
                    <a:lnTo>
                      <a:pt x="2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279"/>
              <p:cNvSpPr>
                <a:spLocks noEditPoints="1"/>
              </p:cNvSpPr>
              <p:nvPr/>
            </p:nvSpPr>
            <p:spPr bwMode="auto">
              <a:xfrm>
                <a:off x="2048" y="989"/>
                <a:ext cx="39" cy="44"/>
              </a:xfrm>
              <a:custGeom>
                <a:avLst/>
                <a:gdLst>
                  <a:gd name="T0" fmla="*/ 117 w 117"/>
                  <a:gd name="T1" fmla="*/ 60 h 132"/>
                  <a:gd name="T2" fmla="*/ 117 w 117"/>
                  <a:gd name="T3" fmla="*/ 70 h 132"/>
                  <a:gd name="T4" fmla="*/ 22 w 117"/>
                  <a:gd name="T5" fmla="*/ 70 h 132"/>
                  <a:gd name="T6" fmla="*/ 24 w 117"/>
                  <a:gd name="T7" fmla="*/ 91 h 132"/>
                  <a:gd name="T8" fmla="*/ 34 w 117"/>
                  <a:gd name="T9" fmla="*/ 103 h 132"/>
                  <a:gd name="T10" fmla="*/ 47 w 117"/>
                  <a:gd name="T11" fmla="*/ 114 h 132"/>
                  <a:gd name="T12" fmla="*/ 66 w 117"/>
                  <a:gd name="T13" fmla="*/ 115 h 132"/>
                  <a:gd name="T14" fmla="*/ 78 w 117"/>
                  <a:gd name="T15" fmla="*/ 115 h 132"/>
                  <a:gd name="T16" fmla="*/ 89 w 117"/>
                  <a:gd name="T17" fmla="*/ 112 h 132"/>
                  <a:gd name="T18" fmla="*/ 101 w 117"/>
                  <a:gd name="T19" fmla="*/ 108 h 132"/>
                  <a:gd name="T20" fmla="*/ 112 w 117"/>
                  <a:gd name="T21" fmla="*/ 103 h 132"/>
                  <a:gd name="T22" fmla="*/ 112 w 117"/>
                  <a:gd name="T23" fmla="*/ 122 h 132"/>
                  <a:gd name="T24" fmla="*/ 101 w 117"/>
                  <a:gd name="T25" fmla="*/ 127 h 132"/>
                  <a:gd name="T26" fmla="*/ 89 w 117"/>
                  <a:gd name="T27" fmla="*/ 129 h 132"/>
                  <a:gd name="T28" fmla="*/ 78 w 117"/>
                  <a:gd name="T29" fmla="*/ 132 h 132"/>
                  <a:gd name="T30" fmla="*/ 65 w 117"/>
                  <a:gd name="T31" fmla="*/ 132 h 132"/>
                  <a:gd name="T32" fmla="*/ 50 w 117"/>
                  <a:gd name="T33" fmla="*/ 132 h 132"/>
                  <a:gd name="T34" fmla="*/ 27 w 117"/>
                  <a:gd name="T35" fmla="*/ 122 h 132"/>
                  <a:gd name="T36" fmla="*/ 17 w 117"/>
                  <a:gd name="T37" fmla="*/ 115 h 132"/>
                  <a:gd name="T38" fmla="*/ 10 w 117"/>
                  <a:gd name="T39" fmla="*/ 105 h 132"/>
                  <a:gd name="T40" fmla="*/ 0 w 117"/>
                  <a:gd name="T41" fmla="*/ 82 h 132"/>
                  <a:gd name="T42" fmla="*/ 0 w 117"/>
                  <a:gd name="T43" fmla="*/ 67 h 132"/>
                  <a:gd name="T44" fmla="*/ 0 w 117"/>
                  <a:gd name="T45" fmla="*/ 53 h 132"/>
                  <a:gd name="T46" fmla="*/ 9 w 117"/>
                  <a:gd name="T47" fmla="*/ 29 h 132"/>
                  <a:gd name="T48" fmla="*/ 17 w 117"/>
                  <a:gd name="T49" fmla="*/ 18 h 132"/>
                  <a:gd name="T50" fmla="*/ 26 w 117"/>
                  <a:gd name="T51" fmla="*/ 10 h 132"/>
                  <a:gd name="T52" fmla="*/ 47 w 117"/>
                  <a:gd name="T53" fmla="*/ 1 h 132"/>
                  <a:gd name="T54" fmla="*/ 62 w 117"/>
                  <a:gd name="T55" fmla="*/ 0 h 132"/>
                  <a:gd name="T56" fmla="*/ 73 w 117"/>
                  <a:gd name="T57" fmla="*/ 1 h 132"/>
                  <a:gd name="T58" fmla="*/ 94 w 117"/>
                  <a:gd name="T59" fmla="*/ 8 h 132"/>
                  <a:gd name="T60" fmla="*/ 102 w 117"/>
                  <a:gd name="T61" fmla="*/ 17 h 132"/>
                  <a:gd name="T62" fmla="*/ 108 w 117"/>
                  <a:gd name="T63" fmla="*/ 26 h 132"/>
                  <a:gd name="T64" fmla="*/ 117 w 117"/>
                  <a:gd name="T65" fmla="*/ 47 h 132"/>
                  <a:gd name="T66" fmla="*/ 117 w 117"/>
                  <a:gd name="T67" fmla="*/ 60 h 132"/>
                  <a:gd name="T68" fmla="*/ 96 w 117"/>
                  <a:gd name="T69" fmla="*/ 54 h 132"/>
                  <a:gd name="T70" fmla="*/ 94 w 117"/>
                  <a:gd name="T71" fmla="*/ 39 h 132"/>
                  <a:gd name="T72" fmla="*/ 86 w 117"/>
                  <a:gd name="T73" fmla="*/ 27 h 132"/>
                  <a:gd name="T74" fmla="*/ 76 w 117"/>
                  <a:gd name="T75" fmla="*/ 20 h 132"/>
                  <a:gd name="T76" fmla="*/ 62 w 117"/>
                  <a:gd name="T77" fmla="*/ 17 h 132"/>
                  <a:gd name="T78" fmla="*/ 46 w 117"/>
                  <a:gd name="T79" fmla="*/ 20 h 132"/>
                  <a:gd name="T80" fmla="*/ 34 w 117"/>
                  <a:gd name="T81" fmla="*/ 27 h 132"/>
                  <a:gd name="T82" fmla="*/ 26 w 117"/>
                  <a:gd name="T83" fmla="*/ 39 h 132"/>
                  <a:gd name="T84" fmla="*/ 22 w 117"/>
                  <a:gd name="T85" fmla="*/ 54 h 132"/>
                  <a:gd name="T86" fmla="*/ 96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4" y="91"/>
                    </a:lnTo>
                    <a:lnTo>
                      <a:pt x="34" y="103"/>
                    </a:lnTo>
                    <a:lnTo>
                      <a:pt x="47" y="114"/>
                    </a:lnTo>
                    <a:lnTo>
                      <a:pt x="66" y="115"/>
                    </a:lnTo>
                    <a:lnTo>
                      <a:pt x="78" y="115"/>
                    </a:lnTo>
                    <a:lnTo>
                      <a:pt x="89" y="112"/>
                    </a:lnTo>
                    <a:lnTo>
                      <a:pt x="101" y="108"/>
                    </a:lnTo>
                    <a:lnTo>
                      <a:pt x="112" y="103"/>
                    </a:lnTo>
                    <a:lnTo>
                      <a:pt x="112" y="122"/>
                    </a:lnTo>
                    <a:lnTo>
                      <a:pt x="101" y="127"/>
                    </a:lnTo>
                    <a:lnTo>
                      <a:pt x="89" y="129"/>
                    </a:lnTo>
                    <a:lnTo>
                      <a:pt x="78" y="132"/>
                    </a:lnTo>
                    <a:lnTo>
                      <a:pt x="65" y="132"/>
                    </a:lnTo>
                    <a:lnTo>
                      <a:pt x="50" y="132"/>
                    </a:lnTo>
                    <a:lnTo>
                      <a:pt x="27" y="122"/>
                    </a:lnTo>
                    <a:lnTo>
                      <a:pt x="17" y="115"/>
                    </a:lnTo>
                    <a:lnTo>
                      <a:pt x="10" y="105"/>
                    </a:lnTo>
                    <a:lnTo>
                      <a:pt x="0" y="82"/>
                    </a:lnTo>
                    <a:lnTo>
                      <a:pt x="0" y="67"/>
                    </a:lnTo>
                    <a:lnTo>
                      <a:pt x="0" y="53"/>
                    </a:lnTo>
                    <a:lnTo>
                      <a:pt x="9" y="29"/>
                    </a:lnTo>
                    <a:lnTo>
                      <a:pt x="17" y="18"/>
                    </a:lnTo>
                    <a:lnTo>
                      <a:pt x="26" y="10"/>
                    </a:lnTo>
                    <a:lnTo>
                      <a:pt x="47" y="1"/>
                    </a:lnTo>
                    <a:lnTo>
                      <a:pt x="62" y="0"/>
                    </a:lnTo>
                    <a:lnTo>
                      <a:pt x="73" y="1"/>
                    </a:lnTo>
                    <a:lnTo>
                      <a:pt x="94" y="8"/>
                    </a:lnTo>
                    <a:lnTo>
                      <a:pt x="102" y="17"/>
                    </a:lnTo>
                    <a:lnTo>
                      <a:pt x="108" y="26"/>
                    </a:lnTo>
                    <a:lnTo>
                      <a:pt x="117" y="47"/>
                    </a:lnTo>
                    <a:lnTo>
                      <a:pt x="117" y="60"/>
                    </a:lnTo>
                    <a:close/>
                    <a:moveTo>
                      <a:pt x="96" y="54"/>
                    </a:moveTo>
                    <a:lnTo>
                      <a:pt x="94" y="39"/>
                    </a:lnTo>
                    <a:lnTo>
                      <a:pt x="86" y="27"/>
                    </a:lnTo>
                    <a:lnTo>
                      <a:pt x="76" y="20"/>
                    </a:lnTo>
                    <a:lnTo>
                      <a:pt x="62" y="17"/>
                    </a:lnTo>
                    <a:lnTo>
                      <a:pt x="46" y="20"/>
                    </a:lnTo>
                    <a:lnTo>
                      <a:pt x="34" y="27"/>
                    </a:lnTo>
                    <a:lnTo>
                      <a:pt x="26" y="39"/>
                    </a:lnTo>
                    <a:lnTo>
                      <a:pt x="22" y="54"/>
                    </a:lnTo>
                    <a:lnTo>
                      <a:pt x="9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Rectangle 280"/>
              <p:cNvSpPr>
                <a:spLocks noChangeArrowheads="1"/>
              </p:cNvSpPr>
              <p:nvPr/>
            </p:nvSpPr>
            <p:spPr bwMode="auto">
              <a:xfrm>
                <a:off x="2098" y="974"/>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281"/>
              <p:cNvSpPr>
                <a:spLocks noEditPoints="1"/>
              </p:cNvSpPr>
              <p:nvPr/>
            </p:nvSpPr>
            <p:spPr bwMode="auto">
              <a:xfrm>
                <a:off x="2119" y="974"/>
                <a:ext cx="7" cy="58"/>
              </a:xfrm>
              <a:custGeom>
                <a:avLst/>
                <a:gdLst>
                  <a:gd name="T0" fmla="*/ 0 w 20"/>
                  <a:gd name="T1" fmla="*/ 49 h 175"/>
                  <a:gd name="T2" fmla="*/ 20 w 20"/>
                  <a:gd name="T3" fmla="*/ 49 h 175"/>
                  <a:gd name="T4" fmla="*/ 20 w 20"/>
                  <a:gd name="T5" fmla="*/ 175 h 175"/>
                  <a:gd name="T6" fmla="*/ 0 w 20"/>
                  <a:gd name="T7" fmla="*/ 175 h 175"/>
                  <a:gd name="T8" fmla="*/ 0 w 20"/>
                  <a:gd name="T9" fmla="*/ 49 h 175"/>
                  <a:gd name="T10" fmla="*/ 0 w 20"/>
                  <a:gd name="T11" fmla="*/ 0 h 175"/>
                  <a:gd name="T12" fmla="*/ 20 w 20"/>
                  <a:gd name="T13" fmla="*/ 0 h 175"/>
                  <a:gd name="T14" fmla="*/ 20 w 20"/>
                  <a:gd name="T15" fmla="*/ 26 h 175"/>
                  <a:gd name="T16" fmla="*/ 0 w 20"/>
                  <a:gd name="T17" fmla="*/ 26 h 175"/>
                  <a:gd name="T18" fmla="*/ 0 w 2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5">
                    <a:moveTo>
                      <a:pt x="0" y="49"/>
                    </a:moveTo>
                    <a:lnTo>
                      <a:pt x="20" y="49"/>
                    </a:lnTo>
                    <a:lnTo>
                      <a:pt x="20" y="175"/>
                    </a:lnTo>
                    <a:lnTo>
                      <a:pt x="0" y="175"/>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282"/>
              <p:cNvSpPr>
                <a:spLocks/>
              </p:cNvSpPr>
              <p:nvPr/>
            </p:nvSpPr>
            <p:spPr bwMode="auto">
              <a:xfrm>
                <a:off x="2140" y="989"/>
                <a:ext cx="35" cy="43"/>
              </a:xfrm>
              <a:custGeom>
                <a:avLst/>
                <a:gdLst>
                  <a:gd name="T0" fmla="*/ 105 w 105"/>
                  <a:gd name="T1" fmla="*/ 53 h 129"/>
                  <a:gd name="T2" fmla="*/ 105 w 105"/>
                  <a:gd name="T3" fmla="*/ 129 h 129"/>
                  <a:gd name="T4" fmla="*/ 85 w 105"/>
                  <a:gd name="T5" fmla="*/ 129 h 129"/>
                  <a:gd name="T6" fmla="*/ 85 w 105"/>
                  <a:gd name="T7" fmla="*/ 53 h 129"/>
                  <a:gd name="T8" fmla="*/ 84 w 105"/>
                  <a:gd name="T9" fmla="*/ 37 h 129"/>
                  <a:gd name="T10" fmla="*/ 78 w 105"/>
                  <a:gd name="T11" fmla="*/ 27 h 129"/>
                  <a:gd name="T12" fmla="*/ 69 w 105"/>
                  <a:gd name="T13" fmla="*/ 20 h 129"/>
                  <a:gd name="T14" fmla="*/ 56 w 105"/>
                  <a:gd name="T15" fmla="*/ 18 h 129"/>
                  <a:gd name="T16" fmla="*/ 42 w 105"/>
                  <a:gd name="T17" fmla="*/ 20 h 129"/>
                  <a:gd name="T18" fmla="*/ 30 w 105"/>
                  <a:gd name="T19" fmla="*/ 29 h 129"/>
                  <a:gd name="T20" fmla="*/ 22 w 105"/>
                  <a:gd name="T21" fmla="*/ 40 h 129"/>
                  <a:gd name="T22" fmla="*/ 20 w 105"/>
                  <a:gd name="T23" fmla="*/ 57 h 129"/>
                  <a:gd name="T24" fmla="*/ 20 w 105"/>
                  <a:gd name="T25" fmla="*/ 129 h 129"/>
                  <a:gd name="T26" fmla="*/ 0 w 105"/>
                  <a:gd name="T27" fmla="*/ 129 h 129"/>
                  <a:gd name="T28" fmla="*/ 0 w 105"/>
                  <a:gd name="T29" fmla="*/ 3 h 129"/>
                  <a:gd name="T30" fmla="*/ 20 w 105"/>
                  <a:gd name="T31" fmla="*/ 3 h 129"/>
                  <a:gd name="T32" fmla="*/ 20 w 105"/>
                  <a:gd name="T33" fmla="*/ 23 h 129"/>
                  <a:gd name="T34" fmla="*/ 29 w 105"/>
                  <a:gd name="T35" fmla="*/ 13 h 129"/>
                  <a:gd name="T36" fmla="*/ 38 w 105"/>
                  <a:gd name="T37" fmla="*/ 6 h 129"/>
                  <a:gd name="T38" fmla="*/ 49 w 105"/>
                  <a:gd name="T39" fmla="*/ 1 h 129"/>
                  <a:gd name="T40" fmla="*/ 62 w 105"/>
                  <a:gd name="T41" fmla="*/ 0 h 129"/>
                  <a:gd name="T42" fmla="*/ 72 w 105"/>
                  <a:gd name="T43" fmla="*/ 1 h 129"/>
                  <a:gd name="T44" fmla="*/ 88 w 105"/>
                  <a:gd name="T45" fmla="*/ 7 h 129"/>
                  <a:gd name="T46" fmla="*/ 94 w 105"/>
                  <a:gd name="T47" fmla="*/ 14 h 129"/>
                  <a:gd name="T48" fmla="*/ 104 w 105"/>
                  <a:gd name="T49" fmla="*/ 29 h 129"/>
                  <a:gd name="T50" fmla="*/ 105 w 105"/>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29">
                    <a:moveTo>
                      <a:pt x="105" y="53"/>
                    </a:moveTo>
                    <a:lnTo>
                      <a:pt x="105" y="129"/>
                    </a:lnTo>
                    <a:lnTo>
                      <a:pt x="85" y="129"/>
                    </a:lnTo>
                    <a:lnTo>
                      <a:pt x="85" y="53"/>
                    </a:lnTo>
                    <a:lnTo>
                      <a:pt x="84" y="37"/>
                    </a:lnTo>
                    <a:lnTo>
                      <a:pt x="78" y="27"/>
                    </a:lnTo>
                    <a:lnTo>
                      <a:pt x="69" y="20"/>
                    </a:lnTo>
                    <a:lnTo>
                      <a:pt x="56" y="18"/>
                    </a:lnTo>
                    <a:lnTo>
                      <a:pt x="42" y="20"/>
                    </a:lnTo>
                    <a:lnTo>
                      <a:pt x="30" y="29"/>
                    </a:lnTo>
                    <a:lnTo>
                      <a:pt x="22" y="40"/>
                    </a:lnTo>
                    <a:lnTo>
                      <a:pt x="20" y="57"/>
                    </a:lnTo>
                    <a:lnTo>
                      <a:pt x="20" y="129"/>
                    </a:lnTo>
                    <a:lnTo>
                      <a:pt x="0" y="129"/>
                    </a:lnTo>
                    <a:lnTo>
                      <a:pt x="0" y="3"/>
                    </a:lnTo>
                    <a:lnTo>
                      <a:pt x="20" y="3"/>
                    </a:lnTo>
                    <a:lnTo>
                      <a:pt x="20" y="23"/>
                    </a:lnTo>
                    <a:lnTo>
                      <a:pt x="29" y="13"/>
                    </a:lnTo>
                    <a:lnTo>
                      <a:pt x="38" y="6"/>
                    </a:lnTo>
                    <a:lnTo>
                      <a:pt x="49" y="1"/>
                    </a:lnTo>
                    <a:lnTo>
                      <a:pt x="62" y="0"/>
                    </a:lnTo>
                    <a:lnTo>
                      <a:pt x="72" y="1"/>
                    </a:lnTo>
                    <a:lnTo>
                      <a:pt x="88" y="7"/>
                    </a:lnTo>
                    <a:lnTo>
                      <a:pt x="94" y="14"/>
                    </a:lnTo>
                    <a:lnTo>
                      <a:pt x="104" y="29"/>
                    </a:lnTo>
                    <a:lnTo>
                      <a:pt x="105"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283"/>
              <p:cNvSpPr>
                <a:spLocks noEditPoints="1"/>
              </p:cNvSpPr>
              <p:nvPr/>
            </p:nvSpPr>
            <p:spPr bwMode="auto">
              <a:xfrm>
                <a:off x="2186" y="989"/>
                <a:ext cx="38" cy="59"/>
              </a:xfrm>
              <a:custGeom>
                <a:avLst/>
                <a:gdLst>
                  <a:gd name="T0" fmla="*/ 93 w 113"/>
                  <a:gd name="T1" fmla="*/ 65 h 177"/>
                  <a:gd name="T2" fmla="*/ 90 w 113"/>
                  <a:gd name="T3" fmla="*/ 44 h 177"/>
                  <a:gd name="T4" fmla="*/ 83 w 113"/>
                  <a:gd name="T5" fmla="*/ 30 h 177"/>
                  <a:gd name="T6" fmla="*/ 78 w 113"/>
                  <a:gd name="T7" fmla="*/ 24 h 177"/>
                  <a:gd name="T8" fmla="*/ 65 w 113"/>
                  <a:gd name="T9" fmla="*/ 18 h 177"/>
                  <a:gd name="T10" fmla="*/ 57 w 113"/>
                  <a:gd name="T11" fmla="*/ 17 h 177"/>
                  <a:gd name="T12" fmla="*/ 41 w 113"/>
                  <a:gd name="T13" fmla="*/ 20 h 177"/>
                  <a:gd name="T14" fmla="*/ 31 w 113"/>
                  <a:gd name="T15" fmla="*/ 30 h 177"/>
                  <a:gd name="T16" fmla="*/ 24 w 113"/>
                  <a:gd name="T17" fmla="*/ 44 h 177"/>
                  <a:gd name="T18" fmla="*/ 22 w 113"/>
                  <a:gd name="T19" fmla="*/ 65 h 177"/>
                  <a:gd name="T20" fmla="*/ 24 w 113"/>
                  <a:gd name="T21" fmla="*/ 85 h 177"/>
                  <a:gd name="T22" fmla="*/ 31 w 113"/>
                  <a:gd name="T23" fmla="*/ 99 h 177"/>
                  <a:gd name="T24" fmla="*/ 41 w 113"/>
                  <a:gd name="T25" fmla="*/ 109 h 177"/>
                  <a:gd name="T26" fmla="*/ 57 w 113"/>
                  <a:gd name="T27" fmla="*/ 112 h 177"/>
                  <a:gd name="T28" fmla="*/ 65 w 113"/>
                  <a:gd name="T29" fmla="*/ 111 h 177"/>
                  <a:gd name="T30" fmla="*/ 78 w 113"/>
                  <a:gd name="T31" fmla="*/ 105 h 177"/>
                  <a:gd name="T32" fmla="*/ 83 w 113"/>
                  <a:gd name="T33" fmla="*/ 99 h 177"/>
                  <a:gd name="T34" fmla="*/ 90 w 113"/>
                  <a:gd name="T35" fmla="*/ 85 h 177"/>
                  <a:gd name="T36" fmla="*/ 93 w 113"/>
                  <a:gd name="T37" fmla="*/ 65 h 177"/>
                  <a:gd name="T38" fmla="*/ 113 w 113"/>
                  <a:gd name="T39" fmla="*/ 114 h 177"/>
                  <a:gd name="T40" fmla="*/ 113 w 113"/>
                  <a:gd name="T41" fmla="*/ 129 h 177"/>
                  <a:gd name="T42" fmla="*/ 106 w 113"/>
                  <a:gd name="T43" fmla="*/ 152 h 177"/>
                  <a:gd name="T44" fmla="*/ 98 w 113"/>
                  <a:gd name="T45" fmla="*/ 161 h 177"/>
                  <a:gd name="T46" fmla="*/ 91 w 113"/>
                  <a:gd name="T47" fmla="*/ 168 h 177"/>
                  <a:gd name="T48" fmla="*/ 68 w 113"/>
                  <a:gd name="T49" fmla="*/ 177 h 177"/>
                  <a:gd name="T50" fmla="*/ 55 w 113"/>
                  <a:gd name="T51" fmla="*/ 177 h 177"/>
                  <a:gd name="T52" fmla="*/ 44 w 113"/>
                  <a:gd name="T53" fmla="*/ 177 h 177"/>
                  <a:gd name="T54" fmla="*/ 34 w 113"/>
                  <a:gd name="T55" fmla="*/ 175 h 177"/>
                  <a:gd name="T56" fmla="*/ 25 w 113"/>
                  <a:gd name="T57" fmla="*/ 174 h 177"/>
                  <a:gd name="T58" fmla="*/ 15 w 113"/>
                  <a:gd name="T59" fmla="*/ 170 h 177"/>
                  <a:gd name="T60" fmla="*/ 15 w 113"/>
                  <a:gd name="T61" fmla="*/ 150 h 177"/>
                  <a:gd name="T62" fmla="*/ 25 w 113"/>
                  <a:gd name="T63" fmla="*/ 155 h 177"/>
                  <a:gd name="T64" fmla="*/ 34 w 113"/>
                  <a:gd name="T65" fmla="*/ 158 h 177"/>
                  <a:gd name="T66" fmla="*/ 42 w 113"/>
                  <a:gd name="T67" fmla="*/ 160 h 177"/>
                  <a:gd name="T68" fmla="*/ 51 w 113"/>
                  <a:gd name="T69" fmla="*/ 160 h 177"/>
                  <a:gd name="T70" fmla="*/ 70 w 113"/>
                  <a:gd name="T71" fmla="*/ 158 h 177"/>
                  <a:gd name="T72" fmla="*/ 83 w 113"/>
                  <a:gd name="T73" fmla="*/ 150 h 177"/>
                  <a:gd name="T74" fmla="*/ 90 w 113"/>
                  <a:gd name="T75" fmla="*/ 137 h 177"/>
                  <a:gd name="T76" fmla="*/ 93 w 113"/>
                  <a:gd name="T77" fmla="*/ 118 h 177"/>
                  <a:gd name="T78" fmla="*/ 93 w 113"/>
                  <a:gd name="T79" fmla="*/ 106 h 177"/>
                  <a:gd name="T80" fmla="*/ 85 w 113"/>
                  <a:gd name="T81" fmla="*/ 116 h 177"/>
                  <a:gd name="T82" fmla="*/ 75 w 113"/>
                  <a:gd name="T83" fmla="*/ 124 h 177"/>
                  <a:gd name="T84" fmla="*/ 65 w 113"/>
                  <a:gd name="T85" fmla="*/ 128 h 177"/>
                  <a:gd name="T86" fmla="*/ 52 w 113"/>
                  <a:gd name="T87" fmla="*/ 129 h 177"/>
                  <a:gd name="T88" fmla="*/ 41 w 113"/>
                  <a:gd name="T89" fmla="*/ 128 h 177"/>
                  <a:gd name="T90" fmla="*/ 22 w 113"/>
                  <a:gd name="T91" fmla="*/ 119 h 177"/>
                  <a:gd name="T92" fmla="*/ 15 w 113"/>
                  <a:gd name="T93" fmla="*/ 112 h 177"/>
                  <a:gd name="T94" fmla="*/ 8 w 113"/>
                  <a:gd name="T95" fmla="*/ 102 h 177"/>
                  <a:gd name="T96" fmla="*/ 0 w 113"/>
                  <a:gd name="T97" fmla="*/ 79 h 177"/>
                  <a:gd name="T98" fmla="*/ 0 w 113"/>
                  <a:gd name="T99" fmla="*/ 65 h 177"/>
                  <a:gd name="T100" fmla="*/ 0 w 113"/>
                  <a:gd name="T101" fmla="*/ 50 h 177"/>
                  <a:gd name="T102" fmla="*/ 8 w 113"/>
                  <a:gd name="T103" fmla="*/ 27 h 177"/>
                  <a:gd name="T104" fmla="*/ 15 w 113"/>
                  <a:gd name="T105" fmla="*/ 17 h 177"/>
                  <a:gd name="T106" fmla="*/ 22 w 113"/>
                  <a:gd name="T107" fmla="*/ 10 h 177"/>
                  <a:gd name="T108" fmla="*/ 41 w 113"/>
                  <a:gd name="T109" fmla="*/ 1 h 177"/>
                  <a:gd name="T110" fmla="*/ 52 w 113"/>
                  <a:gd name="T111" fmla="*/ 0 h 177"/>
                  <a:gd name="T112" fmla="*/ 65 w 113"/>
                  <a:gd name="T113" fmla="*/ 1 h 177"/>
                  <a:gd name="T114" fmla="*/ 75 w 113"/>
                  <a:gd name="T115" fmla="*/ 6 h 177"/>
                  <a:gd name="T116" fmla="*/ 85 w 113"/>
                  <a:gd name="T117" fmla="*/ 13 h 177"/>
                  <a:gd name="T118" fmla="*/ 93 w 113"/>
                  <a:gd name="T119" fmla="*/ 23 h 177"/>
                  <a:gd name="T120" fmla="*/ 93 w 113"/>
                  <a:gd name="T121" fmla="*/ 3 h 177"/>
                  <a:gd name="T122" fmla="*/ 113 w 113"/>
                  <a:gd name="T123" fmla="*/ 3 h 177"/>
                  <a:gd name="T124" fmla="*/ 113 w 113"/>
                  <a:gd name="T125"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 h="177">
                    <a:moveTo>
                      <a:pt x="93" y="65"/>
                    </a:moveTo>
                    <a:lnTo>
                      <a:pt x="90" y="44"/>
                    </a:lnTo>
                    <a:lnTo>
                      <a:pt x="83" y="30"/>
                    </a:lnTo>
                    <a:lnTo>
                      <a:pt x="78" y="24"/>
                    </a:lnTo>
                    <a:lnTo>
                      <a:pt x="65" y="18"/>
                    </a:lnTo>
                    <a:lnTo>
                      <a:pt x="57" y="17"/>
                    </a:lnTo>
                    <a:lnTo>
                      <a:pt x="41" y="20"/>
                    </a:lnTo>
                    <a:lnTo>
                      <a:pt x="31" y="30"/>
                    </a:lnTo>
                    <a:lnTo>
                      <a:pt x="24" y="44"/>
                    </a:lnTo>
                    <a:lnTo>
                      <a:pt x="22" y="65"/>
                    </a:lnTo>
                    <a:lnTo>
                      <a:pt x="24" y="85"/>
                    </a:lnTo>
                    <a:lnTo>
                      <a:pt x="31" y="99"/>
                    </a:lnTo>
                    <a:lnTo>
                      <a:pt x="41" y="109"/>
                    </a:lnTo>
                    <a:lnTo>
                      <a:pt x="57" y="112"/>
                    </a:lnTo>
                    <a:lnTo>
                      <a:pt x="65" y="111"/>
                    </a:lnTo>
                    <a:lnTo>
                      <a:pt x="78" y="105"/>
                    </a:lnTo>
                    <a:lnTo>
                      <a:pt x="83" y="99"/>
                    </a:lnTo>
                    <a:lnTo>
                      <a:pt x="90" y="85"/>
                    </a:lnTo>
                    <a:lnTo>
                      <a:pt x="93" y="65"/>
                    </a:lnTo>
                    <a:close/>
                    <a:moveTo>
                      <a:pt x="113" y="114"/>
                    </a:moveTo>
                    <a:lnTo>
                      <a:pt x="113" y="129"/>
                    </a:lnTo>
                    <a:lnTo>
                      <a:pt x="106" y="152"/>
                    </a:lnTo>
                    <a:lnTo>
                      <a:pt x="98" y="161"/>
                    </a:lnTo>
                    <a:lnTo>
                      <a:pt x="91" y="168"/>
                    </a:lnTo>
                    <a:lnTo>
                      <a:pt x="68" y="177"/>
                    </a:lnTo>
                    <a:lnTo>
                      <a:pt x="55" y="177"/>
                    </a:lnTo>
                    <a:lnTo>
                      <a:pt x="44" y="177"/>
                    </a:lnTo>
                    <a:lnTo>
                      <a:pt x="34" y="175"/>
                    </a:lnTo>
                    <a:lnTo>
                      <a:pt x="25" y="174"/>
                    </a:lnTo>
                    <a:lnTo>
                      <a:pt x="15" y="170"/>
                    </a:lnTo>
                    <a:lnTo>
                      <a:pt x="15" y="150"/>
                    </a:lnTo>
                    <a:lnTo>
                      <a:pt x="25" y="155"/>
                    </a:lnTo>
                    <a:lnTo>
                      <a:pt x="34" y="158"/>
                    </a:lnTo>
                    <a:lnTo>
                      <a:pt x="42" y="160"/>
                    </a:lnTo>
                    <a:lnTo>
                      <a:pt x="51" y="160"/>
                    </a:lnTo>
                    <a:lnTo>
                      <a:pt x="70" y="158"/>
                    </a:lnTo>
                    <a:lnTo>
                      <a:pt x="83" y="150"/>
                    </a:lnTo>
                    <a:lnTo>
                      <a:pt x="90" y="137"/>
                    </a:lnTo>
                    <a:lnTo>
                      <a:pt x="93" y="118"/>
                    </a:lnTo>
                    <a:lnTo>
                      <a:pt x="93" y="106"/>
                    </a:lnTo>
                    <a:lnTo>
                      <a:pt x="85" y="116"/>
                    </a:lnTo>
                    <a:lnTo>
                      <a:pt x="75" y="124"/>
                    </a:lnTo>
                    <a:lnTo>
                      <a:pt x="65" y="128"/>
                    </a:lnTo>
                    <a:lnTo>
                      <a:pt x="52" y="129"/>
                    </a:lnTo>
                    <a:lnTo>
                      <a:pt x="41" y="128"/>
                    </a:lnTo>
                    <a:lnTo>
                      <a:pt x="22" y="119"/>
                    </a:lnTo>
                    <a:lnTo>
                      <a:pt x="15" y="112"/>
                    </a:lnTo>
                    <a:lnTo>
                      <a:pt x="8" y="102"/>
                    </a:lnTo>
                    <a:lnTo>
                      <a:pt x="0" y="79"/>
                    </a:lnTo>
                    <a:lnTo>
                      <a:pt x="0" y="65"/>
                    </a:lnTo>
                    <a:lnTo>
                      <a:pt x="0" y="50"/>
                    </a:lnTo>
                    <a:lnTo>
                      <a:pt x="8" y="27"/>
                    </a:lnTo>
                    <a:lnTo>
                      <a:pt x="15" y="17"/>
                    </a:lnTo>
                    <a:lnTo>
                      <a:pt x="22" y="10"/>
                    </a:lnTo>
                    <a:lnTo>
                      <a:pt x="41" y="1"/>
                    </a:lnTo>
                    <a:lnTo>
                      <a:pt x="52" y="0"/>
                    </a:lnTo>
                    <a:lnTo>
                      <a:pt x="65" y="1"/>
                    </a:lnTo>
                    <a:lnTo>
                      <a:pt x="75" y="6"/>
                    </a:lnTo>
                    <a:lnTo>
                      <a:pt x="85" y="13"/>
                    </a:lnTo>
                    <a:lnTo>
                      <a:pt x="93" y="23"/>
                    </a:lnTo>
                    <a:lnTo>
                      <a:pt x="93" y="3"/>
                    </a:lnTo>
                    <a:lnTo>
                      <a:pt x="113" y="3"/>
                    </a:lnTo>
                    <a:lnTo>
                      <a:pt x="113"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284"/>
              <p:cNvSpPr>
                <a:spLocks/>
              </p:cNvSpPr>
              <p:nvPr/>
            </p:nvSpPr>
            <p:spPr bwMode="auto">
              <a:xfrm>
                <a:off x="1684" y="1074"/>
                <a:ext cx="26" cy="54"/>
              </a:xfrm>
              <a:custGeom>
                <a:avLst/>
                <a:gdLst>
                  <a:gd name="T0" fmla="*/ 36 w 78"/>
                  <a:gd name="T1" fmla="*/ 0 h 162"/>
                  <a:gd name="T2" fmla="*/ 36 w 78"/>
                  <a:gd name="T3" fmla="*/ 36 h 162"/>
                  <a:gd name="T4" fmla="*/ 78 w 78"/>
                  <a:gd name="T5" fmla="*/ 36 h 162"/>
                  <a:gd name="T6" fmla="*/ 78 w 78"/>
                  <a:gd name="T7" fmla="*/ 52 h 162"/>
                  <a:gd name="T8" fmla="*/ 36 w 78"/>
                  <a:gd name="T9" fmla="*/ 52 h 162"/>
                  <a:gd name="T10" fmla="*/ 36 w 78"/>
                  <a:gd name="T11" fmla="*/ 121 h 162"/>
                  <a:gd name="T12" fmla="*/ 36 w 78"/>
                  <a:gd name="T13" fmla="*/ 134 h 162"/>
                  <a:gd name="T14" fmla="*/ 40 w 78"/>
                  <a:gd name="T15" fmla="*/ 141 h 162"/>
                  <a:gd name="T16" fmla="*/ 44 w 78"/>
                  <a:gd name="T17" fmla="*/ 144 h 162"/>
                  <a:gd name="T18" fmla="*/ 56 w 78"/>
                  <a:gd name="T19" fmla="*/ 145 h 162"/>
                  <a:gd name="T20" fmla="*/ 78 w 78"/>
                  <a:gd name="T21" fmla="*/ 145 h 162"/>
                  <a:gd name="T22" fmla="*/ 78 w 78"/>
                  <a:gd name="T23" fmla="*/ 162 h 162"/>
                  <a:gd name="T24" fmla="*/ 56 w 78"/>
                  <a:gd name="T25" fmla="*/ 162 h 162"/>
                  <a:gd name="T26" fmla="*/ 36 w 78"/>
                  <a:gd name="T27" fmla="*/ 161 h 162"/>
                  <a:gd name="T28" fmla="*/ 24 w 78"/>
                  <a:gd name="T29" fmla="*/ 154 h 162"/>
                  <a:gd name="T30" fmla="*/ 16 w 78"/>
                  <a:gd name="T31" fmla="*/ 142 h 162"/>
                  <a:gd name="T32" fmla="*/ 14 w 78"/>
                  <a:gd name="T33" fmla="*/ 121 h 162"/>
                  <a:gd name="T34" fmla="*/ 14 w 78"/>
                  <a:gd name="T35" fmla="*/ 52 h 162"/>
                  <a:gd name="T36" fmla="*/ 0 w 78"/>
                  <a:gd name="T37" fmla="*/ 52 h 162"/>
                  <a:gd name="T38" fmla="*/ 0 w 78"/>
                  <a:gd name="T39" fmla="*/ 36 h 162"/>
                  <a:gd name="T40" fmla="*/ 14 w 78"/>
                  <a:gd name="T41" fmla="*/ 36 h 162"/>
                  <a:gd name="T42" fmla="*/ 14 w 78"/>
                  <a:gd name="T43" fmla="*/ 0 h 162"/>
                  <a:gd name="T44" fmla="*/ 36 w 78"/>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2">
                    <a:moveTo>
                      <a:pt x="36" y="0"/>
                    </a:moveTo>
                    <a:lnTo>
                      <a:pt x="36" y="36"/>
                    </a:lnTo>
                    <a:lnTo>
                      <a:pt x="78" y="36"/>
                    </a:lnTo>
                    <a:lnTo>
                      <a:pt x="78" y="52"/>
                    </a:lnTo>
                    <a:lnTo>
                      <a:pt x="36" y="52"/>
                    </a:lnTo>
                    <a:lnTo>
                      <a:pt x="36" y="121"/>
                    </a:lnTo>
                    <a:lnTo>
                      <a:pt x="36" y="134"/>
                    </a:lnTo>
                    <a:lnTo>
                      <a:pt x="40" y="141"/>
                    </a:lnTo>
                    <a:lnTo>
                      <a:pt x="44" y="144"/>
                    </a:lnTo>
                    <a:lnTo>
                      <a:pt x="56" y="145"/>
                    </a:lnTo>
                    <a:lnTo>
                      <a:pt x="78" y="145"/>
                    </a:lnTo>
                    <a:lnTo>
                      <a:pt x="78" y="162"/>
                    </a:lnTo>
                    <a:lnTo>
                      <a:pt x="56" y="162"/>
                    </a:lnTo>
                    <a:lnTo>
                      <a:pt x="36" y="161"/>
                    </a:lnTo>
                    <a:lnTo>
                      <a:pt x="24" y="154"/>
                    </a:lnTo>
                    <a:lnTo>
                      <a:pt x="16" y="142"/>
                    </a:lnTo>
                    <a:lnTo>
                      <a:pt x="14" y="121"/>
                    </a:lnTo>
                    <a:lnTo>
                      <a:pt x="14" y="52"/>
                    </a:lnTo>
                    <a:lnTo>
                      <a:pt x="0" y="52"/>
                    </a:lnTo>
                    <a:lnTo>
                      <a:pt x="0" y="36"/>
                    </a:lnTo>
                    <a:lnTo>
                      <a:pt x="14" y="36"/>
                    </a:lnTo>
                    <a:lnTo>
                      <a:pt x="14"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285"/>
              <p:cNvSpPr>
                <a:spLocks noEditPoints="1"/>
              </p:cNvSpPr>
              <p:nvPr/>
            </p:nvSpPr>
            <p:spPr bwMode="auto">
              <a:xfrm>
                <a:off x="1716" y="1085"/>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7 w 117"/>
                  <a:gd name="T13" fmla="*/ 115 h 132"/>
                  <a:gd name="T14" fmla="*/ 78 w 117"/>
                  <a:gd name="T15" fmla="*/ 115 h 132"/>
                  <a:gd name="T16" fmla="*/ 90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5 w 117"/>
                  <a:gd name="T31" fmla="*/ 132 h 132"/>
                  <a:gd name="T32" fmla="*/ 51 w 117"/>
                  <a:gd name="T33" fmla="*/ 132 h 132"/>
                  <a:gd name="T34" fmla="*/ 28 w 117"/>
                  <a:gd name="T35" fmla="*/ 122 h 132"/>
                  <a:gd name="T36" fmla="*/ 18 w 117"/>
                  <a:gd name="T37" fmla="*/ 115 h 132"/>
                  <a:gd name="T38" fmla="*/ 10 w 117"/>
                  <a:gd name="T39" fmla="*/ 105 h 132"/>
                  <a:gd name="T40" fmla="*/ 0 w 117"/>
                  <a:gd name="T41" fmla="*/ 82 h 132"/>
                  <a:gd name="T42" fmla="*/ 0 w 117"/>
                  <a:gd name="T43" fmla="*/ 67 h 132"/>
                  <a:gd name="T44" fmla="*/ 0 w 117"/>
                  <a:gd name="T45" fmla="*/ 53 h 132"/>
                  <a:gd name="T46" fmla="*/ 9 w 117"/>
                  <a:gd name="T47" fmla="*/ 29 h 132"/>
                  <a:gd name="T48" fmla="*/ 18 w 117"/>
                  <a:gd name="T49" fmla="*/ 19 h 132"/>
                  <a:gd name="T50" fmla="*/ 26 w 117"/>
                  <a:gd name="T51" fmla="*/ 10 h 132"/>
                  <a:gd name="T52" fmla="*/ 48 w 117"/>
                  <a:gd name="T53" fmla="*/ 1 h 132"/>
                  <a:gd name="T54" fmla="*/ 62 w 117"/>
                  <a:gd name="T55" fmla="*/ 0 h 132"/>
                  <a:gd name="T56" fmla="*/ 74 w 117"/>
                  <a:gd name="T57" fmla="*/ 1 h 132"/>
                  <a:gd name="T58" fmla="*/ 94 w 117"/>
                  <a:gd name="T59" fmla="*/ 8 h 132"/>
                  <a:gd name="T60" fmla="*/ 103 w 117"/>
                  <a:gd name="T61" fmla="*/ 17 h 132"/>
                  <a:gd name="T62" fmla="*/ 108 w 117"/>
                  <a:gd name="T63" fmla="*/ 26 h 132"/>
                  <a:gd name="T64" fmla="*/ 117 w 117"/>
                  <a:gd name="T65" fmla="*/ 47 h 132"/>
                  <a:gd name="T66" fmla="*/ 117 w 117"/>
                  <a:gd name="T67" fmla="*/ 60 h 132"/>
                  <a:gd name="T68" fmla="*/ 97 w 117"/>
                  <a:gd name="T69" fmla="*/ 55 h 132"/>
                  <a:gd name="T70" fmla="*/ 94 w 117"/>
                  <a:gd name="T71" fmla="*/ 39 h 132"/>
                  <a:gd name="T72" fmla="*/ 87 w 117"/>
                  <a:gd name="T73" fmla="*/ 27 h 132"/>
                  <a:gd name="T74" fmla="*/ 77 w 117"/>
                  <a:gd name="T75" fmla="*/ 20 h 132"/>
                  <a:gd name="T76" fmla="*/ 62 w 117"/>
                  <a:gd name="T77" fmla="*/ 17 h 132"/>
                  <a:gd name="T78" fmla="*/ 46 w 117"/>
                  <a:gd name="T79" fmla="*/ 20 h 132"/>
                  <a:gd name="T80" fmla="*/ 35 w 117"/>
                  <a:gd name="T81" fmla="*/ 27 h 132"/>
                  <a:gd name="T82" fmla="*/ 26 w 117"/>
                  <a:gd name="T83" fmla="*/ 39 h 132"/>
                  <a:gd name="T84" fmla="*/ 22 w 117"/>
                  <a:gd name="T85" fmla="*/ 55 h 132"/>
                  <a:gd name="T86" fmla="*/ 97 w 117"/>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7" y="115"/>
                    </a:lnTo>
                    <a:lnTo>
                      <a:pt x="78" y="115"/>
                    </a:lnTo>
                    <a:lnTo>
                      <a:pt x="90" y="112"/>
                    </a:lnTo>
                    <a:lnTo>
                      <a:pt x="101" y="108"/>
                    </a:lnTo>
                    <a:lnTo>
                      <a:pt x="113" y="103"/>
                    </a:lnTo>
                    <a:lnTo>
                      <a:pt x="113" y="122"/>
                    </a:lnTo>
                    <a:lnTo>
                      <a:pt x="101" y="127"/>
                    </a:lnTo>
                    <a:lnTo>
                      <a:pt x="90" y="129"/>
                    </a:lnTo>
                    <a:lnTo>
                      <a:pt x="78" y="132"/>
                    </a:lnTo>
                    <a:lnTo>
                      <a:pt x="65" y="132"/>
                    </a:lnTo>
                    <a:lnTo>
                      <a:pt x="51" y="132"/>
                    </a:lnTo>
                    <a:lnTo>
                      <a:pt x="28" y="122"/>
                    </a:lnTo>
                    <a:lnTo>
                      <a:pt x="18" y="115"/>
                    </a:lnTo>
                    <a:lnTo>
                      <a:pt x="10" y="105"/>
                    </a:lnTo>
                    <a:lnTo>
                      <a:pt x="0" y="82"/>
                    </a:lnTo>
                    <a:lnTo>
                      <a:pt x="0" y="67"/>
                    </a:lnTo>
                    <a:lnTo>
                      <a:pt x="0" y="53"/>
                    </a:lnTo>
                    <a:lnTo>
                      <a:pt x="9" y="29"/>
                    </a:lnTo>
                    <a:lnTo>
                      <a:pt x="18" y="19"/>
                    </a:lnTo>
                    <a:lnTo>
                      <a:pt x="26" y="10"/>
                    </a:lnTo>
                    <a:lnTo>
                      <a:pt x="48" y="1"/>
                    </a:lnTo>
                    <a:lnTo>
                      <a:pt x="62" y="0"/>
                    </a:lnTo>
                    <a:lnTo>
                      <a:pt x="74" y="1"/>
                    </a:lnTo>
                    <a:lnTo>
                      <a:pt x="94" y="8"/>
                    </a:lnTo>
                    <a:lnTo>
                      <a:pt x="103" y="17"/>
                    </a:lnTo>
                    <a:lnTo>
                      <a:pt x="108" y="26"/>
                    </a:lnTo>
                    <a:lnTo>
                      <a:pt x="117" y="47"/>
                    </a:lnTo>
                    <a:lnTo>
                      <a:pt x="117" y="60"/>
                    </a:lnTo>
                    <a:close/>
                    <a:moveTo>
                      <a:pt x="97" y="55"/>
                    </a:moveTo>
                    <a:lnTo>
                      <a:pt x="94" y="39"/>
                    </a:lnTo>
                    <a:lnTo>
                      <a:pt x="87" y="27"/>
                    </a:lnTo>
                    <a:lnTo>
                      <a:pt x="77" y="20"/>
                    </a:lnTo>
                    <a:lnTo>
                      <a:pt x="62" y="17"/>
                    </a:lnTo>
                    <a:lnTo>
                      <a:pt x="46" y="20"/>
                    </a:lnTo>
                    <a:lnTo>
                      <a:pt x="35" y="27"/>
                    </a:lnTo>
                    <a:lnTo>
                      <a:pt x="26" y="39"/>
                    </a:lnTo>
                    <a:lnTo>
                      <a:pt x="22" y="55"/>
                    </a:lnTo>
                    <a:lnTo>
                      <a:pt x="9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286"/>
              <p:cNvSpPr>
                <a:spLocks noEditPoints="1"/>
              </p:cNvSpPr>
              <p:nvPr/>
            </p:nvSpPr>
            <p:spPr bwMode="auto">
              <a:xfrm>
                <a:off x="1764" y="1085"/>
                <a:ext cx="35" cy="44"/>
              </a:xfrm>
              <a:custGeom>
                <a:avLst/>
                <a:gdLst>
                  <a:gd name="T0" fmla="*/ 65 w 107"/>
                  <a:gd name="T1" fmla="*/ 66 h 132"/>
                  <a:gd name="T2" fmla="*/ 43 w 107"/>
                  <a:gd name="T3" fmla="*/ 66 h 132"/>
                  <a:gd name="T4" fmla="*/ 30 w 107"/>
                  <a:gd name="T5" fmla="*/ 72 h 132"/>
                  <a:gd name="T6" fmla="*/ 23 w 107"/>
                  <a:gd name="T7" fmla="*/ 79 h 132"/>
                  <a:gd name="T8" fmla="*/ 22 w 107"/>
                  <a:gd name="T9" fmla="*/ 91 h 132"/>
                  <a:gd name="T10" fmla="*/ 22 w 107"/>
                  <a:gd name="T11" fmla="*/ 102 h 132"/>
                  <a:gd name="T12" fmla="*/ 29 w 107"/>
                  <a:gd name="T13" fmla="*/ 109 h 132"/>
                  <a:gd name="T14" fmla="*/ 36 w 107"/>
                  <a:gd name="T15" fmla="*/ 114 h 132"/>
                  <a:gd name="T16" fmla="*/ 48 w 107"/>
                  <a:gd name="T17" fmla="*/ 115 h 132"/>
                  <a:gd name="T18" fmla="*/ 63 w 107"/>
                  <a:gd name="T19" fmla="*/ 114 h 132"/>
                  <a:gd name="T20" fmla="*/ 75 w 107"/>
                  <a:gd name="T21" fmla="*/ 103 h 132"/>
                  <a:gd name="T22" fmla="*/ 85 w 107"/>
                  <a:gd name="T23" fmla="*/ 89 h 132"/>
                  <a:gd name="T24" fmla="*/ 87 w 107"/>
                  <a:gd name="T25" fmla="*/ 70 h 132"/>
                  <a:gd name="T26" fmla="*/ 87 w 107"/>
                  <a:gd name="T27" fmla="*/ 66 h 132"/>
                  <a:gd name="T28" fmla="*/ 65 w 107"/>
                  <a:gd name="T29" fmla="*/ 66 h 132"/>
                  <a:gd name="T30" fmla="*/ 107 w 107"/>
                  <a:gd name="T31" fmla="*/ 57 h 132"/>
                  <a:gd name="T32" fmla="*/ 107 w 107"/>
                  <a:gd name="T33" fmla="*/ 129 h 132"/>
                  <a:gd name="T34" fmla="*/ 87 w 107"/>
                  <a:gd name="T35" fmla="*/ 129 h 132"/>
                  <a:gd name="T36" fmla="*/ 87 w 107"/>
                  <a:gd name="T37" fmla="*/ 111 h 132"/>
                  <a:gd name="T38" fmla="*/ 78 w 107"/>
                  <a:gd name="T39" fmla="*/ 121 h 132"/>
                  <a:gd name="T40" fmla="*/ 68 w 107"/>
                  <a:gd name="T41" fmla="*/ 127 h 132"/>
                  <a:gd name="T42" fmla="*/ 58 w 107"/>
                  <a:gd name="T43" fmla="*/ 131 h 132"/>
                  <a:gd name="T44" fmla="*/ 42 w 107"/>
                  <a:gd name="T45" fmla="*/ 132 h 132"/>
                  <a:gd name="T46" fmla="*/ 25 w 107"/>
                  <a:gd name="T47" fmla="*/ 131 h 132"/>
                  <a:gd name="T48" fmla="*/ 12 w 107"/>
                  <a:gd name="T49" fmla="*/ 122 h 132"/>
                  <a:gd name="T50" fmla="*/ 3 w 107"/>
                  <a:gd name="T51" fmla="*/ 109 h 132"/>
                  <a:gd name="T52" fmla="*/ 0 w 107"/>
                  <a:gd name="T53" fmla="*/ 92 h 132"/>
                  <a:gd name="T54" fmla="*/ 2 w 107"/>
                  <a:gd name="T55" fmla="*/ 82 h 132"/>
                  <a:gd name="T56" fmla="*/ 9 w 107"/>
                  <a:gd name="T57" fmla="*/ 66 h 132"/>
                  <a:gd name="T58" fmla="*/ 14 w 107"/>
                  <a:gd name="T59" fmla="*/ 60 h 132"/>
                  <a:gd name="T60" fmla="*/ 32 w 107"/>
                  <a:gd name="T61" fmla="*/ 52 h 132"/>
                  <a:gd name="T62" fmla="*/ 58 w 107"/>
                  <a:gd name="T63" fmla="*/ 50 h 132"/>
                  <a:gd name="T64" fmla="*/ 87 w 107"/>
                  <a:gd name="T65" fmla="*/ 50 h 132"/>
                  <a:gd name="T66" fmla="*/ 87 w 107"/>
                  <a:gd name="T67" fmla="*/ 47 h 132"/>
                  <a:gd name="T68" fmla="*/ 85 w 107"/>
                  <a:gd name="T69" fmla="*/ 34 h 132"/>
                  <a:gd name="T70" fmla="*/ 76 w 107"/>
                  <a:gd name="T71" fmla="*/ 26 h 132"/>
                  <a:gd name="T72" fmla="*/ 66 w 107"/>
                  <a:gd name="T73" fmla="*/ 19 h 132"/>
                  <a:gd name="T74" fmla="*/ 51 w 107"/>
                  <a:gd name="T75" fmla="*/ 17 h 132"/>
                  <a:gd name="T76" fmla="*/ 39 w 107"/>
                  <a:gd name="T77" fmla="*/ 19 h 132"/>
                  <a:gd name="T78" fmla="*/ 29 w 107"/>
                  <a:gd name="T79" fmla="*/ 20 h 132"/>
                  <a:gd name="T80" fmla="*/ 19 w 107"/>
                  <a:gd name="T81" fmla="*/ 23 h 132"/>
                  <a:gd name="T82" fmla="*/ 10 w 107"/>
                  <a:gd name="T83" fmla="*/ 29 h 132"/>
                  <a:gd name="T84" fmla="*/ 10 w 107"/>
                  <a:gd name="T85" fmla="*/ 8 h 132"/>
                  <a:gd name="T86" fmla="*/ 20 w 107"/>
                  <a:gd name="T87" fmla="*/ 6 h 132"/>
                  <a:gd name="T88" fmla="*/ 32 w 107"/>
                  <a:gd name="T89" fmla="*/ 3 h 132"/>
                  <a:gd name="T90" fmla="*/ 42 w 107"/>
                  <a:gd name="T91" fmla="*/ 0 h 132"/>
                  <a:gd name="T92" fmla="*/ 52 w 107"/>
                  <a:gd name="T93" fmla="*/ 0 h 132"/>
                  <a:gd name="T94" fmla="*/ 65 w 107"/>
                  <a:gd name="T95" fmla="*/ 1 h 132"/>
                  <a:gd name="T96" fmla="*/ 87 w 107"/>
                  <a:gd name="T97" fmla="*/ 8 h 132"/>
                  <a:gd name="T98" fmla="*/ 94 w 107"/>
                  <a:gd name="T99" fmla="*/ 14 h 132"/>
                  <a:gd name="T100" fmla="*/ 100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3" y="66"/>
                    </a:lnTo>
                    <a:lnTo>
                      <a:pt x="30" y="72"/>
                    </a:lnTo>
                    <a:lnTo>
                      <a:pt x="23" y="79"/>
                    </a:lnTo>
                    <a:lnTo>
                      <a:pt x="22" y="91"/>
                    </a:lnTo>
                    <a:lnTo>
                      <a:pt x="22" y="102"/>
                    </a:lnTo>
                    <a:lnTo>
                      <a:pt x="29" y="109"/>
                    </a:lnTo>
                    <a:lnTo>
                      <a:pt x="36" y="114"/>
                    </a:lnTo>
                    <a:lnTo>
                      <a:pt x="48" y="115"/>
                    </a:lnTo>
                    <a:lnTo>
                      <a:pt x="63" y="114"/>
                    </a:lnTo>
                    <a:lnTo>
                      <a:pt x="75" y="103"/>
                    </a:lnTo>
                    <a:lnTo>
                      <a:pt x="85" y="89"/>
                    </a:lnTo>
                    <a:lnTo>
                      <a:pt x="87" y="70"/>
                    </a:lnTo>
                    <a:lnTo>
                      <a:pt x="87" y="66"/>
                    </a:lnTo>
                    <a:lnTo>
                      <a:pt x="65" y="66"/>
                    </a:lnTo>
                    <a:close/>
                    <a:moveTo>
                      <a:pt x="107" y="57"/>
                    </a:moveTo>
                    <a:lnTo>
                      <a:pt x="107" y="129"/>
                    </a:lnTo>
                    <a:lnTo>
                      <a:pt x="87" y="129"/>
                    </a:lnTo>
                    <a:lnTo>
                      <a:pt x="87" y="111"/>
                    </a:lnTo>
                    <a:lnTo>
                      <a:pt x="78" y="121"/>
                    </a:lnTo>
                    <a:lnTo>
                      <a:pt x="68" y="127"/>
                    </a:lnTo>
                    <a:lnTo>
                      <a:pt x="58" y="131"/>
                    </a:lnTo>
                    <a:lnTo>
                      <a:pt x="42" y="132"/>
                    </a:lnTo>
                    <a:lnTo>
                      <a:pt x="25" y="131"/>
                    </a:lnTo>
                    <a:lnTo>
                      <a:pt x="12" y="122"/>
                    </a:lnTo>
                    <a:lnTo>
                      <a:pt x="3" y="109"/>
                    </a:lnTo>
                    <a:lnTo>
                      <a:pt x="0" y="92"/>
                    </a:lnTo>
                    <a:lnTo>
                      <a:pt x="2" y="82"/>
                    </a:lnTo>
                    <a:lnTo>
                      <a:pt x="9" y="66"/>
                    </a:lnTo>
                    <a:lnTo>
                      <a:pt x="14" y="60"/>
                    </a:lnTo>
                    <a:lnTo>
                      <a:pt x="32" y="52"/>
                    </a:lnTo>
                    <a:lnTo>
                      <a:pt x="58" y="50"/>
                    </a:lnTo>
                    <a:lnTo>
                      <a:pt x="87" y="50"/>
                    </a:lnTo>
                    <a:lnTo>
                      <a:pt x="87" y="47"/>
                    </a:lnTo>
                    <a:lnTo>
                      <a:pt x="85" y="34"/>
                    </a:lnTo>
                    <a:lnTo>
                      <a:pt x="76" y="26"/>
                    </a:lnTo>
                    <a:lnTo>
                      <a:pt x="66" y="19"/>
                    </a:lnTo>
                    <a:lnTo>
                      <a:pt x="51" y="17"/>
                    </a:lnTo>
                    <a:lnTo>
                      <a:pt x="39" y="19"/>
                    </a:lnTo>
                    <a:lnTo>
                      <a:pt x="29" y="20"/>
                    </a:lnTo>
                    <a:lnTo>
                      <a:pt x="19" y="23"/>
                    </a:lnTo>
                    <a:lnTo>
                      <a:pt x="10" y="29"/>
                    </a:lnTo>
                    <a:lnTo>
                      <a:pt x="10" y="8"/>
                    </a:lnTo>
                    <a:lnTo>
                      <a:pt x="20" y="6"/>
                    </a:lnTo>
                    <a:lnTo>
                      <a:pt x="32" y="3"/>
                    </a:lnTo>
                    <a:lnTo>
                      <a:pt x="42" y="0"/>
                    </a:lnTo>
                    <a:lnTo>
                      <a:pt x="52" y="0"/>
                    </a:lnTo>
                    <a:lnTo>
                      <a:pt x="65" y="1"/>
                    </a:lnTo>
                    <a:lnTo>
                      <a:pt x="87" y="8"/>
                    </a:lnTo>
                    <a:lnTo>
                      <a:pt x="94" y="14"/>
                    </a:lnTo>
                    <a:lnTo>
                      <a:pt x="100"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287"/>
              <p:cNvSpPr>
                <a:spLocks/>
              </p:cNvSpPr>
              <p:nvPr/>
            </p:nvSpPr>
            <p:spPr bwMode="auto">
              <a:xfrm>
                <a:off x="1813" y="1085"/>
                <a:ext cx="62" cy="43"/>
              </a:xfrm>
              <a:custGeom>
                <a:avLst/>
                <a:gdLst>
                  <a:gd name="T0" fmla="*/ 99 w 184"/>
                  <a:gd name="T1" fmla="*/ 27 h 129"/>
                  <a:gd name="T2" fmla="*/ 108 w 184"/>
                  <a:gd name="T3" fmla="*/ 14 h 129"/>
                  <a:gd name="T4" fmla="*/ 118 w 184"/>
                  <a:gd name="T5" fmla="*/ 7 h 129"/>
                  <a:gd name="T6" fmla="*/ 129 w 184"/>
                  <a:gd name="T7" fmla="*/ 1 h 129"/>
                  <a:gd name="T8" fmla="*/ 142 w 184"/>
                  <a:gd name="T9" fmla="*/ 0 h 129"/>
                  <a:gd name="T10" fmla="*/ 152 w 184"/>
                  <a:gd name="T11" fmla="*/ 1 h 129"/>
                  <a:gd name="T12" fmla="*/ 168 w 184"/>
                  <a:gd name="T13" fmla="*/ 7 h 129"/>
                  <a:gd name="T14" fmla="*/ 174 w 184"/>
                  <a:gd name="T15" fmla="*/ 14 h 129"/>
                  <a:gd name="T16" fmla="*/ 183 w 184"/>
                  <a:gd name="T17" fmla="*/ 30 h 129"/>
                  <a:gd name="T18" fmla="*/ 184 w 184"/>
                  <a:gd name="T19" fmla="*/ 53 h 129"/>
                  <a:gd name="T20" fmla="*/ 184 w 184"/>
                  <a:gd name="T21" fmla="*/ 129 h 129"/>
                  <a:gd name="T22" fmla="*/ 164 w 184"/>
                  <a:gd name="T23" fmla="*/ 129 h 129"/>
                  <a:gd name="T24" fmla="*/ 164 w 184"/>
                  <a:gd name="T25" fmla="*/ 53 h 129"/>
                  <a:gd name="T26" fmla="*/ 162 w 184"/>
                  <a:gd name="T27" fmla="*/ 37 h 129"/>
                  <a:gd name="T28" fmla="*/ 157 w 184"/>
                  <a:gd name="T29" fmla="*/ 27 h 129"/>
                  <a:gd name="T30" fmla="*/ 149 w 184"/>
                  <a:gd name="T31" fmla="*/ 20 h 129"/>
                  <a:gd name="T32" fmla="*/ 136 w 184"/>
                  <a:gd name="T33" fmla="*/ 19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3 h 129"/>
                  <a:gd name="T48" fmla="*/ 80 w 184"/>
                  <a:gd name="T49" fmla="*/ 37 h 129"/>
                  <a:gd name="T50" fmla="*/ 74 w 184"/>
                  <a:gd name="T51" fmla="*/ 27 h 129"/>
                  <a:gd name="T52" fmla="*/ 67 w 184"/>
                  <a:gd name="T53" fmla="*/ 20 h 129"/>
                  <a:gd name="T54" fmla="*/ 56 w 184"/>
                  <a:gd name="T55" fmla="*/ 19 h 129"/>
                  <a:gd name="T56" fmla="*/ 40 w 184"/>
                  <a:gd name="T57" fmla="*/ 20 h 129"/>
                  <a:gd name="T58" fmla="*/ 30 w 184"/>
                  <a:gd name="T59" fmla="*/ 29 h 129"/>
                  <a:gd name="T60" fmla="*/ 23 w 184"/>
                  <a:gd name="T61" fmla="*/ 42 h 129"/>
                  <a:gd name="T62" fmla="*/ 21 w 184"/>
                  <a:gd name="T63" fmla="*/ 57 h 129"/>
                  <a:gd name="T64" fmla="*/ 21 w 184"/>
                  <a:gd name="T65" fmla="*/ 129 h 129"/>
                  <a:gd name="T66" fmla="*/ 0 w 184"/>
                  <a:gd name="T67" fmla="*/ 129 h 129"/>
                  <a:gd name="T68" fmla="*/ 0 w 184"/>
                  <a:gd name="T69" fmla="*/ 3 h 129"/>
                  <a:gd name="T70" fmla="*/ 21 w 184"/>
                  <a:gd name="T71" fmla="*/ 3 h 129"/>
                  <a:gd name="T72" fmla="*/ 21 w 184"/>
                  <a:gd name="T73" fmla="*/ 23 h 129"/>
                  <a:gd name="T74" fmla="*/ 28 w 184"/>
                  <a:gd name="T75" fmla="*/ 13 h 129"/>
                  <a:gd name="T76" fmla="*/ 37 w 184"/>
                  <a:gd name="T77" fmla="*/ 6 h 129"/>
                  <a:gd name="T78" fmla="*/ 49 w 184"/>
                  <a:gd name="T79" fmla="*/ 1 h 129"/>
                  <a:gd name="T80" fmla="*/ 62 w 184"/>
                  <a:gd name="T81" fmla="*/ 0 h 129"/>
                  <a:gd name="T82" fmla="*/ 74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8" y="14"/>
                    </a:lnTo>
                    <a:lnTo>
                      <a:pt x="118" y="7"/>
                    </a:lnTo>
                    <a:lnTo>
                      <a:pt x="129" y="1"/>
                    </a:lnTo>
                    <a:lnTo>
                      <a:pt x="142" y="0"/>
                    </a:lnTo>
                    <a:lnTo>
                      <a:pt x="152" y="1"/>
                    </a:lnTo>
                    <a:lnTo>
                      <a:pt x="168" y="7"/>
                    </a:lnTo>
                    <a:lnTo>
                      <a:pt x="174" y="14"/>
                    </a:lnTo>
                    <a:lnTo>
                      <a:pt x="183" y="30"/>
                    </a:lnTo>
                    <a:lnTo>
                      <a:pt x="184" y="53"/>
                    </a:lnTo>
                    <a:lnTo>
                      <a:pt x="184" y="129"/>
                    </a:lnTo>
                    <a:lnTo>
                      <a:pt x="164" y="129"/>
                    </a:lnTo>
                    <a:lnTo>
                      <a:pt x="164" y="53"/>
                    </a:lnTo>
                    <a:lnTo>
                      <a:pt x="162" y="37"/>
                    </a:lnTo>
                    <a:lnTo>
                      <a:pt x="157" y="27"/>
                    </a:lnTo>
                    <a:lnTo>
                      <a:pt x="149" y="20"/>
                    </a:lnTo>
                    <a:lnTo>
                      <a:pt x="136" y="19"/>
                    </a:lnTo>
                    <a:lnTo>
                      <a:pt x="122" y="20"/>
                    </a:lnTo>
                    <a:lnTo>
                      <a:pt x="112" y="29"/>
                    </a:lnTo>
                    <a:lnTo>
                      <a:pt x="103" y="40"/>
                    </a:lnTo>
                    <a:lnTo>
                      <a:pt x="102" y="57"/>
                    </a:lnTo>
                    <a:lnTo>
                      <a:pt x="102" y="129"/>
                    </a:lnTo>
                    <a:lnTo>
                      <a:pt x="82" y="129"/>
                    </a:lnTo>
                    <a:lnTo>
                      <a:pt x="82" y="53"/>
                    </a:lnTo>
                    <a:lnTo>
                      <a:pt x="80" y="37"/>
                    </a:lnTo>
                    <a:lnTo>
                      <a:pt x="74" y="27"/>
                    </a:lnTo>
                    <a:lnTo>
                      <a:pt x="67" y="20"/>
                    </a:lnTo>
                    <a:lnTo>
                      <a:pt x="56" y="19"/>
                    </a:lnTo>
                    <a:lnTo>
                      <a:pt x="40" y="20"/>
                    </a:lnTo>
                    <a:lnTo>
                      <a:pt x="30" y="29"/>
                    </a:lnTo>
                    <a:lnTo>
                      <a:pt x="23" y="42"/>
                    </a:lnTo>
                    <a:lnTo>
                      <a:pt x="21" y="57"/>
                    </a:lnTo>
                    <a:lnTo>
                      <a:pt x="21" y="129"/>
                    </a:lnTo>
                    <a:lnTo>
                      <a:pt x="0" y="129"/>
                    </a:lnTo>
                    <a:lnTo>
                      <a:pt x="0" y="3"/>
                    </a:lnTo>
                    <a:lnTo>
                      <a:pt x="21" y="3"/>
                    </a:lnTo>
                    <a:lnTo>
                      <a:pt x="21" y="23"/>
                    </a:lnTo>
                    <a:lnTo>
                      <a:pt x="28" y="13"/>
                    </a:lnTo>
                    <a:lnTo>
                      <a:pt x="37" y="6"/>
                    </a:lnTo>
                    <a:lnTo>
                      <a:pt x="49" y="1"/>
                    </a:lnTo>
                    <a:lnTo>
                      <a:pt x="62" y="0"/>
                    </a:lnTo>
                    <a:lnTo>
                      <a:pt x="74"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288"/>
              <p:cNvSpPr>
                <a:spLocks/>
              </p:cNvSpPr>
              <p:nvPr/>
            </p:nvSpPr>
            <p:spPr bwMode="auto">
              <a:xfrm>
                <a:off x="1439" y="1099"/>
                <a:ext cx="28" cy="15"/>
              </a:xfrm>
              <a:custGeom>
                <a:avLst/>
                <a:gdLst>
                  <a:gd name="T0" fmla="*/ 0 w 82"/>
                  <a:gd name="T1" fmla="*/ 45 h 45"/>
                  <a:gd name="T2" fmla="*/ 82 w 82"/>
                  <a:gd name="T3" fmla="*/ 45 h 45"/>
                  <a:gd name="T4" fmla="*/ 35 w 82"/>
                  <a:gd name="T5" fmla="*/ 0 h 45"/>
                  <a:gd name="T6" fmla="*/ 23 w 82"/>
                  <a:gd name="T7" fmla="*/ 14 h 45"/>
                  <a:gd name="T8" fmla="*/ 13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3" y="14"/>
                    </a:lnTo>
                    <a:lnTo>
                      <a:pt x="13"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289"/>
              <p:cNvSpPr>
                <a:spLocks/>
              </p:cNvSpPr>
              <p:nvPr/>
            </p:nvSpPr>
            <p:spPr bwMode="auto">
              <a:xfrm>
                <a:off x="1457" y="1094"/>
                <a:ext cx="25" cy="58"/>
              </a:xfrm>
              <a:custGeom>
                <a:avLst/>
                <a:gdLst>
                  <a:gd name="T0" fmla="*/ 42 w 76"/>
                  <a:gd name="T1" fmla="*/ 174 h 174"/>
                  <a:gd name="T2" fmla="*/ 58 w 76"/>
                  <a:gd name="T3" fmla="*/ 164 h 174"/>
                  <a:gd name="T4" fmla="*/ 75 w 76"/>
                  <a:gd name="T5" fmla="*/ 138 h 174"/>
                  <a:gd name="T6" fmla="*/ 76 w 76"/>
                  <a:gd name="T7" fmla="*/ 135 h 174"/>
                  <a:gd name="T8" fmla="*/ 68 w 76"/>
                  <a:gd name="T9" fmla="*/ 106 h 174"/>
                  <a:gd name="T10" fmla="*/ 45 w 76"/>
                  <a:gd name="T11" fmla="*/ 57 h 174"/>
                  <a:gd name="T12" fmla="*/ 7 w 76"/>
                  <a:gd name="T13" fmla="*/ 7 h 174"/>
                  <a:gd name="T14" fmla="*/ 0 w 76"/>
                  <a:gd name="T15" fmla="*/ 0 h 174"/>
                  <a:gd name="T16" fmla="*/ 6 w 76"/>
                  <a:gd name="T17" fmla="*/ 16 h 174"/>
                  <a:gd name="T18" fmla="*/ 32 w 76"/>
                  <a:gd name="T19" fmla="*/ 98 h 174"/>
                  <a:gd name="T20" fmla="*/ 42 w 76"/>
                  <a:gd name="T21" fmla="*/ 154 h 174"/>
                  <a:gd name="T22" fmla="*/ 42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2" y="174"/>
                    </a:moveTo>
                    <a:lnTo>
                      <a:pt x="58" y="164"/>
                    </a:lnTo>
                    <a:lnTo>
                      <a:pt x="75" y="138"/>
                    </a:lnTo>
                    <a:lnTo>
                      <a:pt x="76" y="135"/>
                    </a:lnTo>
                    <a:lnTo>
                      <a:pt x="68" y="106"/>
                    </a:lnTo>
                    <a:lnTo>
                      <a:pt x="45" y="57"/>
                    </a:lnTo>
                    <a:lnTo>
                      <a:pt x="7" y="7"/>
                    </a:lnTo>
                    <a:lnTo>
                      <a:pt x="0" y="0"/>
                    </a:lnTo>
                    <a:lnTo>
                      <a:pt x="6" y="16"/>
                    </a:lnTo>
                    <a:lnTo>
                      <a:pt x="32" y="98"/>
                    </a:lnTo>
                    <a:lnTo>
                      <a:pt x="42" y="154"/>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290"/>
              <p:cNvSpPr>
                <a:spLocks/>
              </p:cNvSpPr>
              <p:nvPr/>
            </p:nvSpPr>
            <p:spPr bwMode="auto">
              <a:xfrm>
                <a:off x="1407" y="1166"/>
                <a:ext cx="171" cy="47"/>
              </a:xfrm>
              <a:custGeom>
                <a:avLst/>
                <a:gdLst>
                  <a:gd name="T0" fmla="*/ 69 w 513"/>
                  <a:gd name="T1" fmla="*/ 0 h 140"/>
                  <a:gd name="T2" fmla="*/ 444 w 513"/>
                  <a:gd name="T3" fmla="*/ 0 h 140"/>
                  <a:gd name="T4" fmla="*/ 459 w 513"/>
                  <a:gd name="T5" fmla="*/ 2 h 140"/>
                  <a:gd name="T6" fmla="*/ 483 w 513"/>
                  <a:gd name="T7" fmla="*/ 12 h 140"/>
                  <a:gd name="T8" fmla="*/ 502 w 513"/>
                  <a:gd name="T9" fmla="*/ 30 h 140"/>
                  <a:gd name="T10" fmla="*/ 513 w 513"/>
                  <a:gd name="T11" fmla="*/ 56 h 140"/>
                  <a:gd name="T12" fmla="*/ 513 w 513"/>
                  <a:gd name="T13" fmla="*/ 71 h 140"/>
                  <a:gd name="T14" fmla="*/ 513 w 513"/>
                  <a:gd name="T15" fmla="*/ 85 h 140"/>
                  <a:gd name="T16" fmla="*/ 502 w 513"/>
                  <a:gd name="T17" fmla="*/ 110 h 140"/>
                  <a:gd name="T18" fmla="*/ 483 w 513"/>
                  <a:gd name="T19" fmla="*/ 128 h 140"/>
                  <a:gd name="T20" fmla="*/ 459 w 513"/>
                  <a:gd name="T21" fmla="*/ 140 h 140"/>
                  <a:gd name="T22" fmla="*/ 444 w 513"/>
                  <a:gd name="T23" fmla="*/ 140 h 140"/>
                  <a:gd name="T24" fmla="*/ 69 w 513"/>
                  <a:gd name="T25" fmla="*/ 140 h 140"/>
                  <a:gd name="T26" fmla="*/ 55 w 513"/>
                  <a:gd name="T27" fmla="*/ 140 h 140"/>
                  <a:gd name="T28" fmla="*/ 30 w 513"/>
                  <a:gd name="T29" fmla="*/ 128 h 140"/>
                  <a:gd name="T30" fmla="*/ 12 w 513"/>
                  <a:gd name="T31" fmla="*/ 110 h 140"/>
                  <a:gd name="T32" fmla="*/ 2 w 513"/>
                  <a:gd name="T33" fmla="*/ 85 h 140"/>
                  <a:gd name="T34" fmla="*/ 0 w 513"/>
                  <a:gd name="T35" fmla="*/ 71 h 140"/>
                  <a:gd name="T36" fmla="*/ 2 w 513"/>
                  <a:gd name="T37" fmla="*/ 56 h 140"/>
                  <a:gd name="T38" fmla="*/ 12 w 513"/>
                  <a:gd name="T39" fmla="*/ 30 h 140"/>
                  <a:gd name="T40" fmla="*/ 30 w 513"/>
                  <a:gd name="T41" fmla="*/ 12 h 140"/>
                  <a:gd name="T42" fmla="*/ 55 w 513"/>
                  <a:gd name="T43" fmla="*/ 2 h 140"/>
                  <a:gd name="T44" fmla="*/ 69 w 513"/>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0">
                    <a:moveTo>
                      <a:pt x="69" y="0"/>
                    </a:moveTo>
                    <a:lnTo>
                      <a:pt x="444" y="0"/>
                    </a:lnTo>
                    <a:lnTo>
                      <a:pt x="459" y="2"/>
                    </a:lnTo>
                    <a:lnTo>
                      <a:pt x="483" y="12"/>
                    </a:lnTo>
                    <a:lnTo>
                      <a:pt x="502" y="30"/>
                    </a:lnTo>
                    <a:lnTo>
                      <a:pt x="513" y="56"/>
                    </a:lnTo>
                    <a:lnTo>
                      <a:pt x="513" y="71"/>
                    </a:lnTo>
                    <a:lnTo>
                      <a:pt x="513" y="85"/>
                    </a:lnTo>
                    <a:lnTo>
                      <a:pt x="502" y="110"/>
                    </a:lnTo>
                    <a:lnTo>
                      <a:pt x="483" y="128"/>
                    </a:lnTo>
                    <a:lnTo>
                      <a:pt x="459" y="140"/>
                    </a:lnTo>
                    <a:lnTo>
                      <a:pt x="444" y="140"/>
                    </a:lnTo>
                    <a:lnTo>
                      <a:pt x="69" y="140"/>
                    </a:lnTo>
                    <a:lnTo>
                      <a:pt x="55" y="140"/>
                    </a:lnTo>
                    <a:lnTo>
                      <a:pt x="30" y="128"/>
                    </a:lnTo>
                    <a:lnTo>
                      <a:pt x="12" y="110"/>
                    </a:lnTo>
                    <a:lnTo>
                      <a:pt x="2" y="85"/>
                    </a:lnTo>
                    <a:lnTo>
                      <a:pt x="0" y="71"/>
                    </a:lnTo>
                    <a:lnTo>
                      <a:pt x="2" y="56"/>
                    </a:lnTo>
                    <a:lnTo>
                      <a:pt x="12" y="30"/>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291"/>
              <p:cNvSpPr>
                <a:spLocks/>
              </p:cNvSpPr>
              <p:nvPr/>
            </p:nvSpPr>
            <p:spPr bwMode="auto">
              <a:xfrm>
                <a:off x="1410" y="1091"/>
                <a:ext cx="167" cy="114"/>
              </a:xfrm>
              <a:custGeom>
                <a:avLst/>
                <a:gdLst>
                  <a:gd name="T0" fmla="*/ 154 w 501"/>
                  <a:gd name="T1" fmla="*/ 342 h 342"/>
                  <a:gd name="T2" fmla="*/ 359 w 501"/>
                  <a:gd name="T3" fmla="*/ 342 h 342"/>
                  <a:gd name="T4" fmla="*/ 380 w 501"/>
                  <a:gd name="T5" fmla="*/ 342 h 342"/>
                  <a:gd name="T6" fmla="*/ 422 w 501"/>
                  <a:gd name="T7" fmla="*/ 332 h 342"/>
                  <a:gd name="T8" fmla="*/ 458 w 501"/>
                  <a:gd name="T9" fmla="*/ 313 h 342"/>
                  <a:gd name="T10" fmla="*/ 486 w 501"/>
                  <a:gd name="T11" fmla="*/ 282 h 342"/>
                  <a:gd name="T12" fmla="*/ 496 w 501"/>
                  <a:gd name="T13" fmla="*/ 259 h 342"/>
                  <a:gd name="T14" fmla="*/ 501 w 501"/>
                  <a:gd name="T15" fmla="*/ 236 h 342"/>
                  <a:gd name="T16" fmla="*/ 499 w 501"/>
                  <a:gd name="T17" fmla="*/ 175 h 342"/>
                  <a:gd name="T18" fmla="*/ 473 w 501"/>
                  <a:gd name="T19" fmla="*/ 106 h 342"/>
                  <a:gd name="T20" fmla="*/ 431 w 501"/>
                  <a:gd name="T21" fmla="*/ 51 h 342"/>
                  <a:gd name="T22" fmla="*/ 392 w 501"/>
                  <a:gd name="T23" fmla="*/ 17 h 342"/>
                  <a:gd name="T24" fmla="*/ 369 w 501"/>
                  <a:gd name="T25" fmla="*/ 0 h 342"/>
                  <a:gd name="T26" fmla="*/ 128 w 501"/>
                  <a:gd name="T27" fmla="*/ 0 h 342"/>
                  <a:gd name="T28" fmla="*/ 104 w 501"/>
                  <a:gd name="T29" fmla="*/ 15 h 342"/>
                  <a:gd name="T30" fmla="*/ 66 w 501"/>
                  <a:gd name="T31" fmla="*/ 48 h 342"/>
                  <a:gd name="T32" fmla="*/ 37 w 501"/>
                  <a:gd name="T33" fmla="*/ 84 h 342"/>
                  <a:gd name="T34" fmla="*/ 17 w 501"/>
                  <a:gd name="T35" fmla="*/ 119 h 342"/>
                  <a:gd name="T36" fmla="*/ 0 w 501"/>
                  <a:gd name="T37" fmla="*/ 172 h 342"/>
                  <a:gd name="T38" fmla="*/ 1 w 501"/>
                  <a:gd name="T39" fmla="*/ 236 h 342"/>
                  <a:gd name="T40" fmla="*/ 11 w 501"/>
                  <a:gd name="T41" fmla="*/ 263 h 342"/>
                  <a:gd name="T42" fmla="*/ 24 w 501"/>
                  <a:gd name="T43" fmla="*/ 286 h 342"/>
                  <a:gd name="T44" fmla="*/ 53 w 501"/>
                  <a:gd name="T45" fmla="*/ 318 h 342"/>
                  <a:gd name="T46" fmla="*/ 91 w 501"/>
                  <a:gd name="T47" fmla="*/ 335 h 342"/>
                  <a:gd name="T48" fmla="*/ 132 w 501"/>
                  <a:gd name="T49" fmla="*/ 342 h 342"/>
                  <a:gd name="T50" fmla="*/ 154 w 501"/>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2">
                    <a:moveTo>
                      <a:pt x="154" y="342"/>
                    </a:moveTo>
                    <a:lnTo>
                      <a:pt x="359" y="342"/>
                    </a:lnTo>
                    <a:lnTo>
                      <a:pt x="380" y="342"/>
                    </a:lnTo>
                    <a:lnTo>
                      <a:pt x="422" y="332"/>
                    </a:lnTo>
                    <a:lnTo>
                      <a:pt x="458" y="313"/>
                    </a:lnTo>
                    <a:lnTo>
                      <a:pt x="486" y="282"/>
                    </a:lnTo>
                    <a:lnTo>
                      <a:pt x="496" y="259"/>
                    </a:lnTo>
                    <a:lnTo>
                      <a:pt x="501" y="236"/>
                    </a:lnTo>
                    <a:lnTo>
                      <a:pt x="499" y="175"/>
                    </a:lnTo>
                    <a:lnTo>
                      <a:pt x="473" y="106"/>
                    </a:lnTo>
                    <a:lnTo>
                      <a:pt x="431" y="51"/>
                    </a:lnTo>
                    <a:lnTo>
                      <a:pt x="392" y="17"/>
                    </a:lnTo>
                    <a:lnTo>
                      <a:pt x="369" y="0"/>
                    </a:lnTo>
                    <a:lnTo>
                      <a:pt x="128" y="0"/>
                    </a:lnTo>
                    <a:lnTo>
                      <a:pt x="104" y="15"/>
                    </a:lnTo>
                    <a:lnTo>
                      <a:pt x="66" y="48"/>
                    </a:lnTo>
                    <a:lnTo>
                      <a:pt x="37" y="84"/>
                    </a:lnTo>
                    <a:lnTo>
                      <a:pt x="17" y="119"/>
                    </a:lnTo>
                    <a:lnTo>
                      <a:pt x="0" y="172"/>
                    </a:lnTo>
                    <a:lnTo>
                      <a:pt x="1" y="236"/>
                    </a:lnTo>
                    <a:lnTo>
                      <a:pt x="11" y="263"/>
                    </a:lnTo>
                    <a:lnTo>
                      <a:pt x="24" y="286"/>
                    </a:lnTo>
                    <a:lnTo>
                      <a:pt x="53" y="318"/>
                    </a:lnTo>
                    <a:lnTo>
                      <a:pt x="91" y="335"/>
                    </a:lnTo>
                    <a:lnTo>
                      <a:pt x="132" y="342"/>
                    </a:lnTo>
                    <a:lnTo>
                      <a:pt x="154"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292"/>
              <p:cNvSpPr>
                <a:spLocks/>
              </p:cNvSpPr>
              <p:nvPr/>
            </p:nvSpPr>
            <p:spPr bwMode="auto">
              <a:xfrm>
                <a:off x="1545" y="1138"/>
                <a:ext cx="25" cy="57"/>
              </a:xfrm>
              <a:custGeom>
                <a:avLst/>
                <a:gdLst>
                  <a:gd name="T0" fmla="*/ 42 w 76"/>
                  <a:gd name="T1" fmla="*/ 173 h 173"/>
                  <a:gd name="T2" fmla="*/ 57 w 76"/>
                  <a:gd name="T3" fmla="*/ 163 h 173"/>
                  <a:gd name="T4" fmla="*/ 75 w 76"/>
                  <a:gd name="T5" fmla="*/ 137 h 173"/>
                  <a:gd name="T6" fmla="*/ 76 w 76"/>
                  <a:gd name="T7" fmla="*/ 134 h 173"/>
                  <a:gd name="T8" fmla="*/ 68 w 76"/>
                  <a:gd name="T9" fmla="*/ 105 h 173"/>
                  <a:gd name="T10" fmla="*/ 45 w 76"/>
                  <a:gd name="T11" fmla="*/ 56 h 173"/>
                  <a:gd name="T12" fmla="*/ 7 w 76"/>
                  <a:gd name="T13" fmla="*/ 7 h 173"/>
                  <a:gd name="T14" fmla="*/ 0 w 76"/>
                  <a:gd name="T15" fmla="*/ 0 h 173"/>
                  <a:gd name="T16" fmla="*/ 6 w 76"/>
                  <a:gd name="T17" fmla="*/ 16 h 173"/>
                  <a:gd name="T18" fmla="*/ 32 w 76"/>
                  <a:gd name="T19" fmla="*/ 97 h 173"/>
                  <a:gd name="T20" fmla="*/ 42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7" y="163"/>
                    </a:lnTo>
                    <a:lnTo>
                      <a:pt x="75" y="137"/>
                    </a:lnTo>
                    <a:lnTo>
                      <a:pt x="76" y="134"/>
                    </a:lnTo>
                    <a:lnTo>
                      <a:pt x="68" y="105"/>
                    </a:lnTo>
                    <a:lnTo>
                      <a:pt x="45" y="56"/>
                    </a:lnTo>
                    <a:lnTo>
                      <a:pt x="7" y="7"/>
                    </a:lnTo>
                    <a:lnTo>
                      <a:pt x="0" y="0"/>
                    </a:lnTo>
                    <a:lnTo>
                      <a:pt x="6" y="16"/>
                    </a:lnTo>
                    <a:lnTo>
                      <a:pt x="32" y="97"/>
                    </a:lnTo>
                    <a:lnTo>
                      <a:pt x="42"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293"/>
              <p:cNvSpPr>
                <a:spLocks/>
              </p:cNvSpPr>
              <p:nvPr/>
            </p:nvSpPr>
            <p:spPr bwMode="auto">
              <a:xfrm>
                <a:off x="1420" y="1140"/>
                <a:ext cx="23" cy="58"/>
              </a:xfrm>
              <a:custGeom>
                <a:avLst/>
                <a:gdLst>
                  <a:gd name="T0" fmla="*/ 35 w 71"/>
                  <a:gd name="T1" fmla="*/ 175 h 175"/>
                  <a:gd name="T2" fmla="*/ 17 w 71"/>
                  <a:gd name="T3" fmla="*/ 165 h 175"/>
                  <a:gd name="T4" fmla="*/ 2 w 71"/>
                  <a:gd name="T5" fmla="*/ 142 h 175"/>
                  <a:gd name="T6" fmla="*/ 0 w 71"/>
                  <a:gd name="T7" fmla="*/ 139 h 175"/>
                  <a:gd name="T8" fmla="*/ 7 w 71"/>
                  <a:gd name="T9" fmla="*/ 110 h 175"/>
                  <a:gd name="T10" fmla="*/ 29 w 71"/>
                  <a:gd name="T11" fmla="*/ 59 h 175"/>
                  <a:gd name="T12" fmla="*/ 65 w 71"/>
                  <a:gd name="T13" fmla="*/ 8 h 175"/>
                  <a:gd name="T14" fmla="*/ 71 w 71"/>
                  <a:gd name="T15" fmla="*/ 0 h 175"/>
                  <a:gd name="T16" fmla="*/ 66 w 71"/>
                  <a:gd name="T17" fmla="*/ 16 h 175"/>
                  <a:gd name="T18" fmla="*/ 43 w 71"/>
                  <a:gd name="T19" fmla="*/ 98 h 175"/>
                  <a:gd name="T20" fmla="*/ 33 w 71"/>
                  <a:gd name="T21" fmla="*/ 155 h 175"/>
                  <a:gd name="T22" fmla="*/ 35 w 71"/>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175">
                    <a:moveTo>
                      <a:pt x="35" y="175"/>
                    </a:moveTo>
                    <a:lnTo>
                      <a:pt x="17" y="165"/>
                    </a:lnTo>
                    <a:lnTo>
                      <a:pt x="2" y="142"/>
                    </a:lnTo>
                    <a:lnTo>
                      <a:pt x="0" y="139"/>
                    </a:lnTo>
                    <a:lnTo>
                      <a:pt x="7" y="110"/>
                    </a:lnTo>
                    <a:lnTo>
                      <a:pt x="29" y="59"/>
                    </a:lnTo>
                    <a:lnTo>
                      <a:pt x="65" y="8"/>
                    </a:lnTo>
                    <a:lnTo>
                      <a:pt x="71" y="0"/>
                    </a:lnTo>
                    <a:lnTo>
                      <a:pt x="66" y="16"/>
                    </a:lnTo>
                    <a:lnTo>
                      <a:pt x="43" y="98"/>
                    </a:lnTo>
                    <a:lnTo>
                      <a:pt x="33" y="155"/>
                    </a:lnTo>
                    <a:lnTo>
                      <a:pt x="35"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294"/>
              <p:cNvSpPr>
                <a:spLocks/>
              </p:cNvSpPr>
              <p:nvPr/>
            </p:nvSpPr>
            <p:spPr bwMode="auto">
              <a:xfrm>
                <a:off x="1414" y="1095"/>
                <a:ext cx="158" cy="106"/>
              </a:xfrm>
              <a:custGeom>
                <a:avLst/>
                <a:gdLst>
                  <a:gd name="T0" fmla="*/ 137 w 475"/>
                  <a:gd name="T1" fmla="*/ 318 h 318"/>
                  <a:gd name="T2" fmla="*/ 346 w 475"/>
                  <a:gd name="T3" fmla="*/ 316 h 318"/>
                  <a:gd name="T4" fmla="*/ 366 w 475"/>
                  <a:gd name="T5" fmla="*/ 316 h 318"/>
                  <a:gd name="T6" fmla="*/ 403 w 475"/>
                  <a:gd name="T7" fmla="*/ 308 h 318"/>
                  <a:gd name="T8" fmla="*/ 437 w 475"/>
                  <a:gd name="T9" fmla="*/ 291 h 318"/>
                  <a:gd name="T10" fmla="*/ 461 w 475"/>
                  <a:gd name="T11" fmla="*/ 262 h 318"/>
                  <a:gd name="T12" fmla="*/ 470 w 475"/>
                  <a:gd name="T13" fmla="*/ 242 h 318"/>
                  <a:gd name="T14" fmla="*/ 475 w 475"/>
                  <a:gd name="T15" fmla="*/ 220 h 318"/>
                  <a:gd name="T16" fmla="*/ 471 w 475"/>
                  <a:gd name="T17" fmla="*/ 165 h 318"/>
                  <a:gd name="T18" fmla="*/ 445 w 475"/>
                  <a:gd name="T19" fmla="*/ 102 h 318"/>
                  <a:gd name="T20" fmla="*/ 392 w 475"/>
                  <a:gd name="T21" fmla="*/ 37 h 318"/>
                  <a:gd name="T22" fmla="*/ 350 w 475"/>
                  <a:gd name="T23" fmla="*/ 5 h 318"/>
                  <a:gd name="T24" fmla="*/ 121 w 475"/>
                  <a:gd name="T25" fmla="*/ 0 h 318"/>
                  <a:gd name="T26" fmla="*/ 79 w 475"/>
                  <a:gd name="T27" fmla="*/ 30 h 318"/>
                  <a:gd name="T28" fmla="*/ 24 w 475"/>
                  <a:gd name="T29" fmla="*/ 93 h 318"/>
                  <a:gd name="T30" fmla="*/ 0 w 475"/>
                  <a:gd name="T31" fmla="*/ 158 h 318"/>
                  <a:gd name="T32" fmla="*/ 0 w 475"/>
                  <a:gd name="T33" fmla="*/ 219 h 318"/>
                  <a:gd name="T34" fmla="*/ 8 w 475"/>
                  <a:gd name="T35" fmla="*/ 244 h 318"/>
                  <a:gd name="T36" fmla="*/ 19 w 475"/>
                  <a:gd name="T37" fmla="*/ 267 h 318"/>
                  <a:gd name="T38" fmla="*/ 44 w 475"/>
                  <a:gd name="T39" fmla="*/ 296 h 318"/>
                  <a:gd name="T40" fmla="*/ 76 w 475"/>
                  <a:gd name="T41" fmla="*/ 312 h 318"/>
                  <a:gd name="T42" fmla="*/ 115 w 475"/>
                  <a:gd name="T43" fmla="*/ 316 h 318"/>
                  <a:gd name="T44" fmla="*/ 137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7" y="318"/>
                    </a:moveTo>
                    <a:lnTo>
                      <a:pt x="346" y="316"/>
                    </a:lnTo>
                    <a:lnTo>
                      <a:pt x="366" y="316"/>
                    </a:lnTo>
                    <a:lnTo>
                      <a:pt x="403" y="308"/>
                    </a:lnTo>
                    <a:lnTo>
                      <a:pt x="437" y="291"/>
                    </a:lnTo>
                    <a:lnTo>
                      <a:pt x="461" y="262"/>
                    </a:lnTo>
                    <a:lnTo>
                      <a:pt x="470" y="242"/>
                    </a:lnTo>
                    <a:lnTo>
                      <a:pt x="475" y="220"/>
                    </a:lnTo>
                    <a:lnTo>
                      <a:pt x="471" y="165"/>
                    </a:lnTo>
                    <a:lnTo>
                      <a:pt x="445" y="102"/>
                    </a:lnTo>
                    <a:lnTo>
                      <a:pt x="392" y="37"/>
                    </a:lnTo>
                    <a:lnTo>
                      <a:pt x="350" y="5"/>
                    </a:lnTo>
                    <a:lnTo>
                      <a:pt x="121" y="0"/>
                    </a:lnTo>
                    <a:lnTo>
                      <a:pt x="79" y="30"/>
                    </a:lnTo>
                    <a:lnTo>
                      <a:pt x="24" y="93"/>
                    </a:lnTo>
                    <a:lnTo>
                      <a:pt x="0" y="158"/>
                    </a:lnTo>
                    <a:lnTo>
                      <a:pt x="0" y="219"/>
                    </a:lnTo>
                    <a:lnTo>
                      <a:pt x="8" y="244"/>
                    </a:lnTo>
                    <a:lnTo>
                      <a:pt x="19" y="267"/>
                    </a:lnTo>
                    <a:lnTo>
                      <a:pt x="44" y="296"/>
                    </a:lnTo>
                    <a:lnTo>
                      <a:pt x="76" y="312"/>
                    </a:lnTo>
                    <a:lnTo>
                      <a:pt x="115" y="316"/>
                    </a:lnTo>
                    <a:lnTo>
                      <a:pt x="137"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295"/>
              <p:cNvSpPr>
                <a:spLocks/>
              </p:cNvSpPr>
              <p:nvPr/>
            </p:nvSpPr>
            <p:spPr bwMode="auto">
              <a:xfrm>
                <a:off x="1438" y="1024"/>
                <a:ext cx="111" cy="113"/>
              </a:xfrm>
              <a:custGeom>
                <a:avLst/>
                <a:gdLst>
                  <a:gd name="T0" fmla="*/ 333 w 333"/>
                  <a:gd name="T1" fmla="*/ 170 h 340"/>
                  <a:gd name="T2" fmla="*/ 330 w 333"/>
                  <a:gd name="T3" fmla="*/ 204 h 340"/>
                  <a:gd name="T4" fmla="*/ 305 w 333"/>
                  <a:gd name="T5" fmla="*/ 265 h 340"/>
                  <a:gd name="T6" fmla="*/ 259 w 333"/>
                  <a:gd name="T7" fmla="*/ 311 h 340"/>
                  <a:gd name="T8" fmla="*/ 200 w 333"/>
                  <a:gd name="T9" fmla="*/ 337 h 340"/>
                  <a:gd name="T10" fmla="*/ 166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3 h 340"/>
                  <a:gd name="T26" fmla="*/ 72 w 333"/>
                  <a:gd name="T27" fmla="*/ 27 h 340"/>
                  <a:gd name="T28" fmla="*/ 132 w 333"/>
                  <a:gd name="T29" fmla="*/ 1 h 340"/>
                  <a:gd name="T30" fmla="*/ 166 w 333"/>
                  <a:gd name="T31" fmla="*/ 0 h 340"/>
                  <a:gd name="T32" fmla="*/ 200 w 333"/>
                  <a:gd name="T33" fmla="*/ 1 h 340"/>
                  <a:gd name="T34" fmla="*/ 259 w 333"/>
                  <a:gd name="T35" fmla="*/ 27 h 340"/>
                  <a:gd name="T36" fmla="*/ 305 w 333"/>
                  <a:gd name="T37" fmla="*/ 73 h 340"/>
                  <a:gd name="T38" fmla="*/ 330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4"/>
                    </a:lnTo>
                    <a:lnTo>
                      <a:pt x="305" y="265"/>
                    </a:lnTo>
                    <a:lnTo>
                      <a:pt x="259" y="311"/>
                    </a:lnTo>
                    <a:lnTo>
                      <a:pt x="200" y="337"/>
                    </a:lnTo>
                    <a:lnTo>
                      <a:pt x="166" y="340"/>
                    </a:lnTo>
                    <a:lnTo>
                      <a:pt x="132" y="337"/>
                    </a:lnTo>
                    <a:lnTo>
                      <a:pt x="72" y="311"/>
                    </a:lnTo>
                    <a:lnTo>
                      <a:pt x="27" y="265"/>
                    </a:lnTo>
                    <a:lnTo>
                      <a:pt x="1" y="204"/>
                    </a:lnTo>
                    <a:lnTo>
                      <a:pt x="0" y="170"/>
                    </a:lnTo>
                    <a:lnTo>
                      <a:pt x="1" y="135"/>
                    </a:lnTo>
                    <a:lnTo>
                      <a:pt x="27" y="73"/>
                    </a:lnTo>
                    <a:lnTo>
                      <a:pt x="72" y="27"/>
                    </a:lnTo>
                    <a:lnTo>
                      <a:pt x="132" y="1"/>
                    </a:lnTo>
                    <a:lnTo>
                      <a:pt x="166" y="0"/>
                    </a:lnTo>
                    <a:lnTo>
                      <a:pt x="200" y="1"/>
                    </a:lnTo>
                    <a:lnTo>
                      <a:pt x="259" y="27"/>
                    </a:lnTo>
                    <a:lnTo>
                      <a:pt x="305" y="73"/>
                    </a:lnTo>
                    <a:lnTo>
                      <a:pt x="330"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296"/>
              <p:cNvSpPr>
                <a:spLocks/>
              </p:cNvSpPr>
              <p:nvPr/>
            </p:nvSpPr>
            <p:spPr bwMode="auto">
              <a:xfrm>
                <a:off x="1438" y="1001"/>
                <a:ext cx="112" cy="113"/>
              </a:xfrm>
              <a:custGeom>
                <a:avLst/>
                <a:gdLst>
                  <a:gd name="T0" fmla="*/ 335 w 335"/>
                  <a:gd name="T1" fmla="*/ 170 h 340"/>
                  <a:gd name="T2" fmla="*/ 332 w 335"/>
                  <a:gd name="T3" fmla="*/ 204 h 340"/>
                  <a:gd name="T4" fmla="*/ 306 w 335"/>
                  <a:gd name="T5" fmla="*/ 265 h 340"/>
                  <a:gd name="T6" fmla="*/ 261 w 335"/>
                  <a:gd name="T7" fmla="*/ 311 h 340"/>
                  <a:gd name="T8" fmla="*/ 201 w 335"/>
                  <a:gd name="T9" fmla="*/ 337 h 340"/>
                  <a:gd name="T10" fmla="*/ 167 w 335"/>
                  <a:gd name="T11" fmla="*/ 340 h 340"/>
                  <a:gd name="T12" fmla="*/ 133 w 335"/>
                  <a:gd name="T13" fmla="*/ 337 h 340"/>
                  <a:gd name="T14" fmla="*/ 74 w 335"/>
                  <a:gd name="T15" fmla="*/ 311 h 340"/>
                  <a:gd name="T16" fmla="*/ 28 w 335"/>
                  <a:gd name="T17" fmla="*/ 265 h 340"/>
                  <a:gd name="T18" fmla="*/ 3 w 335"/>
                  <a:gd name="T19" fmla="*/ 204 h 340"/>
                  <a:gd name="T20" fmla="*/ 0 w 335"/>
                  <a:gd name="T21" fmla="*/ 170 h 340"/>
                  <a:gd name="T22" fmla="*/ 3 w 335"/>
                  <a:gd name="T23" fmla="*/ 135 h 340"/>
                  <a:gd name="T24" fmla="*/ 28 w 335"/>
                  <a:gd name="T25" fmla="*/ 75 h 340"/>
                  <a:gd name="T26" fmla="*/ 74 w 335"/>
                  <a:gd name="T27" fmla="*/ 29 h 340"/>
                  <a:gd name="T28" fmla="*/ 133 w 335"/>
                  <a:gd name="T29" fmla="*/ 3 h 340"/>
                  <a:gd name="T30" fmla="*/ 167 w 335"/>
                  <a:gd name="T31" fmla="*/ 0 h 340"/>
                  <a:gd name="T32" fmla="*/ 201 w 335"/>
                  <a:gd name="T33" fmla="*/ 3 h 340"/>
                  <a:gd name="T34" fmla="*/ 261 w 335"/>
                  <a:gd name="T35" fmla="*/ 29 h 340"/>
                  <a:gd name="T36" fmla="*/ 306 w 335"/>
                  <a:gd name="T37" fmla="*/ 75 h 340"/>
                  <a:gd name="T38" fmla="*/ 332 w 335"/>
                  <a:gd name="T39" fmla="*/ 135 h 340"/>
                  <a:gd name="T40" fmla="*/ 335 w 335"/>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5" h="340">
                    <a:moveTo>
                      <a:pt x="335" y="170"/>
                    </a:moveTo>
                    <a:lnTo>
                      <a:pt x="332" y="204"/>
                    </a:lnTo>
                    <a:lnTo>
                      <a:pt x="306" y="265"/>
                    </a:lnTo>
                    <a:lnTo>
                      <a:pt x="261" y="311"/>
                    </a:lnTo>
                    <a:lnTo>
                      <a:pt x="201" y="337"/>
                    </a:lnTo>
                    <a:lnTo>
                      <a:pt x="167" y="340"/>
                    </a:lnTo>
                    <a:lnTo>
                      <a:pt x="133" y="337"/>
                    </a:lnTo>
                    <a:lnTo>
                      <a:pt x="74" y="311"/>
                    </a:lnTo>
                    <a:lnTo>
                      <a:pt x="28" y="265"/>
                    </a:lnTo>
                    <a:lnTo>
                      <a:pt x="3" y="204"/>
                    </a:lnTo>
                    <a:lnTo>
                      <a:pt x="0" y="170"/>
                    </a:lnTo>
                    <a:lnTo>
                      <a:pt x="3" y="135"/>
                    </a:lnTo>
                    <a:lnTo>
                      <a:pt x="28" y="75"/>
                    </a:lnTo>
                    <a:lnTo>
                      <a:pt x="74" y="29"/>
                    </a:lnTo>
                    <a:lnTo>
                      <a:pt x="133" y="3"/>
                    </a:lnTo>
                    <a:lnTo>
                      <a:pt x="167" y="0"/>
                    </a:lnTo>
                    <a:lnTo>
                      <a:pt x="201" y="3"/>
                    </a:lnTo>
                    <a:lnTo>
                      <a:pt x="261" y="29"/>
                    </a:lnTo>
                    <a:lnTo>
                      <a:pt x="306" y="75"/>
                    </a:lnTo>
                    <a:lnTo>
                      <a:pt x="332" y="135"/>
                    </a:lnTo>
                    <a:lnTo>
                      <a:pt x="335"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297"/>
              <p:cNvSpPr>
                <a:spLocks/>
              </p:cNvSpPr>
              <p:nvPr/>
            </p:nvSpPr>
            <p:spPr bwMode="auto">
              <a:xfrm>
                <a:off x="1444" y="1006"/>
                <a:ext cx="101" cy="103"/>
              </a:xfrm>
              <a:custGeom>
                <a:avLst/>
                <a:gdLst>
                  <a:gd name="T0" fmla="*/ 303 w 303"/>
                  <a:gd name="T1" fmla="*/ 154 h 308"/>
                  <a:gd name="T2" fmla="*/ 300 w 303"/>
                  <a:gd name="T3" fmla="*/ 185 h 308"/>
                  <a:gd name="T4" fmla="*/ 278 w 303"/>
                  <a:gd name="T5" fmla="*/ 240 h 308"/>
                  <a:gd name="T6" fmla="*/ 237 w 303"/>
                  <a:gd name="T7" fmla="*/ 282 h 308"/>
                  <a:gd name="T8" fmla="*/ 182 w 303"/>
                  <a:gd name="T9" fmla="*/ 306 h 308"/>
                  <a:gd name="T10" fmla="*/ 151 w 303"/>
                  <a:gd name="T11" fmla="*/ 308 h 308"/>
                  <a:gd name="T12" fmla="*/ 120 w 303"/>
                  <a:gd name="T13" fmla="*/ 306 h 308"/>
                  <a:gd name="T14" fmla="*/ 66 w 303"/>
                  <a:gd name="T15" fmla="*/ 282 h 308"/>
                  <a:gd name="T16" fmla="*/ 25 w 303"/>
                  <a:gd name="T17" fmla="*/ 240 h 308"/>
                  <a:gd name="T18" fmla="*/ 2 w 303"/>
                  <a:gd name="T19" fmla="*/ 185 h 308"/>
                  <a:gd name="T20" fmla="*/ 0 w 303"/>
                  <a:gd name="T21" fmla="*/ 154 h 308"/>
                  <a:gd name="T22" fmla="*/ 2 w 303"/>
                  <a:gd name="T23" fmla="*/ 122 h 308"/>
                  <a:gd name="T24" fmla="*/ 25 w 303"/>
                  <a:gd name="T25" fmla="*/ 67 h 308"/>
                  <a:gd name="T26" fmla="*/ 66 w 303"/>
                  <a:gd name="T27" fmla="*/ 26 h 308"/>
                  <a:gd name="T28" fmla="*/ 120 w 303"/>
                  <a:gd name="T29" fmla="*/ 1 h 308"/>
                  <a:gd name="T30" fmla="*/ 151 w 303"/>
                  <a:gd name="T31" fmla="*/ 0 h 308"/>
                  <a:gd name="T32" fmla="*/ 182 w 303"/>
                  <a:gd name="T33" fmla="*/ 1 h 308"/>
                  <a:gd name="T34" fmla="*/ 237 w 303"/>
                  <a:gd name="T35" fmla="*/ 26 h 308"/>
                  <a:gd name="T36" fmla="*/ 278 w 303"/>
                  <a:gd name="T37" fmla="*/ 67 h 308"/>
                  <a:gd name="T38" fmla="*/ 300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0" y="185"/>
                    </a:lnTo>
                    <a:lnTo>
                      <a:pt x="278" y="240"/>
                    </a:lnTo>
                    <a:lnTo>
                      <a:pt x="237" y="282"/>
                    </a:lnTo>
                    <a:lnTo>
                      <a:pt x="182" y="306"/>
                    </a:lnTo>
                    <a:lnTo>
                      <a:pt x="151" y="308"/>
                    </a:lnTo>
                    <a:lnTo>
                      <a:pt x="120" y="306"/>
                    </a:lnTo>
                    <a:lnTo>
                      <a:pt x="66" y="282"/>
                    </a:lnTo>
                    <a:lnTo>
                      <a:pt x="25" y="240"/>
                    </a:lnTo>
                    <a:lnTo>
                      <a:pt x="2" y="185"/>
                    </a:lnTo>
                    <a:lnTo>
                      <a:pt x="0" y="154"/>
                    </a:lnTo>
                    <a:lnTo>
                      <a:pt x="2" y="122"/>
                    </a:lnTo>
                    <a:lnTo>
                      <a:pt x="25" y="67"/>
                    </a:lnTo>
                    <a:lnTo>
                      <a:pt x="66" y="26"/>
                    </a:lnTo>
                    <a:lnTo>
                      <a:pt x="120" y="1"/>
                    </a:lnTo>
                    <a:lnTo>
                      <a:pt x="151" y="0"/>
                    </a:lnTo>
                    <a:lnTo>
                      <a:pt x="182" y="1"/>
                    </a:lnTo>
                    <a:lnTo>
                      <a:pt x="237" y="26"/>
                    </a:lnTo>
                    <a:lnTo>
                      <a:pt x="278" y="67"/>
                    </a:lnTo>
                    <a:lnTo>
                      <a:pt x="300"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298"/>
              <p:cNvSpPr>
                <a:spLocks/>
              </p:cNvSpPr>
              <p:nvPr/>
            </p:nvSpPr>
            <p:spPr bwMode="auto">
              <a:xfrm>
                <a:off x="1567" y="1140"/>
                <a:ext cx="27" cy="15"/>
              </a:xfrm>
              <a:custGeom>
                <a:avLst/>
                <a:gdLst>
                  <a:gd name="T0" fmla="*/ 0 w 82"/>
                  <a:gd name="T1" fmla="*/ 45 h 45"/>
                  <a:gd name="T2" fmla="*/ 82 w 82"/>
                  <a:gd name="T3" fmla="*/ 45 h 45"/>
                  <a:gd name="T4" fmla="*/ 35 w 82"/>
                  <a:gd name="T5" fmla="*/ 0 h 45"/>
                  <a:gd name="T6" fmla="*/ 25 w 82"/>
                  <a:gd name="T7" fmla="*/ 13 h 45"/>
                  <a:gd name="T8" fmla="*/ 15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5" y="13"/>
                    </a:lnTo>
                    <a:lnTo>
                      <a:pt x="15"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299"/>
              <p:cNvSpPr>
                <a:spLocks/>
              </p:cNvSpPr>
              <p:nvPr/>
            </p:nvSpPr>
            <p:spPr bwMode="auto">
              <a:xfrm>
                <a:off x="1584" y="1134"/>
                <a:ext cx="26" cy="58"/>
              </a:xfrm>
              <a:custGeom>
                <a:avLst/>
                <a:gdLst>
                  <a:gd name="T0" fmla="*/ 42 w 78"/>
                  <a:gd name="T1" fmla="*/ 174 h 174"/>
                  <a:gd name="T2" fmla="*/ 59 w 78"/>
                  <a:gd name="T3" fmla="*/ 164 h 174"/>
                  <a:gd name="T4" fmla="*/ 76 w 78"/>
                  <a:gd name="T5" fmla="*/ 138 h 174"/>
                  <a:gd name="T6" fmla="*/ 78 w 78"/>
                  <a:gd name="T7" fmla="*/ 135 h 174"/>
                  <a:gd name="T8" fmla="*/ 69 w 78"/>
                  <a:gd name="T9" fmla="*/ 106 h 174"/>
                  <a:gd name="T10" fmla="*/ 45 w 78"/>
                  <a:gd name="T11" fmla="*/ 57 h 174"/>
                  <a:gd name="T12" fmla="*/ 7 w 78"/>
                  <a:gd name="T13" fmla="*/ 7 h 174"/>
                  <a:gd name="T14" fmla="*/ 0 w 78"/>
                  <a:gd name="T15" fmla="*/ 0 h 174"/>
                  <a:gd name="T16" fmla="*/ 7 w 78"/>
                  <a:gd name="T17" fmla="*/ 16 h 174"/>
                  <a:gd name="T18" fmla="*/ 32 w 78"/>
                  <a:gd name="T19" fmla="*/ 98 h 174"/>
                  <a:gd name="T20" fmla="*/ 43 w 78"/>
                  <a:gd name="T21" fmla="*/ 152 h 174"/>
                  <a:gd name="T22" fmla="*/ 42 w 78"/>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4">
                    <a:moveTo>
                      <a:pt x="42" y="174"/>
                    </a:moveTo>
                    <a:lnTo>
                      <a:pt x="59" y="164"/>
                    </a:lnTo>
                    <a:lnTo>
                      <a:pt x="76" y="138"/>
                    </a:lnTo>
                    <a:lnTo>
                      <a:pt x="78" y="135"/>
                    </a:lnTo>
                    <a:lnTo>
                      <a:pt x="69" y="106"/>
                    </a:lnTo>
                    <a:lnTo>
                      <a:pt x="45" y="57"/>
                    </a:lnTo>
                    <a:lnTo>
                      <a:pt x="7" y="7"/>
                    </a:lnTo>
                    <a:lnTo>
                      <a:pt x="0" y="0"/>
                    </a:lnTo>
                    <a:lnTo>
                      <a:pt x="7" y="16"/>
                    </a:lnTo>
                    <a:lnTo>
                      <a:pt x="32" y="98"/>
                    </a:lnTo>
                    <a:lnTo>
                      <a:pt x="43" y="152"/>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300"/>
              <p:cNvSpPr>
                <a:spLocks/>
              </p:cNvSpPr>
              <p:nvPr/>
            </p:nvSpPr>
            <p:spPr bwMode="auto">
              <a:xfrm>
                <a:off x="1534" y="1206"/>
                <a:ext cx="172" cy="47"/>
              </a:xfrm>
              <a:custGeom>
                <a:avLst/>
                <a:gdLst>
                  <a:gd name="T0" fmla="*/ 69 w 515"/>
                  <a:gd name="T1" fmla="*/ 0 h 140"/>
                  <a:gd name="T2" fmla="*/ 445 w 515"/>
                  <a:gd name="T3" fmla="*/ 0 h 140"/>
                  <a:gd name="T4" fmla="*/ 460 w 515"/>
                  <a:gd name="T5" fmla="*/ 0 h 140"/>
                  <a:gd name="T6" fmla="*/ 484 w 515"/>
                  <a:gd name="T7" fmla="*/ 12 h 140"/>
                  <a:gd name="T8" fmla="*/ 503 w 515"/>
                  <a:gd name="T9" fmla="*/ 30 h 140"/>
                  <a:gd name="T10" fmla="*/ 513 w 515"/>
                  <a:gd name="T11" fmla="*/ 56 h 140"/>
                  <a:gd name="T12" fmla="*/ 515 w 515"/>
                  <a:gd name="T13" fmla="*/ 71 h 140"/>
                  <a:gd name="T14" fmla="*/ 513 w 515"/>
                  <a:gd name="T15" fmla="*/ 85 h 140"/>
                  <a:gd name="T16" fmla="*/ 503 w 515"/>
                  <a:gd name="T17" fmla="*/ 110 h 140"/>
                  <a:gd name="T18" fmla="*/ 484 w 515"/>
                  <a:gd name="T19" fmla="*/ 128 h 140"/>
                  <a:gd name="T20" fmla="*/ 460 w 515"/>
                  <a:gd name="T21" fmla="*/ 140 h 140"/>
                  <a:gd name="T22" fmla="*/ 445 w 515"/>
                  <a:gd name="T23" fmla="*/ 140 h 140"/>
                  <a:gd name="T24" fmla="*/ 69 w 515"/>
                  <a:gd name="T25" fmla="*/ 140 h 140"/>
                  <a:gd name="T26" fmla="*/ 55 w 515"/>
                  <a:gd name="T27" fmla="*/ 140 h 140"/>
                  <a:gd name="T28" fmla="*/ 30 w 515"/>
                  <a:gd name="T29" fmla="*/ 128 h 140"/>
                  <a:gd name="T30" fmla="*/ 12 w 515"/>
                  <a:gd name="T31" fmla="*/ 110 h 140"/>
                  <a:gd name="T32" fmla="*/ 2 w 515"/>
                  <a:gd name="T33" fmla="*/ 85 h 140"/>
                  <a:gd name="T34" fmla="*/ 0 w 515"/>
                  <a:gd name="T35" fmla="*/ 71 h 140"/>
                  <a:gd name="T36" fmla="*/ 2 w 515"/>
                  <a:gd name="T37" fmla="*/ 56 h 140"/>
                  <a:gd name="T38" fmla="*/ 12 w 515"/>
                  <a:gd name="T39" fmla="*/ 30 h 140"/>
                  <a:gd name="T40" fmla="*/ 30 w 515"/>
                  <a:gd name="T41" fmla="*/ 12 h 140"/>
                  <a:gd name="T42" fmla="*/ 55 w 515"/>
                  <a:gd name="T43" fmla="*/ 0 h 140"/>
                  <a:gd name="T44" fmla="*/ 69 w 515"/>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0">
                    <a:moveTo>
                      <a:pt x="69" y="0"/>
                    </a:moveTo>
                    <a:lnTo>
                      <a:pt x="445" y="0"/>
                    </a:lnTo>
                    <a:lnTo>
                      <a:pt x="460" y="0"/>
                    </a:lnTo>
                    <a:lnTo>
                      <a:pt x="484" y="12"/>
                    </a:lnTo>
                    <a:lnTo>
                      <a:pt x="503" y="30"/>
                    </a:lnTo>
                    <a:lnTo>
                      <a:pt x="513" y="56"/>
                    </a:lnTo>
                    <a:lnTo>
                      <a:pt x="515" y="71"/>
                    </a:lnTo>
                    <a:lnTo>
                      <a:pt x="513" y="85"/>
                    </a:lnTo>
                    <a:lnTo>
                      <a:pt x="503" y="110"/>
                    </a:lnTo>
                    <a:lnTo>
                      <a:pt x="484" y="128"/>
                    </a:lnTo>
                    <a:lnTo>
                      <a:pt x="460" y="140"/>
                    </a:lnTo>
                    <a:lnTo>
                      <a:pt x="445" y="140"/>
                    </a:lnTo>
                    <a:lnTo>
                      <a:pt x="69" y="140"/>
                    </a:lnTo>
                    <a:lnTo>
                      <a:pt x="55" y="140"/>
                    </a:lnTo>
                    <a:lnTo>
                      <a:pt x="30" y="128"/>
                    </a:lnTo>
                    <a:lnTo>
                      <a:pt x="12" y="110"/>
                    </a:lnTo>
                    <a:lnTo>
                      <a:pt x="2" y="85"/>
                    </a:lnTo>
                    <a:lnTo>
                      <a:pt x="0" y="71"/>
                    </a:lnTo>
                    <a:lnTo>
                      <a:pt x="2" y="56"/>
                    </a:lnTo>
                    <a:lnTo>
                      <a:pt x="12" y="30"/>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301"/>
              <p:cNvSpPr>
                <a:spLocks/>
              </p:cNvSpPr>
              <p:nvPr/>
            </p:nvSpPr>
            <p:spPr bwMode="auto">
              <a:xfrm>
                <a:off x="1537" y="1131"/>
                <a:ext cx="167" cy="115"/>
              </a:xfrm>
              <a:custGeom>
                <a:avLst/>
                <a:gdLst>
                  <a:gd name="T0" fmla="*/ 154 w 500"/>
                  <a:gd name="T1" fmla="*/ 343 h 343"/>
                  <a:gd name="T2" fmla="*/ 358 w 500"/>
                  <a:gd name="T3" fmla="*/ 343 h 343"/>
                  <a:gd name="T4" fmla="*/ 381 w 500"/>
                  <a:gd name="T5" fmla="*/ 343 h 343"/>
                  <a:gd name="T6" fmla="*/ 421 w 500"/>
                  <a:gd name="T7" fmla="*/ 333 h 343"/>
                  <a:gd name="T8" fmla="*/ 457 w 500"/>
                  <a:gd name="T9" fmla="*/ 314 h 343"/>
                  <a:gd name="T10" fmla="*/ 486 w 500"/>
                  <a:gd name="T11" fmla="*/ 281 h 343"/>
                  <a:gd name="T12" fmla="*/ 495 w 500"/>
                  <a:gd name="T13" fmla="*/ 260 h 343"/>
                  <a:gd name="T14" fmla="*/ 500 w 500"/>
                  <a:gd name="T15" fmla="*/ 237 h 343"/>
                  <a:gd name="T16" fmla="*/ 499 w 500"/>
                  <a:gd name="T17" fmla="*/ 176 h 343"/>
                  <a:gd name="T18" fmla="*/ 472 w 500"/>
                  <a:gd name="T19" fmla="*/ 107 h 343"/>
                  <a:gd name="T20" fmla="*/ 430 w 500"/>
                  <a:gd name="T21" fmla="*/ 52 h 343"/>
                  <a:gd name="T22" fmla="*/ 392 w 500"/>
                  <a:gd name="T23" fmla="*/ 18 h 343"/>
                  <a:gd name="T24" fmla="*/ 369 w 500"/>
                  <a:gd name="T25" fmla="*/ 0 h 343"/>
                  <a:gd name="T26" fmla="*/ 127 w 500"/>
                  <a:gd name="T27" fmla="*/ 0 h 343"/>
                  <a:gd name="T28" fmla="*/ 104 w 500"/>
                  <a:gd name="T29" fmla="*/ 16 h 343"/>
                  <a:gd name="T30" fmla="*/ 65 w 500"/>
                  <a:gd name="T31" fmla="*/ 49 h 343"/>
                  <a:gd name="T32" fmla="*/ 36 w 500"/>
                  <a:gd name="T33" fmla="*/ 84 h 343"/>
                  <a:gd name="T34" fmla="*/ 16 w 500"/>
                  <a:gd name="T35" fmla="*/ 120 h 343"/>
                  <a:gd name="T36" fmla="*/ 0 w 500"/>
                  <a:gd name="T37" fmla="*/ 173 h 343"/>
                  <a:gd name="T38" fmla="*/ 2 w 500"/>
                  <a:gd name="T39" fmla="*/ 237 h 343"/>
                  <a:gd name="T40" fmla="*/ 12 w 500"/>
                  <a:gd name="T41" fmla="*/ 264 h 343"/>
                  <a:gd name="T42" fmla="*/ 23 w 500"/>
                  <a:gd name="T43" fmla="*/ 287 h 343"/>
                  <a:gd name="T44" fmla="*/ 54 w 500"/>
                  <a:gd name="T45" fmla="*/ 319 h 343"/>
                  <a:gd name="T46" fmla="*/ 90 w 500"/>
                  <a:gd name="T47" fmla="*/ 336 h 343"/>
                  <a:gd name="T48" fmla="*/ 131 w 500"/>
                  <a:gd name="T49" fmla="*/ 343 h 343"/>
                  <a:gd name="T50" fmla="*/ 154 w 500"/>
                  <a:gd name="T5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343">
                    <a:moveTo>
                      <a:pt x="154" y="343"/>
                    </a:moveTo>
                    <a:lnTo>
                      <a:pt x="358" y="343"/>
                    </a:lnTo>
                    <a:lnTo>
                      <a:pt x="381" y="343"/>
                    </a:lnTo>
                    <a:lnTo>
                      <a:pt x="421" y="333"/>
                    </a:lnTo>
                    <a:lnTo>
                      <a:pt x="457" y="314"/>
                    </a:lnTo>
                    <a:lnTo>
                      <a:pt x="486" y="281"/>
                    </a:lnTo>
                    <a:lnTo>
                      <a:pt x="495" y="260"/>
                    </a:lnTo>
                    <a:lnTo>
                      <a:pt x="500" y="237"/>
                    </a:lnTo>
                    <a:lnTo>
                      <a:pt x="499" y="176"/>
                    </a:lnTo>
                    <a:lnTo>
                      <a:pt x="472" y="107"/>
                    </a:lnTo>
                    <a:lnTo>
                      <a:pt x="430" y="52"/>
                    </a:lnTo>
                    <a:lnTo>
                      <a:pt x="392" y="18"/>
                    </a:lnTo>
                    <a:lnTo>
                      <a:pt x="369" y="0"/>
                    </a:lnTo>
                    <a:lnTo>
                      <a:pt x="127" y="0"/>
                    </a:lnTo>
                    <a:lnTo>
                      <a:pt x="104" y="16"/>
                    </a:lnTo>
                    <a:lnTo>
                      <a:pt x="65" y="49"/>
                    </a:lnTo>
                    <a:lnTo>
                      <a:pt x="36" y="84"/>
                    </a:lnTo>
                    <a:lnTo>
                      <a:pt x="16" y="120"/>
                    </a:lnTo>
                    <a:lnTo>
                      <a:pt x="0" y="173"/>
                    </a:lnTo>
                    <a:lnTo>
                      <a:pt x="2" y="237"/>
                    </a:lnTo>
                    <a:lnTo>
                      <a:pt x="12" y="264"/>
                    </a:lnTo>
                    <a:lnTo>
                      <a:pt x="23" y="287"/>
                    </a:lnTo>
                    <a:lnTo>
                      <a:pt x="54" y="319"/>
                    </a:lnTo>
                    <a:lnTo>
                      <a:pt x="90" y="336"/>
                    </a:lnTo>
                    <a:lnTo>
                      <a:pt x="131" y="343"/>
                    </a:lnTo>
                    <a:lnTo>
                      <a:pt x="154" y="343"/>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302"/>
              <p:cNvSpPr>
                <a:spLocks/>
              </p:cNvSpPr>
              <p:nvPr/>
            </p:nvSpPr>
            <p:spPr bwMode="auto">
              <a:xfrm>
                <a:off x="1672" y="1178"/>
                <a:ext cx="25" cy="58"/>
              </a:xfrm>
              <a:custGeom>
                <a:avLst/>
                <a:gdLst>
                  <a:gd name="T0" fmla="*/ 42 w 76"/>
                  <a:gd name="T1" fmla="*/ 173 h 173"/>
                  <a:gd name="T2" fmla="*/ 59 w 76"/>
                  <a:gd name="T3" fmla="*/ 163 h 173"/>
                  <a:gd name="T4" fmla="*/ 75 w 76"/>
                  <a:gd name="T5" fmla="*/ 137 h 173"/>
                  <a:gd name="T6" fmla="*/ 76 w 76"/>
                  <a:gd name="T7" fmla="*/ 134 h 173"/>
                  <a:gd name="T8" fmla="*/ 69 w 76"/>
                  <a:gd name="T9" fmla="*/ 105 h 173"/>
                  <a:gd name="T10" fmla="*/ 44 w 76"/>
                  <a:gd name="T11" fmla="*/ 56 h 173"/>
                  <a:gd name="T12" fmla="*/ 7 w 76"/>
                  <a:gd name="T13" fmla="*/ 7 h 173"/>
                  <a:gd name="T14" fmla="*/ 0 w 76"/>
                  <a:gd name="T15" fmla="*/ 0 h 173"/>
                  <a:gd name="T16" fmla="*/ 6 w 76"/>
                  <a:gd name="T17" fmla="*/ 16 h 173"/>
                  <a:gd name="T18" fmla="*/ 31 w 76"/>
                  <a:gd name="T19" fmla="*/ 97 h 173"/>
                  <a:gd name="T20" fmla="*/ 43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9" y="163"/>
                    </a:lnTo>
                    <a:lnTo>
                      <a:pt x="75" y="137"/>
                    </a:lnTo>
                    <a:lnTo>
                      <a:pt x="76" y="134"/>
                    </a:lnTo>
                    <a:lnTo>
                      <a:pt x="69" y="105"/>
                    </a:lnTo>
                    <a:lnTo>
                      <a:pt x="44" y="56"/>
                    </a:lnTo>
                    <a:lnTo>
                      <a:pt x="7" y="7"/>
                    </a:lnTo>
                    <a:lnTo>
                      <a:pt x="0" y="0"/>
                    </a:lnTo>
                    <a:lnTo>
                      <a:pt x="6" y="16"/>
                    </a:lnTo>
                    <a:lnTo>
                      <a:pt x="31"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303"/>
              <p:cNvSpPr>
                <a:spLocks/>
              </p:cNvSpPr>
              <p:nvPr/>
            </p:nvSpPr>
            <p:spPr bwMode="auto">
              <a:xfrm>
                <a:off x="1547" y="1180"/>
                <a:ext cx="24" cy="59"/>
              </a:xfrm>
              <a:custGeom>
                <a:avLst/>
                <a:gdLst>
                  <a:gd name="T0" fmla="*/ 35 w 72"/>
                  <a:gd name="T1" fmla="*/ 175 h 175"/>
                  <a:gd name="T2" fmla="*/ 19 w 72"/>
                  <a:gd name="T3" fmla="*/ 165 h 175"/>
                  <a:gd name="T4" fmla="*/ 1 w 72"/>
                  <a:gd name="T5" fmla="*/ 142 h 175"/>
                  <a:gd name="T6" fmla="*/ 0 w 72"/>
                  <a:gd name="T7" fmla="*/ 139 h 175"/>
                  <a:gd name="T8" fmla="*/ 7 w 72"/>
                  <a:gd name="T9" fmla="*/ 108 h 175"/>
                  <a:gd name="T10" fmla="*/ 30 w 72"/>
                  <a:gd name="T11" fmla="*/ 59 h 175"/>
                  <a:gd name="T12" fmla="*/ 65 w 72"/>
                  <a:gd name="T13" fmla="*/ 8 h 175"/>
                  <a:gd name="T14" fmla="*/ 72 w 72"/>
                  <a:gd name="T15" fmla="*/ 0 h 175"/>
                  <a:gd name="T16" fmla="*/ 66 w 72"/>
                  <a:gd name="T17" fmla="*/ 16 h 175"/>
                  <a:gd name="T18" fmla="*/ 43 w 72"/>
                  <a:gd name="T19" fmla="*/ 98 h 175"/>
                  <a:gd name="T20" fmla="*/ 33 w 72"/>
                  <a:gd name="T21" fmla="*/ 154 h 175"/>
                  <a:gd name="T22" fmla="*/ 35 w 72"/>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5">
                    <a:moveTo>
                      <a:pt x="35" y="175"/>
                    </a:moveTo>
                    <a:lnTo>
                      <a:pt x="19" y="165"/>
                    </a:lnTo>
                    <a:lnTo>
                      <a:pt x="1" y="142"/>
                    </a:lnTo>
                    <a:lnTo>
                      <a:pt x="0" y="139"/>
                    </a:lnTo>
                    <a:lnTo>
                      <a:pt x="7" y="108"/>
                    </a:lnTo>
                    <a:lnTo>
                      <a:pt x="30" y="59"/>
                    </a:lnTo>
                    <a:lnTo>
                      <a:pt x="65" y="8"/>
                    </a:lnTo>
                    <a:lnTo>
                      <a:pt x="72" y="0"/>
                    </a:lnTo>
                    <a:lnTo>
                      <a:pt x="66" y="16"/>
                    </a:lnTo>
                    <a:lnTo>
                      <a:pt x="43" y="98"/>
                    </a:lnTo>
                    <a:lnTo>
                      <a:pt x="33" y="154"/>
                    </a:lnTo>
                    <a:lnTo>
                      <a:pt x="35"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304"/>
              <p:cNvSpPr>
                <a:spLocks/>
              </p:cNvSpPr>
              <p:nvPr/>
            </p:nvSpPr>
            <p:spPr bwMode="auto">
              <a:xfrm>
                <a:off x="1541" y="1135"/>
                <a:ext cx="159" cy="106"/>
              </a:xfrm>
              <a:custGeom>
                <a:avLst/>
                <a:gdLst>
                  <a:gd name="T0" fmla="*/ 138 w 475"/>
                  <a:gd name="T1" fmla="*/ 318 h 318"/>
                  <a:gd name="T2" fmla="*/ 347 w 475"/>
                  <a:gd name="T3" fmla="*/ 316 h 318"/>
                  <a:gd name="T4" fmla="*/ 366 w 475"/>
                  <a:gd name="T5" fmla="*/ 316 h 318"/>
                  <a:gd name="T6" fmla="*/ 403 w 475"/>
                  <a:gd name="T7" fmla="*/ 308 h 318"/>
                  <a:gd name="T8" fmla="*/ 436 w 475"/>
                  <a:gd name="T9" fmla="*/ 290 h 318"/>
                  <a:gd name="T10" fmla="*/ 462 w 475"/>
                  <a:gd name="T11" fmla="*/ 262 h 318"/>
                  <a:gd name="T12" fmla="*/ 470 w 475"/>
                  <a:gd name="T13" fmla="*/ 242 h 318"/>
                  <a:gd name="T14" fmla="*/ 475 w 475"/>
                  <a:gd name="T15" fmla="*/ 220 h 318"/>
                  <a:gd name="T16" fmla="*/ 472 w 475"/>
                  <a:gd name="T17" fmla="*/ 165 h 318"/>
                  <a:gd name="T18" fmla="*/ 447 w 475"/>
                  <a:gd name="T19" fmla="*/ 102 h 318"/>
                  <a:gd name="T20" fmla="*/ 392 w 475"/>
                  <a:gd name="T21" fmla="*/ 36 h 318"/>
                  <a:gd name="T22" fmla="*/ 351 w 475"/>
                  <a:gd name="T23" fmla="*/ 5 h 318"/>
                  <a:gd name="T24" fmla="*/ 121 w 475"/>
                  <a:gd name="T25" fmla="*/ 0 h 318"/>
                  <a:gd name="T26" fmla="*/ 80 w 475"/>
                  <a:gd name="T27" fmla="*/ 30 h 318"/>
                  <a:gd name="T28" fmla="*/ 26 w 475"/>
                  <a:gd name="T29" fmla="*/ 93 h 318"/>
                  <a:gd name="T30" fmla="*/ 0 w 475"/>
                  <a:gd name="T31" fmla="*/ 158 h 318"/>
                  <a:gd name="T32" fmla="*/ 0 w 475"/>
                  <a:gd name="T33" fmla="*/ 218 h 318"/>
                  <a:gd name="T34" fmla="*/ 8 w 475"/>
                  <a:gd name="T35" fmla="*/ 244 h 318"/>
                  <a:gd name="T36" fmla="*/ 18 w 475"/>
                  <a:gd name="T37" fmla="*/ 267 h 318"/>
                  <a:gd name="T38" fmla="*/ 44 w 475"/>
                  <a:gd name="T39" fmla="*/ 296 h 318"/>
                  <a:gd name="T40" fmla="*/ 76 w 475"/>
                  <a:gd name="T41" fmla="*/ 312 h 318"/>
                  <a:gd name="T42" fmla="*/ 115 w 475"/>
                  <a:gd name="T43" fmla="*/ 316 h 318"/>
                  <a:gd name="T44" fmla="*/ 138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8" y="318"/>
                    </a:moveTo>
                    <a:lnTo>
                      <a:pt x="347" y="316"/>
                    </a:lnTo>
                    <a:lnTo>
                      <a:pt x="366" y="316"/>
                    </a:lnTo>
                    <a:lnTo>
                      <a:pt x="403" y="308"/>
                    </a:lnTo>
                    <a:lnTo>
                      <a:pt x="436" y="290"/>
                    </a:lnTo>
                    <a:lnTo>
                      <a:pt x="462" y="262"/>
                    </a:lnTo>
                    <a:lnTo>
                      <a:pt x="470" y="242"/>
                    </a:lnTo>
                    <a:lnTo>
                      <a:pt x="475" y="220"/>
                    </a:lnTo>
                    <a:lnTo>
                      <a:pt x="472" y="165"/>
                    </a:lnTo>
                    <a:lnTo>
                      <a:pt x="447" y="102"/>
                    </a:lnTo>
                    <a:lnTo>
                      <a:pt x="392" y="36"/>
                    </a:lnTo>
                    <a:lnTo>
                      <a:pt x="351" y="5"/>
                    </a:lnTo>
                    <a:lnTo>
                      <a:pt x="121" y="0"/>
                    </a:lnTo>
                    <a:lnTo>
                      <a:pt x="80" y="30"/>
                    </a:lnTo>
                    <a:lnTo>
                      <a:pt x="26" y="93"/>
                    </a:lnTo>
                    <a:lnTo>
                      <a:pt x="0" y="158"/>
                    </a:lnTo>
                    <a:lnTo>
                      <a:pt x="0" y="218"/>
                    </a:lnTo>
                    <a:lnTo>
                      <a:pt x="8" y="244"/>
                    </a:lnTo>
                    <a:lnTo>
                      <a:pt x="18" y="267"/>
                    </a:lnTo>
                    <a:lnTo>
                      <a:pt x="44" y="296"/>
                    </a:lnTo>
                    <a:lnTo>
                      <a:pt x="76" y="312"/>
                    </a:lnTo>
                    <a:lnTo>
                      <a:pt x="115" y="316"/>
                    </a:lnTo>
                    <a:lnTo>
                      <a:pt x="138"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305"/>
              <p:cNvSpPr>
                <a:spLocks/>
              </p:cNvSpPr>
              <p:nvPr/>
            </p:nvSpPr>
            <p:spPr bwMode="auto">
              <a:xfrm>
                <a:off x="1565" y="1064"/>
                <a:ext cx="111" cy="114"/>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7 w 333"/>
                  <a:gd name="T11" fmla="*/ 340 h 340"/>
                  <a:gd name="T12" fmla="*/ 132 w 333"/>
                  <a:gd name="T13" fmla="*/ 337 h 340"/>
                  <a:gd name="T14" fmla="*/ 72 w 333"/>
                  <a:gd name="T15" fmla="*/ 311 h 340"/>
                  <a:gd name="T16" fmla="*/ 27 w 333"/>
                  <a:gd name="T17" fmla="*/ 265 h 340"/>
                  <a:gd name="T18" fmla="*/ 3 w 333"/>
                  <a:gd name="T19" fmla="*/ 204 h 340"/>
                  <a:gd name="T20" fmla="*/ 0 w 333"/>
                  <a:gd name="T21" fmla="*/ 170 h 340"/>
                  <a:gd name="T22" fmla="*/ 3 w 333"/>
                  <a:gd name="T23" fmla="*/ 135 h 340"/>
                  <a:gd name="T24" fmla="*/ 27 w 333"/>
                  <a:gd name="T25" fmla="*/ 73 h 340"/>
                  <a:gd name="T26" fmla="*/ 72 w 333"/>
                  <a:gd name="T27" fmla="*/ 27 h 340"/>
                  <a:gd name="T28" fmla="*/ 132 w 333"/>
                  <a:gd name="T29" fmla="*/ 1 h 340"/>
                  <a:gd name="T30" fmla="*/ 167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7" y="340"/>
                    </a:lnTo>
                    <a:lnTo>
                      <a:pt x="132" y="337"/>
                    </a:lnTo>
                    <a:lnTo>
                      <a:pt x="72" y="311"/>
                    </a:lnTo>
                    <a:lnTo>
                      <a:pt x="27" y="265"/>
                    </a:lnTo>
                    <a:lnTo>
                      <a:pt x="3" y="204"/>
                    </a:lnTo>
                    <a:lnTo>
                      <a:pt x="0" y="170"/>
                    </a:lnTo>
                    <a:lnTo>
                      <a:pt x="3" y="135"/>
                    </a:lnTo>
                    <a:lnTo>
                      <a:pt x="27" y="73"/>
                    </a:lnTo>
                    <a:lnTo>
                      <a:pt x="72" y="27"/>
                    </a:lnTo>
                    <a:lnTo>
                      <a:pt x="132" y="1"/>
                    </a:lnTo>
                    <a:lnTo>
                      <a:pt x="167"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306"/>
              <p:cNvSpPr>
                <a:spLocks/>
              </p:cNvSpPr>
              <p:nvPr/>
            </p:nvSpPr>
            <p:spPr bwMode="auto">
              <a:xfrm>
                <a:off x="1566" y="1041"/>
                <a:ext cx="111" cy="114"/>
              </a:xfrm>
              <a:custGeom>
                <a:avLst/>
                <a:gdLst>
                  <a:gd name="T0" fmla="*/ 333 w 333"/>
                  <a:gd name="T1" fmla="*/ 170 h 340"/>
                  <a:gd name="T2" fmla="*/ 330 w 333"/>
                  <a:gd name="T3" fmla="*/ 204 h 340"/>
                  <a:gd name="T4" fmla="*/ 305 w 333"/>
                  <a:gd name="T5" fmla="*/ 265 h 340"/>
                  <a:gd name="T6" fmla="*/ 259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5 h 340"/>
                  <a:gd name="T26" fmla="*/ 72 w 333"/>
                  <a:gd name="T27" fmla="*/ 29 h 340"/>
                  <a:gd name="T28" fmla="*/ 132 w 333"/>
                  <a:gd name="T29" fmla="*/ 3 h 340"/>
                  <a:gd name="T30" fmla="*/ 165 w 333"/>
                  <a:gd name="T31" fmla="*/ 0 h 340"/>
                  <a:gd name="T32" fmla="*/ 200 w 333"/>
                  <a:gd name="T33" fmla="*/ 3 h 340"/>
                  <a:gd name="T34" fmla="*/ 259 w 333"/>
                  <a:gd name="T35" fmla="*/ 29 h 340"/>
                  <a:gd name="T36" fmla="*/ 305 w 333"/>
                  <a:gd name="T37" fmla="*/ 75 h 340"/>
                  <a:gd name="T38" fmla="*/ 330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4"/>
                    </a:lnTo>
                    <a:lnTo>
                      <a:pt x="305" y="265"/>
                    </a:lnTo>
                    <a:lnTo>
                      <a:pt x="259" y="311"/>
                    </a:lnTo>
                    <a:lnTo>
                      <a:pt x="200" y="337"/>
                    </a:lnTo>
                    <a:lnTo>
                      <a:pt x="165" y="340"/>
                    </a:lnTo>
                    <a:lnTo>
                      <a:pt x="132" y="337"/>
                    </a:lnTo>
                    <a:lnTo>
                      <a:pt x="72" y="311"/>
                    </a:lnTo>
                    <a:lnTo>
                      <a:pt x="27" y="265"/>
                    </a:lnTo>
                    <a:lnTo>
                      <a:pt x="1" y="204"/>
                    </a:lnTo>
                    <a:lnTo>
                      <a:pt x="0" y="170"/>
                    </a:lnTo>
                    <a:lnTo>
                      <a:pt x="1" y="135"/>
                    </a:lnTo>
                    <a:lnTo>
                      <a:pt x="27" y="75"/>
                    </a:lnTo>
                    <a:lnTo>
                      <a:pt x="72" y="29"/>
                    </a:lnTo>
                    <a:lnTo>
                      <a:pt x="132" y="3"/>
                    </a:lnTo>
                    <a:lnTo>
                      <a:pt x="165" y="0"/>
                    </a:lnTo>
                    <a:lnTo>
                      <a:pt x="200" y="3"/>
                    </a:lnTo>
                    <a:lnTo>
                      <a:pt x="259" y="29"/>
                    </a:lnTo>
                    <a:lnTo>
                      <a:pt x="305" y="75"/>
                    </a:lnTo>
                    <a:lnTo>
                      <a:pt x="330"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307"/>
              <p:cNvSpPr>
                <a:spLocks/>
              </p:cNvSpPr>
              <p:nvPr/>
            </p:nvSpPr>
            <p:spPr bwMode="auto">
              <a:xfrm>
                <a:off x="1571" y="1047"/>
                <a:ext cx="101" cy="102"/>
              </a:xfrm>
              <a:custGeom>
                <a:avLst/>
                <a:gdLst>
                  <a:gd name="T0" fmla="*/ 303 w 303"/>
                  <a:gd name="T1" fmla="*/ 154 h 308"/>
                  <a:gd name="T2" fmla="*/ 301 w 303"/>
                  <a:gd name="T3" fmla="*/ 185 h 308"/>
                  <a:gd name="T4" fmla="*/ 278 w 303"/>
                  <a:gd name="T5" fmla="*/ 240 h 308"/>
                  <a:gd name="T6" fmla="*/ 236 w 303"/>
                  <a:gd name="T7" fmla="*/ 282 h 308"/>
                  <a:gd name="T8" fmla="*/ 183 w 303"/>
                  <a:gd name="T9" fmla="*/ 306 h 308"/>
                  <a:gd name="T10" fmla="*/ 151 w 303"/>
                  <a:gd name="T11" fmla="*/ 308 h 308"/>
                  <a:gd name="T12" fmla="*/ 121 w 303"/>
                  <a:gd name="T13" fmla="*/ 306 h 308"/>
                  <a:gd name="T14" fmla="*/ 66 w 303"/>
                  <a:gd name="T15" fmla="*/ 282 h 308"/>
                  <a:gd name="T16" fmla="*/ 26 w 303"/>
                  <a:gd name="T17" fmla="*/ 240 h 308"/>
                  <a:gd name="T18" fmla="*/ 3 w 303"/>
                  <a:gd name="T19" fmla="*/ 185 h 308"/>
                  <a:gd name="T20" fmla="*/ 0 w 303"/>
                  <a:gd name="T21" fmla="*/ 154 h 308"/>
                  <a:gd name="T22" fmla="*/ 3 w 303"/>
                  <a:gd name="T23" fmla="*/ 122 h 308"/>
                  <a:gd name="T24" fmla="*/ 26 w 303"/>
                  <a:gd name="T25" fmla="*/ 67 h 308"/>
                  <a:gd name="T26" fmla="*/ 66 w 303"/>
                  <a:gd name="T27" fmla="*/ 26 h 308"/>
                  <a:gd name="T28" fmla="*/ 121 w 303"/>
                  <a:gd name="T29" fmla="*/ 1 h 308"/>
                  <a:gd name="T30" fmla="*/ 151 w 303"/>
                  <a:gd name="T31" fmla="*/ 0 h 308"/>
                  <a:gd name="T32" fmla="*/ 183 w 303"/>
                  <a:gd name="T33" fmla="*/ 1 h 308"/>
                  <a:gd name="T34" fmla="*/ 236 w 303"/>
                  <a:gd name="T35" fmla="*/ 26 h 308"/>
                  <a:gd name="T36" fmla="*/ 278 w 303"/>
                  <a:gd name="T37" fmla="*/ 67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5"/>
                    </a:lnTo>
                    <a:lnTo>
                      <a:pt x="278" y="240"/>
                    </a:lnTo>
                    <a:lnTo>
                      <a:pt x="236" y="282"/>
                    </a:lnTo>
                    <a:lnTo>
                      <a:pt x="183" y="306"/>
                    </a:lnTo>
                    <a:lnTo>
                      <a:pt x="151" y="308"/>
                    </a:lnTo>
                    <a:lnTo>
                      <a:pt x="121" y="306"/>
                    </a:lnTo>
                    <a:lnTo>
                      <a:pt x="66" y="282"/>
                    </a:lnTo>
                    <a:lnTo>
                      <a:pt x="26" y="240"/>
                    </a:lnTo>
                    <a:lnTo>
                      <a:pt x="3" y="185"/>
                    </a:lnTo>
                    <a:lnTo>
                      <a:pt x="0" y="154"/>
                    </a:lnTo>
                    <a:lnTo>
                      <a:pt x="3" y="122"/>
                    </a:lnTo>
                    <a:lnTo>
                      <a:pt x="26" y="67"/>
                    </a:lnTo>
                    <a:lnTo>
                      <a:pt x="66" y="26"/>
                    </a:lnTo>
                    <a:lnTo>
                      <a:pt x="121" y="1"/>
                    </a:lnTo>
                    <a:lnTo>
                      <a:pt x="151" y="0"/>
                    </a:lnTo>
                    <a:lnTo>
                      <a:pt x="183" y="1"/>
                    </a:lnTo>
                    <a:lnTo>
                      <a:pt x="236" y="26"/>
                    </a:lnTo>
                    <a:lnTo>
                      <a:pt x="278" y="67"/>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308"/>
              <p:cNvSpPr>
                <a:spLocks/>
              </p:cNvSpPr>
              <p:nvPr/>
            </p:nvSpPr>
            <p:spPr bwMode="auto">
              <a:xfrm>
                <a:off x="2981" y="3192"/>
                <a:ext cx="27" cy="15"/>
              </a:xfrm>
              <a:custGeom>
                <a:avLst/>
                <a:gdLst>
                  <a:gd name="T0" fmla="*/ 0 w 82"/>
                  <a:gd name="T1" fmla="*/ 45 h 45"/>
                  <a:gd name="T2" fmla="*/ 82 w 82"/>
                  <a:gd name="T3" fmla="*/ 45 h 45"/>
                  <a:gd name="T4" fmla="*/ 35 w 82"/>
                  <a:gd name="T5" fmla="*/ 0 h 45"/>
                  <a:gd name="T6" fmla="*/ 24 w 82"/>
                  <a:gd name="T7" fmla="*/ 14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4"/>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309"/>
              <p:cNvSpPr>
                <a:spLocks/>
              </p:cNvSpPr>
              <p:nvPr/>
            </p:nvSpPr>
            <p:spPr bwMode="auto">
              <a:xfrm>
                <a:off x="2998" y="3187"/>
                <a:ext cx="25" cy="58"/>
              </a:xfrm>
              <a:custGeom>
                <a:avLst/>
                <a:gdLst>
                  <a:gd name="T0" fmla="*/ 42 w 76"/>
                  <a:gd name="T1" fmla="*/ 173 h 173"/>
                  <a:gd name="T2" fmla="*/ 57 w 76"/>
                  <a:gd name="T3" fmla="*/ 163 h 173"/>
                  <a:gd name="T4" fmla="*/ 75 w 76"/>
                  <a:gd name="T5" fmla="*/ 137 h 173"/>
                  <a:gd name="T6" fmla="*/ 76 w 76"/>
                  <a:gd name="T7" fmla="*/ 134 h 173"/>
                  <a:gd name="T8" fmla="*/ 69 w 76"/>
                  <a:gd name="T9" fmla="*/ 105 h 173"/>
                  <a:gd name="T10" fmla="*/ 45 w 76"/>
                  <a:gd name="T11" fmla="*/ 56 h 173"/>
                  <a:gd name="T12" fmla="*/ 7 w 76"/>
                  <a:gd name="T13" fmla="*/ 6 h 173"/>
                  <a:gd name="T14" fmla="*/ 0 w 76"/>
                  <a:gd name="T15" fmla="*/ 0 h 173"/>
                  <a:gd name="T16" fmla="*/ 6 w 76"/>
                  <a:gd name="T17" fmla="*/ 15 h 173"/>
                  <a:gd name="T18" fmla="*/ 32 w 76"/>
                  <a:gd name="T19" fmla="*/ 97 h 173"/>
                  <a:gd name="T20" fmla="*/ 43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7" y="163"/>
                    </a:lnTo>
                    <a:lnTo>
                      <a:pt x="75" y="137"/>
                    </a:lnTo>
                    <a:lnTo>
                      <a:pt x="76" y="134"/>
                    </a:lnTo>
                    <a:lnTo>
                      <a:pt x="69" y="105"/>
                    </a:lnTo>
                    <a:lnTo>
                      <a:pt x="45" y="56"/>
                    </a:lnTo>
                    <a:lnTo>
                      <a:pt x="7" y="6"/>
                    </a:lnTo>
                    <a:lnTo>
                      <a:pt x="0" y="0"/>
                    </a:lnTo>
                    <a:lnTo>
                      <a:pt x="6" y="15"/>
                    </a:lnTo>
                    <a:lnTo>
                      <a:pt x="32"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310"/>
              <p:cNvSpPr>
                <a:spLocks/>
              </p:cNvSpPr>
              <p:nvPr/>
            </p:nvSpPr>
            <p:spPr bwMode="auto">
              <a:xfrm>
                <a:off x="2948" y="3259"/>
                <a:ext cx="172" cy="47"/>
              </a:xfrm>
              <a:custGeom>
                <a:avLst/>
                <a:gdLst>
                  <a:gd name="T0" fmla="*/ 69 w 515"/>
                  <a:gd name="T1" fmla="*/ 0 h 141"/>
                  <a:gd name="T2" fmla="*/ 445 w 515"/>
                  <a:gd name="T3" fmla="*/ 0 h 141"/>
                  <a:gd name="T4" fmla="*/ 458 w 515"/>
                  <a:gd name="T5" fmla="*/ 2 h 141"/>
                  <a:gd name="T6" fmla="*/ 484 w 515"/>
                  <a:gd name="T7" fmla="*/ 12 h 141"/>
                  <a:gd name="T8" fmla="*/ 503 w 515"/>
                  <a:gd name="T9" fmla="*/ 30 h 141"/>
                  <a:gd name="T10" fmla="*/ 513 w 515"/>
                  <a:gd name="T11" fmla="*/ 56 h 141"/>
                  <a:gd name="T12" fmla="*/ 515 w 515"/>
                  <a:gd name="T13" fmla="*/ 71 h 141"/>
                  <a:gd name="T14" fmla="*/ 513 w 515"/>
                  <a:gd name="T15" fmla="*/ 85 h 141"/>
                  <a:gd name="T16" fmla="*/ 503 w 515"/>
                  <a:gd name="T17" fmla="*/ 110 h 141"/>
                  <a:gd name="T18" fmla="*/ 484 w 515"/>
                  <a:gd name="T19" fmla="*/ 128 h 141"/>
                  <a:gd name="T20" fmla="*/ 458 w 515"/>
                  <a:gd name="T21" fmla="*/ 140 h 141"/>
                  <a:gd name="T22" fmla="*/ 445 w 515"/>
                  <a:gd name="T23" fmla="*/ 141 h 141"/>
                  <a:gd name="T24" fmla="*/ 69 w 515"/>
                  <a:gd name="T25" fmla="*/ 141 h 141"/>
                  <a:gd name="T26" fmla="*/ 55 w 515"/>
                  <a:gd name="T27" fmla="*/ 140 h 141"/>
                  <a:gd name="T28" fmla="*/ 30 w 515"/>
                  <a:gd name="T29" fmla="*/ 128 h 141"/>
                  <a:gd name="T30" fmla="*/ 11 w 515"/>
                  <a:gd name="T31" fmla="*/ 110 h 141"/>
                  <a:gd name="T32" fmla="*/ 1 w 515"/>
                  <a:gd name="T33" fmla="*/ 85 h 141"/>
                  <a:gd name="T34" fmla="*/ 0 w 515"/>
                  <a:gd name="T35" fmla="*/ 71 h 141"/>
                  <a:gd name="T36" fmla="*/ 1 w 515"/>
                  <a:gd name="T37" fmla="*/ 56 h 141"/>
                  <a:gd name="T38" fmla="*/ 11 w 515"/>
                  <a:gd name="T39" fmla="*/ 30 h 141"/>
                  <a:gd name="T40" fmla="*/ 30 w 515"/>
                  <a:gd name="T41" fmla="*/ 12 h 141"/>
                  <a:gd name="T42" fmla="*/ 55 w 515"/>
                  <a:gd name="T43" fmla="*/ 2 h 141"/>
                  <a:gd name="T44" fmla="*/ 69 w 515"/>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1">
                    <a:moveTo>
                      <a:pt x="69" y="0"/>
                    </a:moveTo>
                    <a:lnTo>
                      <a:pt x="445" y="0"/>
                    </a:lnTo>
                    <a:lnTo>
                      <a:pt x="458" y="2"/>
                    </a:lnTo>
                    <a:lnTo>
                      <a:pt x="484" y="12"/>
                    </a:lnTo>
                    <a:lnTo>
                      <a:pt x="503" y="30"/>
                    </a:lnTo>
                    <a:lnTo>
                      <a:pt x="513" y="56"/>
                    </a:lnTo>
                    <a:lnTo>
                      <a:pt x="515" y="71"/>
                    </a:lnTo>
                    <a:lnTo>
                      <a:pt x="513" y="85"/>
                    </a:lnTo>
                    <a:lnTo>
                      <a:pt x="503" y="110"/>
                    </a:lnTo>
                    <a:lnTo>
                      <a:pt x="484" y="128"/>
                    </a:lnTo>
                    <a:lnTo>
                      <a:pt x="458" y="140"/>
                    </a:lnTo>
                    <a:lnTo>
                      <a:pt x="445" y="141"/>
                    </a:lnTo>
                    <a:lnTo>
                      <a:pt x="69" y="141"/>
                    </a:lnTo>
                    <a:lnTo>
                      <a:pt x="55" y="140"/>
                    </a:lnTo>
                    <a:lnTo>
                      <a:pt x="30" y="128"/>
                    </a:lnTo>
                    <a:lnTo>
                      <a:pt x="11" y="110"/>
                    </a:lnTo>
                    <a:lnTo>
                      <a:pt x="1" y="85"/>
                    </a:lnTo>
                    <a:lnTo>
                      <a:pt x="0" y="71"/>
                    </a:lnTo>
                    <a:lnTo>
                      <a:pt x="1" y="56"/>
                    </a:lnTo>
                    <a:lnTo>
                      <a:pt x="11" y="30"/>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311"/>
              <p:cNvSpPr>
                <a:spLocks/>
              </p:cNvSpPr>
              <p:nvPr/>
            </p:nvSpPr>
            <p:spPr bwMode="auto">
              <a:xfrm>
                <a:off x="2951" y="3184"/>
                <a:ext cx="167" cy="114"/>
              </a:xfrm>
              <a:custGeom>
                <a:avLst/>
                <a:gdLst>
                  <a:gd name="T0" fmla="*/ 155 w 501"/>
                  <a:gd name="T1" fmla="*/ 342 h 342"/>
                  <a:gd name="T2" fmla="*/ 358 w 501"/>
                  <a:gd name="T3" fmla="*/ 342 h 342"/>
                  <a:gd name="T4" fmla="*/ 380 w 501"/>
                  <a:gd name="T5" fmla="*/ 342 h 342"/>
                  <a:gd name="T6" fmla="*/ 422 w 501"/>
                  <a:gd name="T7" fmla="*/ 334 h 342"/>
                  <a:gd name="T8" fmla="*/ 458 w 501"/>
                  <a:gd name="T9" fmla="*/ 313 h 342"/>
                  <a:gd name="T10" fmla="*/ 487 w 501"/>
                  <a:gd name="T11" fmla="*/ 282 h 342"/>
                  <a:gd name="T12" fmla="*/ 495 w 501"/>
                  <a:gd name="T13" fmla="*/ 259 h 342"/>
                  <a:gd name="T14" fmla="*/ 501 w 501"/>
                  <a:gd name="T15" fmla="*/ 236 h 342"/>
                  <a:gd name="T16" fmla="*/ 500 w 501"/>
                  <a:gd name="T17" fmla="*/ 175 h 342"/>
                  <a:gd name="T18" fmla="*/ 472 w 501"/>
                  <a:gd name="T19" fmla="*/ 106 h 342"/>
                  <a:gd name="T20" fmla="*/ 431 w 501"/>
                  <a:gd name="T21" fmla="*/ 51 h 342"/>
                  <a:gd name="T22" fmla="*/ 393 w 501"/>
                  <a:gd name="T23" fmla="*/ 17 h 342"/>
                  <a:gd name="T24" fmla="*/ 369 w 501"/>
                  <a:gd name="T25" fmla="*/ 0 h 342"/>
                  <a:gd name="T26" fmla="*/ 128 w 501"/>
                  <a:gd name="T27" fmla="*/ 0 h 342"/>
                  <a:gd name="T28" fmla="*/ 105 w 501"/>
                  <a:gd name="T29" fmla="*/ 15 h 342"/>
                  <a:gd name="T30" fmla="*/ 66 w 501"/>
                  <a:gd name="T31" fmla="*/ 49 h 342"/>
                  <a:gd name="T32" fmla="*/ 37 w 501"/>
                  <a:gd name="T33" fmla="*/ 85 h 342"/>
                  <a:gd name="T34" fmla="*/ 17 w 501"/>
                  <a:gd name="T35" fmla="*/ 119 h 342"/>
                  <a:gd name="T36" fmla="*/ 0 w 501"/>
                  <a:gd name="T37" fmla="*/ 172 h 342"/>
                  <a:gd name="T38" fmla="*/ 2 w 501"/>
                  <a:gd name="T39" fmla="*/ 237 h 342"/>
                  <a:gd name="T40" fmla="*/ 11 w 501"/>
                  <a:gd name="T41" fmla="*/ 263 h 342"/>
                  <a:gd name="T42" fmla="*/ 24 w 501"/>
                  <a:gd name="T43" fmla="*/ 286 h 342"/>
                  <a:gd name="T44" fmla="*/ 54 w 501"/>
                  <a:gd name="T45" fmla="*/ 319 h 342"/>
                  <a:gd name="T46" fmla="*/ 90 w 501"/>
                  <a:gd name="T47" fmla="*/ 335 h 342"/>
                  <a:gd name="T48" fmla="*/ 132 w 501"/>
                  <a:gd name="T49" fmla="*/ 342 h 342"/>
                  <a:gd name="T50" fmla="*/ 155 w 501"/>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2">
                    <a:moveTo>
                      <a:pt x="155" y="342"/>
                    </a:moveTo>
                    <a:lnTo>
                      <a:pt x="358" y="342"/>
                    </a:lnTo>
                    <a:lnTo>
                      <a:pt x="380" y="342"/>
                    </a:lnTo>
                    <a:lnTo>
                      <a:pt x="422" y="334"/>
                    </a:lnTo>
                    <a:lnTo>
                      <a:pt x="458" y="313"/>
                    </a:lnTo>
                    <a:lnTo>
                      <a:pt x="487" y="282"/>
                    </a:lnTo>
                    <a:lnTo>
                      <a:pt x="495" y="259"/>
                    </a:lnTo>
                    <a:lnTo>
                      <a:pt x="501" y="236"/>
                    </a:lnTo>
                    <a:lnTo>
                      <a:pt x="500" y="175"/>
                    </a:lnTo>
                    <a:lnTo>
                      <a:pt x="472" y="106"/>
                    </a:lnTo>
                    <a:lnTo>
                      <a:pt x="431" y="51"/>
                    </a:lnTo>
                    <a:lnTo>
                      <a:pt x="393" y="17"/>
                    </a:lnTo>
                    <a:lnTo>
                      <a:pt x="369" y="0"/>
                    </a:lnTo>
                    <a:lnTo>
                      <a:pt x="128" y="0"/>
                    </a:lnTo>
                    <a:lnTo>
                      <a:pt x="105" y="15"/>
                    </a:lnTo>
                    <a:lnTo>
                      <a:pt x="66" y="49"/>
                    </a:lnTo>
                    <a:lnTo>
                      <a:pt x="37" y="85"/>
                    </a:lnTo>
                    <a:lnTo>
                      <a:pt x="17" y="119"/>
                    </a:lnTo>
                    <a:lnTo>
                      <a:pt x="0" y="172"/>
                    </a:lnTo>
                    <a:lnTo>
                      <a:pt x="2" y="237"/>
                    </a:lnTo>
                    <a:lnTo>
                      <a:pt x="11" y="263"/>
                    </a:lnTo>
                    <a:lnTo>
                      <a:pt x="24" y="286"/>
                    </a:lnTo>
                    <a:lnTo>
                      <a:pt x="54" y="319"/>
                    </a:lnTo>
                    <a:lnTo>
                      <a:pt x="90" y="335"/>
                    </a:lnTo>
                    <a:lnTo>
                      <a:pt x="132" y="342"/>
                    </a:lnTo>
                    <a:lnTo>
                      <a:pt x="155"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312"/>
              <p:cNvSpPr>
                <a:spLocks/>
              </p:cNvSpPr>
              <p:nvPr/>
            </p:nvSpPr>
            <p:spPr bwMode="auto">
              <a:xfrm>
                <a:off x="3086" y="3231"/>
                <a:ext cx="25" cy="57"/>
              </a:xfrm>
              <a:custGeom>
                <a:avLst/>
                <a:gdLst>
                  <a:gd name="T0" fmla="*/ 41 w 76"/>
                  <a:gd name="T1" fmla="*/ 173 h 173"/>
                  <a:gd name="T2" fmla="*/ 57 w 76"/>
                  <a:gd name="T3" fmla="*/ 163 h 173"/>
                  <a:gd name="T4" fmla="*/ 75 w 76"/>
                  <a:gd name="T5" fmla="*/ 138 h 173"/>
                  <a:gd name="T6" fmla="*/ 76 w 76"/>
                  <a:gd name="T7" fmla="*/ 134 h 173"/>
                  <a:gd name="T8" fmla="*/ 69 w 76"/>
                  <a:gd name="T9" fmla="*/ 105 h 173"/>
                  <a:gd name="T10" fmla="*/ 44 w 76"/>
                  <a:gd name="T11" fmla="*/ 56 h 173"/>
                  <a:gd name="T12" fmla="*/ 7 w 76"/>
                  <a:gd name="T13" fmla="*/ 7 h 173"/>
                  <a:gd name="T14" fmla="*/ 0 w 76"/>
                  <a:gd name="T15" fmla="*/ 0 h 173"/>
                  <a:gd name="T16" fmla="*/ 5 w 76"/>
                  <a:gd name="T17" fmla="*/ 16 h 173"/>
                  <a:gd name="T18" fmla="*/ 31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5" y="138"/>
                    </a:lnTo>
                    <a:lnTo>
                      <a:pt x="76" y="134"/>
                    </a:lnTo>
                    <a:lnTo>
                      <a:pt x="69" y="105"/>
                    </a:lnTo>
                    <a:lnTo>
                      <a:pt x="44" y="56"/>
                    </a:lnTo>
                    <a:lnTo>
                      <a:pt x="7" y="7"/>
                    </a:lnTo>
                    <a:lnTo>
                      <a:pt x="0" y="0"/>
                    </a:lnTo>
                    <a:lnTo>
                      <a:pt x="5" y="16"/>
                    </a:lnTo>
                    <a:lnTo>
                      <a:pt x="31"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313"/>
              <p:cNvSpPr>
                <a:spLocks/>
              </p:cNvSpPr>
              <p:nvPr/>
            </p:nvSpPr>
            <p:spPr bwMode="auto">
              <a:xfrm>
                <a:off x="2961" y="3233"/>
                <a:ext cx="24" cy="58"/>
              </a:xfrm>
              <a:custGeom>
                <a:avLst/>
                <a:gdLst>
                  <a:gd name="T0" fmla="*/ 34 w 72"/>
                  <a:gd name="T1" fmla="*/ 175 h 175"/>
                  <a:gd name="T2" fmla="*/ 19 w 72"/>
                  <a:gd name="T3" fmla="*/ 165 h 175"/>
                  <a:gd name="T4" fmla="*/ 1 w 72"/>
                  <a:gd name="T5" fmla="*/ 142 h 175"/>
                  <a:gd name="T6" fmla="*/ 0 w 72"/>
                  <a:gd name="T7" fmla="*/ 139 h 175"/>
                  <a:gd name="T8" fmla="*/ 7 w 72"/>
                  <a:gd name="T9" fmla="*/ 110 h 175"/>
                  <a:gd name="T10" fmla="*/ 30 w 72"/>
                  <a:gd name="T11" fmla="*/ 59 h 175"/>
                  <a:gd name="T12" fmla="*/ 65 w 72"/>
                  <a:gd name="T13" fmla="*/ 8 h 175"/>
                  <a:gd name="T14" fmla="*/ 72 w 72"/>
                  <a:gd name="T15" fmla="*/ 0 h 175"/>
                  <a:gd name="T16" fmla="*/ 66 w 72"/>
                  <a:gd name="T17" fmla="*/ 16 h 175"/>
                  <a:gd name="T18" fmla="*/ 43 w 72"/>
                  <a:gd name="T19" fmla="*/ 98 h 175"/>
                  <a:gd name="T20" fmla="*/ 33 w 72"/>
                  <a:gd name="T21" fmla="*/ 155 h 175"/>
                  <a:gd name="T22" fmla="*/ 34 w 72"/>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5">
                    <a:moveTo>
                      <a:pt x="34" y="175"/>
                    </a:moveTo>
                    <a:lnTo>
                      <a:pt x="19" y="165"/>
                    </a:lnTo>
                    <a:lnTo>
                      <a:pt x="1" y="142"/>
                    </a:lnTo>
                    <a:lnTo>
                      <a:pt x="0" y="139"/>
                    </a:lnTo>
                    <a:lnTo>
                      <a:pt x="7" y="110"/>
                    </a:lnTo>
                    <a:lnTo>
                      <a:pt x="30" y="59"/>
                    </a:lnTo>
                    <a:lnTo>
                      <a:pt x="65" y="8"/>
                    </a:lnTo>
                    <a:lnTo>
                      <a:pt x="72" y="0"/>
                    </a:lnTo>
                    <a:lnTo>
                      <a:pt x="66" y="16"/>
                    </a:lnTo>
                    <a:lnTo>
                      <a:pt x="43" y="98"/>
                    </a:lnTo>
                    <a:lnTo>
                      <a:pt x="33" y="155"/>
                    </a:lnTo>
                    <a:lnTo>
                      <a:pt x="34"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314"/>
              <p:cNvSpPr>
                <a:spLocks/>
              </p:cNvSpPr>
              <p:nvPr/>
            </p:nvSpPr>
            <p:spPr bwMode="auto">
              <a:xfrm>
                <a:off x="2955" y="3188"/>
                <a:ext cx="159" cy="106"/>
              </a:xfrm>
              <a:custGeom>
                <a:avLst/>
                <a:gdLst>
                  <a:gd name="T0" fmla="*/ 136 w 475"/>
                  <a:gd name="T1" fmla="*/ 318 h 318"/>
                  <a:gd name="T2" fmla="*/ 345 w 475"/>
                  <a:gd name="T3" fmla="*/ 316 h 318"/>
                  <a:gd name="T4" fmla="*/ 366 w 475"/>
                  <a:gd name="T5" fmla="*/ 316 h 318"/>
                  <a:gd name="T6" fmla="*/ 403 w 475"/>
                  <a:gd name="T7" fmla="*/ 308 h 318"/>
                  <a:gd name="T8" fmla="*/ 436 w 475"/>
                  <a:gd name="T9" fmla="*/ 291 h 318"/>
                  <a:gd name="T10" fmla="*/ 462 w 475"/>
                  <a:gd name="T11" fmla="*/ 262 h 318"/>
                  <a:gd name="T12" fmla="*/ 469 w 475"/>
                  <a:gd name="T13" fmla="*/ 242 h 318"/>
                  <a:gd name="T14" fmla="*/ 475 w 475"/>
                  <a:gd name="T15" fmla="*/ 220 h 318"/>
                  <a:gd name="T16" fmla="*/ 472 w 475"/>
                  <a:gd name="T17" fmla="*/ 165 h 318"/>
                  <a:gd name="T18" fmla="*/ 446 w 475"/>
                  <a:gd name="T19" fmla="*/ 102 h 318"/>
                  <a:gd name="T20" fmla="*/ 392 w 475"/>
                  <a:gd name="T21" fmla="*/ 37 h 318"/>
                  <a:gd name="T22" fmla="*/ 350 w 475"/>
                  <a:gd name="T23" fmla="*/ 5 h 318"/>
                  <a:gd name="T24" fmla="*/ 121 w 475"/>
                  <a:gd name="T25" fmla="*/ 0 h 318"/>
                  <a:gd name="T26" fmla="*/ 80 w 475"/>
                  <a:gd name="T27" fmla="*/ 30 h 318"/>
                  <a:gd name="T28" fmla="*/ 26 w 475"/>
                  <a:gd name="T29" fmla="*/ 93 h 318"/>
                  <a:gd name="T30" fmla="*/ 0 w 475"/>
                  <a:gd name="T31" fmla="*/ 158 h 318"/>
                  <a:gd name="T32" fmla="*/ 0 w 475"/>
                  <a:gd name="T33" fmla="*/ 219 h 318"/>
                  <a:gd name="T34" fmla="*/ 8 w 475"/>
                  <a:gd name="T35" fmla="*/ 244 h 318"/>
                  <a:gd name="T36" fmla="*/ 18 w 475"/>
                  <a:gd name="T37" fmla="*/ 267 h 318"/>
                  <a:gd name="T38" fmla="*/ 44 w 475"/>
                  <a:gd name="T39" fmla="*/ 296 h 318"/>
                  <a:gd name="T40" fmla="*/ 76 w 475"/>
                  <a:gd name="T41" fmla="*/ 312 h 318"/>
                  <a:gd name="T42" fmla="*/ 115 w 475"/>
                  <a:gd name="T43" fmla="*/ 316 h 318"/>
                  <a:gd name="T44" fmla="*/ 136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6" y="318"/>
                    </a:moveTo>
                    <a:lnTo>
                      <a:pt x="345" y="316"/>
                    </a:lnTo>
                    <a:lnTo>
                      <a:pt x="366" y="316"/>
                    </a:lnTo>
                    <a:lnTo>
                      <a:pt x="403" y="308"/>
                    </a:lnTo>
                    <a:lnTo>
                      <a:pt x="436" y="291"/>
                    </a:lnTo>
                    <a:lnTo>
                      <a:pt x="462" y="262"/>
                    </a:lnTo>
                    <a:lnTo>
                      <a:pt x="469" y="242"/>
                    </a:lnTo>
                    <a:lnTo>
                      <a:pt x="475" y="220"/>
                    </a:lnTo>
                    <a:lnTo>
                      <a:pt x="472" y="165"/>
                    </a:lnTo>
                    <a:lnTo>
                      <a:pt x="446" y="102"/>
                    </a:lnTo>
                    <a:lnTo>
                      <a:pt x="392" y="37"/>
                    </a:lnTo>
                    <a:lnTo>
                      <a:pt x="350" y="5"/>
                    </a:lnTo>
                    <a:lnTo>
                      <a:pt x="121" y="0"/>
                    </a:lnTo>
                    <a:lnTo>
                      <a:pt x="80" y="30"/>
                    </a:lnTo>
                    <a:lnTo>
                      <a:pt x="26" y="93"/>
                    </a:lnTo>
                    <a:lnTo>
                      <a:pt x="0" y="158"/>
                    </a:lnTo>
                    <a:lnTo>
                      <a:pt x="0" y="219"/>
                    </a:lnTo>
                    <a:lnTo>
                      <a:pt x="8" y="244"/>
                    </a:lnTo>
                    <a:lnTo>
                      <a:pt x="18" y="267"/>
                    </a:lnTo>
                    <a:lnTo>
                      <a:pt x="44" y="296"/>
                    </a:lnTo>
                    <a:lnTo>
                      <a:pt x="76" y="312"/>
                    </a:lnTo>
                    <a:lnTo>
                      <a:pt x="115" y="316"/>
                    </a:lnTo>
                    <a:lnTo>
                      <a:pt x="136"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315"/>
              <p:cNvSpPr>
                <a:spLocks/>
              </p:cNvSpPr>
              <p:nvPr/>
            </p:nvSpPr>
            <p:spPr bwMode="auto">
              <a:xfrm>
                <a:off x="2979" y="3117"/>
                <a:ext cx="111" cy="113"/>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3 h 340"/>
                  <a:gd name="T26" fmla="*/ 72 w 333"/>
                  <a:gd name="T27" fmla="*/ 27 h 340"/>
                  <a:gd name="T28" fmla="*/ 132 w 333"/>
                  <a:gd name="T29" fmla="*/ 1 h 340"/>
                  <a:gd name="T30" fmla="*/ 165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5" y="340"/>
                    </a:lnTo>
                    <a:lnTo>
                      <a:pt x="132" y="337"/>
                    </a:lnTo>
                    <a:lnTo>
                      <a:pt x="72" y="311"/>
                    </a:lnTo>
                    <a:lnTo>
                      <a:pt x="27" y="265"/>
                    </a:lnTo>
                    <a:lnTo>
                      <a:pt x="1" y="204"/>
                    </a:lnTo>
                    <a:lnTo>
                      <a:pt x="0" y="170"/>
                    </a:lnTo>
                    <a:lnTo>
                      <a:pt x="1" y="135"/>
                    </a:lnTo>
                    <a:lnTo>
                      <a:pt x="27" y="73"/>
                    </a:lnTo>
                    <a:lnTo>
                      <a:pt x="72" y="27"/>
                    </a:lnTo>
                    <a:lnTo>
                      <a:pt x="132" y="1"/>
                    </a:lnTo>
                    <a:lnTo>
                      <a:pt x="165"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316"/>
              <p:cNvSpPr>
                <a:spLocks/>
              </p:cNvSpPr>
              <p:nvPr/>
            </p:nvSpPr>
            <p:spPr bwMode="auto">
              <a:xfrm>
                <a:off x="2980" y="3094"/>
                <a:ext cx="111" cy="113"/>
              </a:xfrm>
              <a:custGeom>
                <a:avLst/>
                <a:gdLst>
                  <a:gd name="T0" fmla="*/ 334 w 334"/>
                  <a:gd name="T1" fmla="*/ 170 h 340"/>
                  <a:gd name="T2" fmla="*/ 332 w 334"/>
                  <a:gd name="T3" fmla="*/ 204 h 340"/>
                  <a:gd name="T4" fmla="*/ 307 w 334"/>
                  <a:gd name="T5" fmla="*/ 266 h 340"/>
                  <a:gd name="T6" fmla="*/ 261 w 334"/>
                  <a:gd name="T7" fmla="*/ 312 h 340"/>
                  <a:gd name="T8" fmla="*/ 202 w 334"/>
                  <a:gd name="T9" fmla="*/ 337 h 340"/>
                  <a:gd name="T10" fmla="*/ 167 w 334"/>
                  <a:gd name="T11" fmla="*/ 340 h 340"/>
                  <a:gd name="T12" fmla="*/ 134 w 334"/>
                  <a:gd name="T13" fmla="*/ 337 h 340"/>
                  <a:gd name="T14" fmla="*/ 74 w 334"/>
                  <a:gd name="T15" fmla="*/ 312 h 340"/>
                  <a:gd name="T16" fmla="*/ 29 w 334"/>
                  <a:gd name="T17" fmla="*/ 266 h 340"/>
                  <a:gd name="T18" fmla="*/ 3 w 334"/>
                  <a:gd name="T19" fmla="*/ 204 h 340"/>
                  <a:gd name="T20" fmla="*/ 0 w 334"/>
                  <a:gd name="T21" fmla="*/ 170 h 340"/>
                  <a:gd name="T22" fmla="*/ 3 w 334"/>
                  <a:gd name="T23" fmla="*/ 135 h 340"/>
                  <a:gd name="T24" fmla="*/ 29 w 334"/>
                  <a:gd name="T25" fmla="*/ 75 h 340"/>
                  <a:gd name="T26" fmla="*/ 74 w 334"/>
                  <a:gd name="T27" fmla="*/ 29 h 340"/>
                  <a:gd name="T28" fmla="*/ 134 w 334"/>
                  <a:gd name="T29" fmla="*/ 3 h 340"/>
                  <a:gd name="T30" fmla="*/ 167 w 334"/>
                  <a:gd name="T31" fmla="*/ 0 h 340"/>
                  <a:gd name="T32" fmla="*/ 202 w 334"/>
                  <a:gd name="T33" fmla="*/ 3 h 340"/>
                  <a:gd name="T34" fmla="*/ 261 w 334"/>
                  <a:gd name="T35" fmla="*/ 29 h 340"/>
                  <a:gd name="T36" fmla="*/ 307 w 334"/>
                  <a:gd name="T37" fmla="*/ 75 h 340"/>
                  <a:gd name="T38" fmla="*/ 332 w 334"/>
                  <a:gd name="T39" fmla="*/ 135 h 340"/>
                  <a:gd name="T40" fmla="*/ 334 w 334"/>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40">
                    <a:moveTo>
                      <a:pt x="334" y="170"/>
                    </a:moveTo>
                    <a:lnTo>
                      <a:pt x="332" y="204"/>
                    </a:lnTo>
                    <a:lnTo>
                      <a:pt x="307" y="266"/>
                    </a:lnTo>
                    <a:lnTo>
                      <a:pt x="261" y="312"/>
                    </a:lnTo>
                    <a:lnTo>
                      <a:pt x="202" y="337"/>
                    </a:lnTo>
                    <a:lnTo>
                      <a:pt x="167" y="340"/>
                    </a:lnTo>
                    <a:lnTo>
                      <a:pt x="134" y="337"/>
                    </a:lnTo>
                    <a:lnTo>
                      <a:pt x="74" y="312"/>
                    </a:lnTo>
                    <a:lnTo>
                      <a:pt x="29" y="266"/>
                    </a:lnTo>
                    <a:lnTo>
                      <a:pt x="3" y="204"/>
                    </a:lnTo>
                    <a:lnTo>
                      <a:pt x="0" y="170"/>
                    </a:lnTo>
                    <a:lnTo>
                      <a:pt x="3" y="135"/>
                    </a:lnTo>
                    <a:lnTo>
                      <a:pt x="29" y="75"/>
                    </a:lnTo>
                    <a:lnTo>
                      <a:pt x="74" y="29"/>
                    </a:lnTo>
                    <a:lnTo>
                      <a:pt x="134" y="3"/>
                    </a:lnTo>
                    <a:lnTo>
                      <a:pt x="167" y="0"/>
                    </a:lnTo>
                    <a:lnTo>
                      <a:pt x="202" y="3"/>
                    </a:lnTo>
                    <a:lnTo>
                      <a:pt x="261" y="29"/>
                    </a:lnTo>
                    <a:lnTo>
                      <a:pt x="307" y="75"/>
                    </a:lnTo>
                    <a:lnTo>
                      <a:pt x="332" y="135"/>
                    </a:lnTo>
                    <a:lnTo>
                      <a:pt x="334"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317"/>
              <p:cNvSpPr>
                <a:spLocks/>
              </p:cNvSpPr>
              <p:nvPr/>
            </p:nvSpPr>
            <p:spPr bwMode="auto">
              <a:xfrm>
                <a:off x="2985" y="3099"/>
                <a:ext cx="101" cy="103"/>
              </a:xfrm>
              <a:custGeom>
                <a:avLst/>
                <a:gdLst>
                  <a:gd name="T0" fmla="*/ 303 w 303"/>
                  <a:gd name="T1" fmla="*/ 154 h 308"/>
                  <a:gd name="T2" fmla="*/ 301 w 303"/>
                  <a:gd name="T3" fmla="*/ 185 h 308"/>
                  <a:gd name="T4" fmla="*/ 278 w 303"/>
                  <a:gd name="T5" fmla="*/ 240 h 308"/>
                  <a:gd name="T6" fmla="*/ 236 w 303"/>
                  <a:gd name="T7" fmla="*/ 282 h 308"/>
                  <a:gd name="T8" fmla="*/ 183 w 303"/>
                  <a:gd name="T9" fmla="*/ 306 h 308"/>
                  <a:gd name="T10" fmla="*/ 151 w 303"/>
                  <a:gd name="T11" fmla="*/ 308 h 308"/>
                  <a:gd name="T12" fmla="*/ 121 w 303"/>
                  <a:gd name="T13" fmla="*/ 306 h 308"/>
                  <a:gd name="T14" fmla="*/ 66 w 303"/>
                  <a:gd name="T15" fmla="*/ 282 h 308"/>
                  <a:gd name="T16" fmla="*/ 24 w 303"/>
                  <a:gd name="T17" fmla="*/ 240 h 308"/>
                  <a:gd name="T18" fmla="*/ 3 w 303"/>
                  <a:gd name="T19" fmla="*/ 185 h 308"/>
                  <a:gd name="T20" fmla="*/ 0 w 303"/>
                  <a:gd name="T21" fmla="*/ 154 h 308"/>
                  <a:gd name="T22" fmla="*/ 3 w 303"/>
                  <a:gd name="T23" fmla="*/ 122 h 308"/>
                  <a:gd name="T24" fmla="*/ 24 w 303"/>
                  <a:gd name="T25" fmla="*/ 67 h 308"/>
                  <a:gd name="T26" fmla="*/ 66 w 303"/>
                  <a:gd name="T27" fmla="*/ 26 h 308"/>
                  <a:gd name="T28" fmla="*/ 121 w 303"/>
                  <a:gd name="T29" fmla="*/ 3 h 308"/>
                  <a:gd name="T30" fmla="*/ 151 w 303"/>
                  <a:gd name="T31" fmla="*/ 0 h 308"/>
                  <a:gd name="T32" fmla="*/ 183 w 303"/>
                  <a:gd name="T33" fmla="*/ 3 h 308"/>
                  <a:gd name="T34" fmla="*/ 236 w 303"/>
                  <a:gd name="T35" fmla="*/ 26 h 308"/>
                  <a:gd name="T36" fmla="*/ 278 w 303"/>
                  <a:gd name="T37" fmla="*/ 67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5"/>
                    </a:lnTo>
                    <a:lnTo>
                      <a:pt x="278" y="240"/>
                    </a:lnTo>
                    <a:lnTo>
                      <a:pt x="236" y="282"/>
                    </a:lnTo>
                    <a:lnTo>
                      <a:pt x="183" y="306"/>
                    </a:lnTo>
                    <a:lnTo>
                      <a:pt x="151" y="308"/>
                    </a:lnTo>
                    <a:lnTo>
                      <a:pt x="121" y="306"/>
                    </a:lnTo>
                    <a:lnTo>
                      <a:pt x="66" y="282"/>
                    </a:lnTo>
                    <a:lnTo>
                      <a:pt x="24" y="240"/>
                    </a:lnTo>
                    <a:lnTo>
                      <a:pt x="3" y="185"/>
                    </a:lnTo>
                    <a:lnTo>
                      <a:pt x="0" y="154"/>
                    </a:lnTo>
                    <a:lnTo>
                      <a:pt x="3" y="122"/>
                    </a:lnTo>
                    <a:lnTo>
                      <a:pt x="24" y="67"/>
                    </a:lnTo>
                    <a:lnTo>
                      <a:pt x="66" y="26"/>
                    </a:lnTo>
                    <a:lnTo>
                      <a:pt x="121" y="3"/>
                    </a:lnTo>
                    <a:lnTo>
                      <a:pt x="151" y="0"/>
                    </a:lnTo>
                    <a:lnTo>
                      <a:pt x="183" y="3"/>
                    </a:lnTo>
                    <a:lnTo>
                      <a:pt x="236" y="26"/>
                    </a:lnTo>
                    <a:lnTo>
                      <a:pt x="278" y="67"/>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318"/>
              <p:cNvSpPr>
                <a:spLocks/>
              </p:cNvSpPr>
              <p:nvPr/>
            </p:nvSpPr>
            <p:spPr bwMode="auto">
              <a:xfrm>
                <a:off x="2866" y="3243"/>
                <a:ext cx="28" cy="15"/>
              </a:xfrm>
              <a:custGeom>
                <a:avLst/>
                <a:gdLst>
                  <a:gd name="T0" fmla="*/ 0 w 82"/>
                  <a:gd name="T1" fmla="*/ 45 h 45"/>
                  <a:gd name="T2" fmla="*/ 82 w 82"/>
                  <a:gd name="T3" fmla="*/ 45 h 45"/>
                  <a:gd name="T4" fmla="*/ 35 w 82"/>
                  <a:gd name="T5" fmla="*/ 0 h 45"/>
                  <a:gd name="T6" fmla="*/ 24 w 82"/>
                  <a:gd name="T7" fmla="*/ 13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3"/>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319"/>
              <p:cNvSpPr>
                <a:spLocks/>
              </p:cNvSpPr>
              <p:nvPr/>
            </p:nvSpPr>
            <p:spPr bwMode="auto">
              <a:xfrm>
                <a:off x="2884" y="3237"/>
                <a:ext cx="25" cy="58"/>
              </a:xfrm>
              <a:custGeom>
                <a:avLst/>
                <a:gdLst>
                  <a:gd name="T0" fmla="*/ 42 w 76"/>
                  <a:gd name="T1" fmla="*/ 174 h 174"/>
                  <a:gd name="T2" fmla="*/ 57 w 76"/>
                  <a:gd name="T3" fmla="*/ 163 h 174"/>
                  <a:gd name="T4" fmla="*/ 75 w 76"/>
                  <a:gd name="T5" fmla="*/ 138 h 174"/>
                  <a:gd name="T6" fmla="*/ 76 w 76"/>
                  <a:gd name="T7" fmla="*/ 135 h 174"/>
                  <a:gd name="T8" fmla="*/ 69 w 76"/>
                  <a:gd name="T9" fmla="*/ 105 h 174"/>
                  <a:gd name="T10" fmla="*/ 44 w 76"/>
                  <a:gd name="T11" fmla="*/ 58 h 174"/>
                  <a:gd name="T12" fmla="*/ 7 w 76"/>
                  <a:gd name="T13" fmla="*/ 7 h 174"/>
                  <a:gd name="T14" fmla="*/ 0 w 76"/>
                  <a:gd name="T15" fmla="*/ 0 h 174"/>
                  <a:gd name="T16" fmla="*/ 6 w 76"/>
                  <a:gd name="T17" fmla="*/ 16 h 174"/>
                  <a:gd name="T18" fmla="*/ 32 w 76"/>
                  <a:gd name="T19" fmla="*/ 98 h 174"/>
                  <a:gd name="T20" fmla="*/ 42 w 76"/>
                  <a:gd name="T21" fmla="*/ 153 h 174"/>
                  <a:gd name="T22" fmla="*/ 42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2" y="174"/>
                    </a:moveTo>
                    <a:lnTo>
                      <a:pt x="57" y="163"/>
                    </a:lnTo>
                    <a:lnTo>
                      <a:pt x="75" y="138"/>
                    </a:lnTo>
                    <a:lnTo>
                      <a:pt x="76" y="135"/>
                    </a:lnTo>
                    <a:lnTo>
                      <a:pt x="69" y="105"/>
                    </a:lnTo>
                    <a:lnTo>
                      <a:pt x="44" y="58"/>
                    </a:lnTo>
                    <a:lnTo>
                      <a:pt x="7" y="7"/>
                    </a:lnTo>
                    <a:lnTo>
                      <a:pt x="0" y="0"/>
                    </a:lnTo>
                    <a:lnTo>
                      <a:pt x="6" y="16"/>
                    </a:lnTo>
                    <a:lnTo>
                      <a:pt x="32" y="98"/>
                    </a:lnTo>
                    <a:lnTo>
                      <a:pt x="42" y="153"/>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320"/>
              <p:cNvSpPr>
                <a:spLocks/>
              </p:cNvSpPr>
              <p:nvPr/>
            </p:nvSpPr>
            <p:spPr bwMode="auto">
              <a:xfrm>
                <a:off x="2834" y="3309"/>
                <a:ext cx="171" cy="47"/>
              </a:xfrm>
              <a:custGeom>
                <a:avLst/>
                <a:gdLst>
                  <a:gd name="T0" fmla="*/ 69 w 513"/>
                  <a:gd name="T1" fmla="*/ 0 h 140"/>
                  <a:gd name="T2" fmla="*/ 445 w 513"/>
                  <a:gd name="T3" fmla="*/ 0 h 140"/>
                  <a:gd name="T4" fmla="*/ 458 w 513"/>
                  <a:gd name="T5" fmla="*/ 0 h 140"/>
                  <a:gd name="T6" fmla="*/ 484 w 513"/>
                  <a:gd name="T7" fmla="*/ 12 h 140"/>
                  <a:gd name="T8" fmla="*/ 503 w 513"/>
                  <a:gd name="T9" fmla="*/ 31 h 140"/>
                  <a:gd name="T10" fmla="*/ 513 w 513"/>
                  <a:gd name="T11" fmla="*/ 57 h 140"/>
                  <a:gd name="T12" fmla="*/ 513 w 513"/>
                  <a:gd name="T13" fmla="*/ 71 h 140"/>
                  <a:gd name="T14" fmla="*/ 513 w 513"/>
                  <a:gd name="T15" fmla="*/ 84 h 140"/>
                  <a:gd name="T16" fmla="*/ 503 w 513"/>
                  <a:gd name="T17" fmla="*/ 110 h 140"/>
                  <a:gd name="T18" fmla="*/ 484 w 513"/>
                  <a:gd name="T19" fmla="*/ 129 h 140"/>
                  <a:gd name="T20" fmla="*/ 458 w 513"/>
                  <a:gd name="T21" fmla="*/ 140 h 140"/>
                  <a:gd name="T22" fmla="*/ 445 w 513"/>
                  <a:gd name="T23" fmla="*/ 140 h 140"/>
                  <a:gd name="T24" fmla="*/ 69 w 513"/>
                  <a:gd name="T25" fmla="*/ 140 h 140"/>
                  <a:gd name="T26" fmla="*/ 55 w 513"/>
                  <a:gd name="T27" fmla="*/ 140 h 140"/>
                  <a:gd name="T28" fmla="*/ 30 w 513"/>
                  <a:gd name="T29" fmla="*/ 129 h 140"/>
                  <a:gd name="T30" fmla="*/ 11 w 513"/>
                  <a:gd name="T31" fmla="*/ 110 h 140"/>
                  <a:gd name="T32" fmla="*/ 1 w 513"/>
                  <a:gd name="T33" fmla="*/ 84 h 140"/>
                  <a:gd name="T34" fmla="*/ 0 w 513"/>
                  <a:gd name="T35" fmla="*/ 71 h 140"/>
                  <a:gd name="T36" fmla="*/ 1 w 513"/>
                  <a:gd name="T37" fmla="*/ 57 h 140"/>
                  <a:gd name="T38" fmla="*/ 11 w 513"/>
                  <a:gd name="T39" fmla="*/ 31 h 140"/>
                  <a:gd name="T40" fmla="*/ 30 w 513"/>
                  <a:gd name="T41" fmla="*/ 12 h 140"/>
                  <a:gd name="T42" fmla="*/ 55 w 513"/>
                  <a:gd name="T43" fmla="*/ 0 h 140"/>
                  <a:gd name="T44" fmla="*/ 69 w 513"/>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0">
                    <a:moveTo>
                      <a:pt x="69" y="0"/>
                    </a:moveTo>
                    <a:lnTo>
                      <a:pt x="445" y="0"/>
                    </a:lnTo>
                    <a:lnTo>
                      <a:pt x="458" y="0"/>
                    </a:lnTo>
                    <a:lnTo>
                      <a:pt x="484" y="12"/>
                    </a:lnTo>
                    <a:lnTo>
                      <a:pt x="503" y="31"/>
                    </a:lnTo>
                    <a:lnTo>
                      <a:pt x="513" y="57"/>
                    </a:lnTo>
                    <a:lnTo>
                      <a:pt x="513" y="71"/>
                    </a:lnTo>
                    <a:lnTo>
                      <a:pt x="513" y="84"/>
                    </a:lnTo>
                    <a:lnTo>
                      <a:pt x="503" y="110"/>
                    </a:lnTo>
                    <a:lnTo>
                      <a:pt x="484" y="129"/>
                    </a:lnTo>
                    <a:lnTo>
                      <a:pt x="458" y="140"/>
                    </a:lnTo>
                    <a:lnTo>
                      <a:pt x="445" y="140"/>
                    </a:lnTo>
                    <a:lnTo>
                      <a:pt x="69" y="140"/>
                    </a:lnTo>
                    <a:lnTo>
                      <a:pt x="55" y="140"/>
                    </a:lnTo>
                    <a:lnTo>
                      <a:pt x="30" y="129"/>
                    </a:lnTo>
                    <a:lnTo>
                      <a:pt x="11" y="110"/>
                    </a:lnTo>
                    <a:lnTo>
                      <a:pt x="1" y="84"/>
                    </a:lnTo>
                    <a:lnTo>
                      <a:pt x="0" y="71"/>
                    </a:lnTo>
                    <a:lnTo>
                      <a:pt x="1" y="57"/>
                    </a:lnTo>
                    <a:lnTo>
                      <a:pt x="11" y="31"/>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321"/>
              <p:cNvSpPr>
                <a:spLocks/>
              </p:cNvSpPr>
              <p:nvPr/>
            </p:nvSpPr>
            <p:spPr bwMode="auto">
              <a:xfrm>
                <a:off x="2837" y="3235"/>
                <a:ext cx="167" cy="114"/>
              </a:xfrm>
              <a:custGeom>
                <a:avLst/>
                <a:gdLst>
                  <a:gd name="T0" fmla="*/ 155 w 501"/>
                  <a:gd name="T1" fmla="*/ 343 h 343"/>
                  <a:gd name="T2" fmla="*/ 358 w 501"/>
                  <a:gd name="T3" fmla="*/ 343 h 343"/>
                  <a:gd name="T4" fmla="*/ 380 w 501"/>
                  <a:gd name="T5" fmla="*/ 343 h 343"/>
                  <a:gd name="T6" fmla="*/ 422 w 501"/>
                  <a:gd name="T7" fmla="*/ 332 h 343"/>
                  <a:gd name="T8" fmla="*/ 458 w 501"/>
                  <a:gd name="T9" fmla="*/ 314 h 343"/>
                  <a:gd name="T10" fmla="*/ 485 w 501"/>
                  <a:gd name="T11" fmla="*/ 281 h 343"/>
                  <a:gd name="T12" fmla="*/ 495 w 501"/>
                  <a:gd name="T13" fmla="*/ 259 h 343"/>
                  <a:gd name="T14" fmla="*/ 501 w 501"/>
                  <a:gd name="T15" fmla="*/ 236 h 343"/>
                  <a:gd name="T16" fmla="*/ 500 w 501"/>
                  <a:gd name="T17" fmla="*/ 175 h 343"/>
                  <a:gd name="T18" fmla="*/ 472 w 501"/>
                  <a:gd name="T19" fmla="*/ 106 h 343"/>
                  <a:gd name="T20" fmla="*/ 431 w 501"/>
                  <a:gd name="T21" fmla="*/ 52 h 343"/>
                  <a:gd name="T22" fmla="*/ 393 w 501"/>
                  <a:gd name="T23" fmla="*/ 17 h 343"/>
                  <a:gd name="T24" fmla="*/ 369 w 501"/>
                  <a:gd name="T25" fmla="*/ 0 h 343"/>
                  <a:gd name="T26" fmla="*/ 128 w 501"/>
                  <a:gd name="T27" fmla="*/ 0 h 343"/>
                  <a:gd name="T28" fmla="*/ 103 w 501"/>
                  <a:gd name="T29" fmla="*/ 16 h 343"/>
                  <a:gd name="T30" fmla="*/ 66 w 501"/>
                  <a:gd name="T31" fmla="*/ 49 h 343"/>
                  <a:gd name="T32" fmla="*/ 37 w 501"/>
                  <a:gd name="T33" fmla="*/ 83 h 343"/>
                  <a:gd name="T34" fmla="*/ 17 w 501"/>
                  <a:gd name="T35" fmla="*/ 119 h 343"/>
                  <a:gd name="T36" fmla="*/ 0 w 501"/>
                  <a:gd name="T37" fmla="*/ 173 h 343"/>
                  <a:gd name="T38" fmla="*/ 2 w 501"/>
                  <a:gd name="T39" fmla="*/ 236 h 343"/>
                  <a:gd name="T40" fmla="*/ 11 w 501"/>
                  <a:gd name="T41" fmla="*/ 263 h 343"/>
                  <a:gd name="T42" fmla="*/ 24 w 501"/>
                  <a:gd name="T43" fmla="*/ 286 h 343"/>
                  <a:gd name="T44" fmla="*/ 54 w 501"/>
                  <a:gd name="T45" fmla="*/ 318 h 343"/>
                  <a:gd name="T46" fmla="*/ 90 w 501"/>
                  <a:gd name="T47" fmla="*/ 335 h 343"/>
                  <a:gd name="T48" fmla="*/ 132 w 501"/>
                  <a:gd name="T49" fmla="*/ 343 h 343"/>
                  <a:gd name="T50" fmla="*/ 155 w 501"/>
                  <a:gd name="T5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3">
                    <a:moveTo>
                      <a:pt x="155" y="343"/>
                    </a:moveTo>
                    <a:lnTo>
                      <a:pt x="358" y="343"/>
                    </a:lnTo>
                    <a:lnTo>
                      <a:pt x="380" y="343"/>
                    </a:lnTo>
                    <a:lnTo>
                      <a:pt x="422" y="332"/>
                    </a:lnTo>
                    <a:lnTo>
                      <a:pt x="458" y="314"/>
                    </a:lnTo>
                    <a:lnTo>
                      <a:pt x="485" y="281"/>
                    </a:lnTo>
                    <a:lnTo>
                      <a:pt x="495" y="259"/>
                    </a:lnTo>
                    <a:lnTo>
                      <a:pt x="501" y="236"/>
                    </a:lnTo>
                    <a:lnTo>
                      <a:pt x="500" y="175"/>
                    </a:lnTo>
                    <a:lnTo>
                      <a:pt x="472" y="106"/>
                    </a:lnTo>
                    <a:lnTo>
                      <a:pt x="431" y="52"/>
                    </a:lnTo>
                    <a:lnTo>
                      <a:pt x="393" y="17"/>
                    </a:lnTo>
                    <a:lnTo>
                      <a:pt x="369" y="0"/>
                    </a:lnTo>
                    <a:lnTo>
                      <a:pt x="128" y="0"/>
                    </a:lnTo>
                    <a:lnTo>
                      <a:pt x="103" y="16"/>
                    </a:lnTo>
                    <a:lnTo>
                      <a:pt x="66" y="49"/>
                    </a:lnTo>
                    <a:lnTo>
                      <a:pt x="37" y="83"/>
                    </a:lnTo>
                    <a:lnTo>
                      <a:pt x="17" y="119"/>
                    </a:lnTo>
                    <a:lnTo>
                      <a:pt x="0" y="173"/>
                    </a:lnTo>
                    <a:lnTo>
                      <a:pt x="2" y="236"/>
                    </a:lnTo>
                    <a:lnTo>
                      <a:pt x="11" y="263"/>
                    </a:lnTo>
                    <a:lnTo>
                      <a:pt x="24" y="286"/>
                    </a:lnTo>
                    <a:lnTo>
                      <a:pt x="54" y="318"/>
                    </a:lnTo>
                    <a:lnTo>
                      <a:pt x="90" y="335"/>
                    </a:lnTo>
                    <a:lnTo>
                      <a:pt x="132" y="343"/>
                    </a:lnTo>
                    <a:lnTo>
                      <a:pt x="155" y="343"/>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322"/>
              <p:cNvSpPr>
                <a:spLocks/>
              </p:cNvSpPr>
              <p:nvPr/>
            </p:nvSpPr>
            <p:spPr bwMode="auto">
              <a:xfrm>
                <a:off x="2972" y="3281"/>
                <a:ext cx="25" cy="58"/>
              </a:xfrm>
              <a:custGeom>
                <a:avLst/>
                <a:gdLst>
                  <a:gd name="T0" fmla="*/ 41 w 76"/>
                  <a:gd name="T1" fmla="*/ 173 h 173"/>
                  <a:gd name="T2" fmla="*/ 57 w 76"/>
                  <a:gd name="T3" fmla="*/ 163 h 173"/>
                  <a:gd name="T4" fmla="*/ 75 w 76"/>
                  <a:gd name="T5" fmla="*/ 137 h 173"/>
                  <a:gd name="T6" fmla="*/ 76 w 76"/>
                  <a:gd name="T7" fmla="*/ 134 h 173"/>
                  <a:gd name="T8" fmla="*/ 67 w 76"/>
                  <a:gd name="T9" fmla="*/ 106 h 173"/>
                  <a:gd name="T10" fmla="*/ 44 w 76"/>
                  <a:gd name="T11" fmla="*/ 57 h 173"/>
                  <a:gd name="T12" fmla="*/ 7 w 76"/>
                  <a:gd name="T13" fmla="*/ 6 h 173"/>
                  <a:gd name="T14" fmla="*/ 0 w 76"/>
                  <a:gd name="T15" fmla="*/ 0 h 173"/>
                  <a:gd name="T16" fmla="*/ 5 w 76"/>
                  <a:gd name="T17" fmla="*/ 15 h 173"/>
                  <a:gd name="T18" fmla="*/ 31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5" y="137"/>
                    </a:lnTo>
                    <a:lnTo>
                      <a:pt x="76" y="134"/>
                    </a:lnTo>
                    <a:lnTo>
                      <a:pt x="67" y="106"/>
                    </a:lnTo>
                    <a:lnTo>
                      <a:pt x="44" y="57"/>
                    </a:lnTo>
                    <a:lnTo>
                      <a:pt x="7" y="6"/>
                    </a:lnTo>
                    <a:lnTo>
                      <a:pt x="0" y="0"/>
                    </a:lnTo>
                    <a:lnTo>
                      <a:pt x="5" y="15"/>
                    </a:lnTo>
                    <a:lnTo>
                      <a:pt x="31"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323"/>
              <p:cNvSpPr>
                <a:spLocks/>
              </p:cNvSpPr>
              <p:nvPr/>
            </p:nvSpPr>
            <p:spPr bwMode="auto">
              <a:xfrm>
                <a:off x="2847" y="3284"/>
                <a:ext cx="23" cy="58"/>
              </a:xfrm>
              <a:custGeom>
                <a:avLst/>
                <a:gdLst>
                  <a:gd name="T0" fmla="*/ 34 w 70"/>
                  <a:gd name="T1" fmla="*/ 174 h 174"/>
                  <a:gd name="T2" fmla="*/ 19 w 70"/>
                  <a:gd name="T3" fmla="*/ 164 h 174"/>
                  <a:gd name="T4" fmla="*/ 1 w 70"/>
                  <a:gd name="T5" fmla="*/ 141 h 174"/>
                  <a:gd name="T6" fmla="*/ 0 w 70"/>
                  <a:gd name="T7" fmla="*/ 138 h 174"/>
                  <a:gd name="T8" fmla="*/ 7 w 70"/>
                  <a:gd name="T9" fmla="*/ 108 h 174"/>
                  <a:gd name="T10" fmla="*/ 29 w 70"/>
                  <a:gd name="T11" fmla="*/ 59 h 174"/>
                  <a:gd name="T12" fmla="*/ 65 w 70"/>
                  <a:gd name="T13" fmla="*/ 7 h 174"/>
                  <a:gd name="T14" fmla="*/ 70 w 70"/>
                  <a:gd name="T15" fmla="*/ 0 h 174"/>
                  <a:gd name="T16" fmla="*/ 66 w 70"/>
                  <a:gd name="T17" fmla="*/ 15 h 174"/>
                  <a:gd name="T18" fmla="*/ 43 w 70"/>
                  <a:gd name="T19" fmla="*/ 98 h 174"/>
                  <a:gd name="T20" fmla="*/ 33 w 70"/>
                  <a:gd name="T21" fmla="*/ 154 h 174"/>
                  <a:gd name="T22" fmla="*/ 34 w 70"/>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74">
                    <a:moveTo>
                      <a:pt x="34" y="174"/>
                    </a:moveTo>
                    <a:lnTo>
                      <a:pt x="19" y="164"/>
                    </a:lnTo>
                    <a:lnTo>
                      <a:pt x="1" y="141"/>
                    </a:lnTo>
                    <a:lnTo>
                      <a:pt x="0" y="138"/>
                    </a:lnTo>
                    <a:lnTo>
                      <a:pt x="7" y="108"/>
                    </a:lnTo>
                    <a:lnTo>
                      <a:pt x="29" y="59"/>
                    </a:lnTo>
                    <a:lnTo>
                      <a:pt x="65" y="7"/>
                    </a:lnTo>
                    <a:lnTo>
                      <a:pt x="70" y="0"/>
                    </a:lnTo>
                    <a:lnTo>
                      <a:pt x="66" y="15"/>
                    </a:lnTo>
                    <a:lnTo>
                      <a:pt x="43" y="98"/>
                    </a:lnTo>
                    <a:lnTo>
                      <a:pt x="33" y="154"/>
                    </a:lnTo>
                    <a:lnTo>
                      <a:pt x="34"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324"/>
              <p:cNvSpPr>
                <a:spLocks/>
              </p:cNvSpPr>
              <p:nvPr/>
            </p:nvSpPr>
            <p:spPr bwMode="auto">
              <a:xfrm>
                <a:off x="2841" y="3238"/>
                <a:ext cx="158" cy="106"/>
              </a:xfrm>
              <a:custGeom>
                <a:avLst/>
                <a:gdLst>
                  <a:gd name="T0" fmla="*/ 136 w 475"/>
                  <a:gd name="T1" fmla="*/ 318 h 318"/>
                  <a:gd name="T2" fmla="*/ 345 w 475"/>
                  <a:gd name="T3" fmla="*/ 317 h 318"/>
                  <a:gd name="T4" fmla="*/ 366 w 475"/>
                  <a:gd name="T5" fmla="*/ 317 h 318"/>
                  <a:gd name="T6" fmla="*/ 403 w 475"/>
                  <a:gd name="T7" fmla="*/ 308 h 318"/>
                  <a:gd name="T8" fmla="*/ 436 w 475"/>
                  <a:gd name="T9" fmla="*/ 291 h 318"/>
                  <a:gd name="T10" fmla="*/ 461 w 475"/>
                  <a:gd name="T11" fmla="*/ 261 h 318"/>
                  <a:gd name="T12" fmla="*/ 469 w 475"/>
                  <a:gd name="T13" fmla="*/ 242 h 318"/>
                  <a:gd name="T14" fmla="*/ 475 w 475"/>
                  <a:gd name="T15" fmla="*/ 220 h 318"/>
                  <a:gd name="T16" fmla="*/ 472 w 475"/>
                  <a:gd name="T17" fmla="*/ 165 h 318"/>
                  <a:gd name="T18" fmla="*/ 445 w 475"/>
                  <a:gd name="T19" fmla="*/ 102 h 318"/>
                  <a:gd name="T20" fmla="*/ 392 w 475"/>
                  <a:gd name="T21" fmla="*/ 36 h 318"/>
                  <a:gd name="T22" fmla="*/ 350 w 475"/>
                  <a:gd name="T23" fmla="*/ 6 h 318"/>
                  <a:gd name="T24" fmla="*/ 121 w 475"/>
                  <a:gd name="T25" fmla="*/ 0 h 318"/>
                  <a:gd name="T26" fmla="*/ 80 w 475"/>
                  <a:gd name="T27" fmla="*/ 30 h 318"/>
                  <a:gd name="T28" fmla="*/ 25 w 475"/>
                  <a:gd name="T29" fmla="*/ 93 h 318"/>
                  <a:gd name="T30" fmla="*/ 0 w 475"/>
                  <a:gd name="T31" fmla="*/ 158 h 318"/>
                  <a:gd name="T32" fmla="*/ 0 w 475"/>
                  <a:gd name="T33" fmla="*/ 219 h 318"/>
                  <a:gd name="T34" fmla="*/ 8 w 475"/>
                  <a:gd name="T35" fmla="*/ 245 h 318"/>
                  <a:gd name="T36" fmla="*/ 18 w 475"/>
                  <a:gd name="T37" fmla="*/ 268 h 318"/>
                  <a:gd name="T38" fmla="*/ 44 w 475"/>
                  <a:gd name="T39" fmla="*/ 297 h 318"/>
                  <a:gd name="T40" fmla="*/ 76 w 475"/>
                  <a:gd name="T41" fmla="*/ 312 h 318"/>
                  <a:gd name="T42" fmla="*/ 115 w 475"/>
                  <a:gd name="T43" fmla="*/ 317 h 318"/>
                  <a:gd name="T44" fmla="*/ 136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6" y="318"/>
                    </a:moveTo>
                    <a:lnTo>
                      <a:pt x="345" y="317"/>
                    </a:lnTo>
                    <a:lnTo>
                      <a:pt x="366" y="317"/>
                    </a:lnTo>
                    <a:lnTo>
                      <a:pt x="403" y="308"/>
                    </a:lnTo>
                    <a:lnTo>
                      <a:pt x="436" y="291"/>
                    </a:lnTo>
                    <a:lnTo>
                      <a:pt x="461" y="261"/>
                    </a:lnTo>
                    <a:lnTo>
                      <a:pt x="469" y="242"/>
                    </a:lnTo>
                    <a:lnTo>
                      <a:pt x="475" y="220"/>
                    </a:lnTo>
                    <a:lnTo>
                      <a:pt x="472" y="165"/>
                    </a:lnTo>
                    <a:lnTo>
                      <a:pt x="445" y="102"/>
                    </a:lnTo>
                    <a:lnTo>
                      <a:pt x="392" y="36"/>
                    </a:lnTo>
                    <a:lnTo>
                      <a:pt x="350" y="6"/>
                    </a:lnTo>
                    <a:lnTo>
                      <a:pt x="121" y="0"/>
                    </a:lnTo>
                    <a:lnTo>
                      <a:pt x="80" y="30"/>
                    </a:lnTo>
                    <a:lnTo>
                      <a:pt x="25" y="93"/>
                    </a:lnTo>
                    <a:lnTo>
                      <a:pt x="0" y="158"/>
                    </a:lnTo>
                    <a:lnTo>
                      <a:pt x="0" y="219"/>
                    </a:lnTo>
                    <a:lnTo>
                      <a:pt x="8" y="245"/>
                    </a:lnTo>
                    <a:lnTo>
                      <a:pt x="18" y="268"/>
                    </a:lnTo>
                    <a:lnTo>
                      <a:pt x="44" y="297"/>
                    </a:lnTo>
                    <a:lnTo>
                      <a:pt x="76" y="312"/>
                    </a:lnTo>
                    <a:lnTo>
                      <a:pt x="115" y="317"/>
                    </a:lnTo>
                    <a:lnTo>
                      <a:pt x="136"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325"/>
              <p:cNvSpPr>
                <a:spLocks/>
              </p:cNvSpPr>
              <p:nvPr/>
            </p:nvSpPr>
            <p:spPr bwMode="auto">
              <a:xfrm>
                <a:off x="2865" y="3167"/>
                <a:ext cx="111" cy="114"/>
              </a:xfrm>
              <a:custGeom>
                <a:avLst/>
                <a:gdLst>
                  <a:gd name="T0" fmla="*/ 333 w 333"/>
                  <a:gd name="T1" fmla="*/ 170 h 340"/>
                  <a:gd name="T2" fmla="*/ 330 w 333"/>
                  <a:gd name="T3" fmla="*/ 205 h 340"/>
                  <a:gd name="T4" fmla="*/ 305 w 333"/>
                  <a:gd name="T5" fmla="*/ 265 h 340"/>
                  <a:gd name="T6" fmla="*/ 259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5 h 340"/>
                  <a:gd name="T20" fmla="*/ 0 w 333"/>
                  <a:gd name="T21" fmla="*/ 170 h 340"/>
                  <a:gd name="T22" fmla="*/ 1 w 333"/>
                  <a:gd name="T23" fmla="*/ 136 h 340"/>
                  <a:gd name="T24" fmla="*/ 27 w 333"/>
                  <a:gd name="T25" fmla="*/ 74 h 340"/>
                  <a:gd name="T26" fmla="*/ 72 w 333"/>
                  <a:gd name="T27" fmla="*/ 28 h 340"/>
                  <a:gd name="T28" fmla="*/ 132 w 333"/>
                  <a:gd name="T29" fmla="*/ 2 h 340"/>
                  <a:gd name="T30" fmla="*/ 165 w 333"/>
                  <a:gd name="T31" fmla="*/ 0 h 340"/>
                  <a:gd name="T32" fmla="*/ 200 w 333"/>
                  <a:gd name="T33" fmla="*/ 2 h 340"/>
                  <a:gd name="T34" fmla="*/ 259 w 333"/>
                  <a:gd name="T35" fmla="*/ 28 h 340"/>
                  <a:gd name="T36" fmla="*/ 305 w 333"/>
                  <a:gd name="T37" fmla="*/ 74 h 340"/>
                  <a:gd name="T38" fmla="*/ 330 w 333"/>
                  <a:gd name="T39" fmla="*/ 136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5"/>
                    </a:lnTo>
                    <a:lnTo>
                      <a:pt x="305" y="265"/>
                    </a:lnTo>
                    <a:lnTo>
                      <a:pt x="259" y="311"/>
                    </a:lnTo>
                    <a:lnTo>
                      <a:pt x="200" y="337"/>
                    </a:lnTo>
                    <a:lnTo>
                      <a:pt x="165" y="340"/>
                    </a:lnTo>
                    <a:lnTo>
                      <a:pt x="132" y="337"/>
                    </a:lnTo>
                    <a:lnTo>
                      <a:pt x="72" y="311"/>
                    </a:lnTo>
                    <a:lnTo>
                      <a:pt x="27" y="265"/>
                    </a:lnTo>
                    <a:lnTo>
                      <a:pt x="1" y="205"/>
                    </a:lnTo>
                    <a:lnTo>
                      <a:pt x="0" y="170"/>
                    </a:lnTo>
                    <a:lnTo>
                      <a:pt x="1" y="136"/>
                    </a:lnTo>
                    <a:lnTo>
                      <a:pt x="27" y="74"/>
                    </a:lnTo>
                    <a:lnTo>
                      <a:pt x="72" y="28"/>
                    </a:lnTo>
                    <a:lnTo>
                      <a:pt x="132" y="2"/>
                    </a:lnTo>
                    <a:lnTo>
                      <a:pt x="165" y="0"/>
                    </a:lnTo>
                    <a:lnTo>
                      <a:pt x="200" y="2"/>
                    </a:lnTo>
                    <a:lnTo>
                      <a:pt x="259" y="28"/>
                    </a:lnTo>
                    <a:lnTo>
                      <a:pt x="305" y="74"/>
                    </a:lnTo>
                    <a:lnTo>
                      <a:pt x="330" y="136"/>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326"/>
              <p:cNvSpPr>
                <a:spLocks/>
              </p:cNvSpPr>
              <p:nvPr/>
            </p:nvSpPr>
            <p:spPr bwMode="auto">
              <a:xfrm>
                <a:off x="2865" y="3144"/>
                <a:ext cx="112" cy="114"/>
              </a:xfrm>
              <a:custGeom>
                <a:avLst/>
                <a:gdLst>
                  <a:gd name="T0" fmla="*/ 334 w 334"/>
                  <a:gd name="T1" fmla="*/ 170 h 340"/>
                  <a:gd name="T2" fmla="*/ 332 w 334"/>
                  <a:gd name="T3" fmla="*/ 205 h 340"/>
                  <a:gd name="T4" fmla="*/ 307 w 334"/>
                  <a:gd name="T5" fmla="*/ 265 h 340"/>
                  <a:gd name="T6" fmla="*/ 261 w 334"/>
                  <a:gd name="T7" fmla="*/ 311 h 340"/>
                  <a:gd name="T8" fmla="*/ 202 w 334"/>
                  <a:gd name="T9" fmla="*/ 337 h 340"/>
                  <a:gd name="T10" fmla="*/ 167 w 334"/>
                  <a:gd name="T11" fmla="*/ 340 h 340"/>
                  <a:gd name="T12" fmla="*/ 133 w 334"/>
                  <a:gd name="T13" fmla="*/ 337 h 340"/>
                  <a:gd name="T14" fmla="*/ 74 w 334"/>
                  <a:gd name="T15" fmla="*/ 311 h 340"/>
                  <a:gd name="T16" fmla="*/ 29 w 334"/>
                  <a:gd name="T17" fmla="*/ 265 h 340"/>
                  <a:gd name="T18" fmla="*/ 3 w 334"/>
                  <a:gd name="T19" fmla="*/ 205 h 340"/>
                  <a:gd name="T20" fmla="*/ 0 w 334"/>
                  <a:gd name="T21" fmla="*/ 170 h 340"/>
                  <a:gd name="T22" fmla="*/ 3 w 334"/>
                  <a:gd name="T23" fmla="*/ 135 h 340"/>
                  <a:gd name="T24" fmla="*/ 29 w 334"/>
                  <a:gd name="T25" fmla="*/ 75 h 340"/>
                  <a:gd name="T26" fmla="*/ 74 w 334"/>
                  <a:gd name="T27" fmla="*/ 29 h 340"/>
                  <a:gd name="T28" fmla="*/ 133 w 334"/>
                  <a:gd name="T29" fmla="*/ 3 h 340"/>
                  <a:gd name="T30" fmla="*/ 167 w 334"/>
                  <a:gd name="T31" fmla="*/ 0 h 340"/>
                  <a:gd name="T32" fmla="*/ 202 w 334"/>
                  <a:gd name="T33" fmla="*/ 3 h 340"/>
                  <a:gd name="T34" fmla="*/ 261 w 334"/>
                  <a:gd name="T35" fmla="*/ 29 h 340"/>
                  <a:gd name="T36" fmla="*/ 307 w 334"/>
                  <a:gd name="T37" fmla="*/ 75 h 340"/>
                  <a:gd name="T38" fmla="*/ 332 w 334"/>
                  <a:gd name="T39" fmla="*/ 135 h 340"/>
                  <a:gd name="T40" fmla="*/ 334 w 334"/>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40">
                    <a:moveTo>
                      <a:pt x="334" y="170"/>
                    </a:moveTo>
                    <a:lnTo>
                      <a:pt x="332" y="205"/>
                    </a:lnTo>
                    <a:lnTo>
                      <a:pt x="307" y="265"/>
                    </a:lnTo>
                    <a:lnTo>
                      <a:pt x="261" y="311"/>
                    </a:lnTo>
                    <a:lnTo>
                      <a:pt x="202" y="337"/>
                    </a:lnTo>
                    <a:lnTo>
                      <a:pt x="167" y="340"/>
                    </a:lnTo>
                    <a:lnTo>
                      <a:pt x="133" y="337"/>
                    </a:lnTo>
                    <a:lnTo>
                      <a:pt x="74" y="311"/>
                    </a:lnTo>
                    <a:lnTo>
                      <a:pt x="29" y="265"/>
                    </a:lnTo>
                    <a:lnTo>
                      <a:pt x="3" y="205"/>
                    </a:lnTo>
                    <a:lnTo>
                      <a:pt x="0" y="170"/>
                    </a:lnTo>
                    <a:lnTo>
                      <a:pt x="3" y="135"/>
                    </a:lnTo>
                    <a:lnTo>
                      <a:pt x="29" y="75"/>
                    </a:lnTo>
                    <a:lnTo>
                      <a:pt x="74" y="29"/>
                    </a:lnTo>
                    <a:lnTo>
                      <a:pt x="133" y="3"/>
                    </a:lnTo>
                    <a:lnTo>
                      <a:pt x="167" y="0"/>
                    </a:lnTo>
                    <a:lnTo>
                      <a:pt x="202" y="3"/>
                    </a:lnTo>
                    <a:lnTo>
                      <a:pt x="261" y="29"/>
                    </a:lnTo>
                    <a:lnTo>
                      <a:pt x="307" y="75"/>
                    </a:lnTo>
                    <a:lnTo>
                      <a:pt x="332" y="135"/>
                    </a:lnTo>
                    <a:lnTo>
                      <a:pt x="334"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327"/>
              <p:cNvSpPr>
                <a:spLocks/>
              </p:cNvSpPr>
              <p:nvPr/>
            </p:nvSpPr>
            <p:spPr bwMode="auto">
              <a:xfrm>
                <a:off x="2871" y="3150"/>
                <a:ext cx="101" cy="102"/>
              </a:xfrm>
              <a:custGeom>
                <a:avLst/>
                <a:gdLst>
                  <a:gd name="T0" fmla="*/ 303 w 303"/>
                  <a:gd name="T1" fmla="*/ 154 h 308"/>
                  <a:gd name="T2" fmla="*/ 301 w 303"/>
                  <a:gd name="T3" fmla="*/ 186 h 308"/>
                  <a:gd name="T4" fmla="*/ 278 w 303"/>
                  <a:gd name="T5" fmla="*/ 240 h 308"/>
                  <a:gd name="T6" fmla="*/ 236 w 303"/>
                  <a:gd name="T7" fmla="*/ 282 h 308"/>
                  <a:gd name="T8" fmla="*/ 182 w 303"/>
                  <a:gd name="T9" fmla="*/ 305 h 308"/>
                  <a:gd name="T10" fmla="*/ 151 w 303"/>
                  <a:gd name="T11" fmla="*/ 308 h 308"/>
                  <a:gd name="T12" fmla="*/ 121 w 303"/>
                  <a:gd name="T13" fmla="*/ 305 h 308"/>
                  <a:gd name="T14" fmla="*/ 66 w 303"/>
                  <a:gd name="T15" fmla="*/ 282 h 308"/>
                  <a:gd name="T16" fmla="*/ 24 w 303"/>
                  <a:gd name="T17" fmla="*/ 240 h 308"/>
                  <a:gd name="T18" fmla="*/ 1 w 303"/>
                  <a:gd name="T19" fmla="*/ 186 h 308"/>
                  <a:gd name="T20" fmla="*/ 0 w 303"/>
                  <a:gd name="T21" fmla="*/ 154 h 308"/>
                  <a:gd name="T22" fmla="*/ 1 w 303"/>
                  <a:gd name="T23" fmla="*/ 122 h 308"/>
                  <a:gd name="T24" fmla="*/ 24 w 303"/>
                  <a:gd name="T25" fmla="*/ 68 h 308"/>
                  <a:gd name="T26" fmla="*/ 66 w 303"/>
                  <a:gd name="T27" fmla="*/ 26 h 308"/>
                  <a:gd name="T28" fmla="*/ 121 w 303"/>
                  <a:gd name="T29" fmla="*/ 1 h 308"/>
                  <a:gd name="T30" fmla="*/ 151 w 303"/>
                  <a:gd name="T31" fmla="*/ 0 h 308"/>
                  <a:gd name="T32" fmla="*/ 182 w 303"/>
                  <a:gd name="T33" fmla="*/ 1 h 308"/>
                  <a:gd name="T34" fmla="*/ 236 w 303"/>
                  <a:gd name="T35" fmla="*/ 26 h 308"/>
                  <a:gd name="T36" fmla="*/ 278 w 303"/>
                  <a:gd name="T37" fmla="*/ 68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6"/>
                    </a:lnTo>
                    <a:lnTo>
                      <a:pt x="278" y="240"/>
                    </a:lnTo>
                    <a:lnTo>
                      <a:pt x="236" y="282"/>
                    </a:lnTo>
                    <a:lnTo>
                      <a:pt x="182" y="305"/>
                    </a:lnTo>
                    <a:lnTo>
                      <a:pt x="151" y="308"/>
                    </a:lnTo>
                    <a:lnTo>
                      <a:pt x="121" y="305"/>
                    </a:lnTo>
                    <a:lnTo>
                      <a:pt x="66" y="282"/>
                    </a:lnTo>
                    <a:lnTo>
                      <a:pt x="24" y="240"/>
                    </a:lnTo>
                    <a:lnTo>
                      <a:pt x="1" y="186"/>
                    </a:lnTo>
                    <a:lnTo>
                      <a:pt x="0" y="154"/>
                    </a:lnTo>
                    <a:lnTo>
                      <a:pt x="1" y="122"/>
                    </a:lnTo>
                    <a:lnTo>
                      <a:pt x="24" y="68"/>
                    </a:lnTo>
                    <a:lnTo>
                      <a:pt x="66" y="26"/>
                    </a:lnTo>
                    <a:lnTo>
                      <a:pt x="121" y="1"/>
                    </a:lnTo>
                    <a:lnTo>
                      <a:pt x="151" y="0"/>
                    </a:lnTo>
                    <a:lnTo>
                      <a:pt x="182" y="1"/>
                    </a:lnTo>
                    <a:lnTo>
                      <a:pt x="236" y="26"/>
                    </a:lnTo>
                    <a:lnTo>
                      <a:pt x="278" y="68"/>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8" name="Line 328"/>
              <p:cNvSpPr>
                <a:spLocks noChangeShapeType="1"/>
              </p:cNvSpPr>
              <p:nvPr/>
            </p:nvSpPr>
            <p:spPr bwMode="auto">
              <a:xfrm>
                <a:off x="2790" y="2121"/>
                <a:ext cx="1141" cy="0"/>
              </a:xfrm>
              <a:prstGeom prst="line">
                <a:avLst/>
              </a:prstGeom>
              <a:noFill/>
              <a:ln w="14288">
                <a:solidFill>
                  <a:srgbClr val="BEBEB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329"/>
              <p:cNvSpPr>
                <a:spLocks/>
              </p:cNvSpPr>
              <p:nvPr/>
            </p:nvSpPr>
            <p:spPr bwMode="auto">
              <a:xfrm>
                <a:off x="2952" y="1116"/>
                <a:ext cx="181" cy="190"/>
              </a:xfrm>
              <a:custGeom>
                <a:avLst/>
                <a:gdLst>
                  <a:gd name="T0" fmla="*/ 542 w 542"/>
                  <a:gd name="T1" fmla="*/ 286 h 569"/>
                  <a:gd name="T2" fmla="*/ 542 w 542"/>
                  <a:gd name="T3" fmla="*/ 314 h 569"/>
                  <a:gd name="T4" fmla="*/ 530 w 542"/>
                  <a:gd name="T5" fmla="*/ 369 h 569"/>
                  <a:gd name="T6" fmla="*/ 510 w 542"/>
                  <a:gd name="T7" fmla="*/ 421 h 569"/>
                  <a:gd name="T8" fmla="*/ 481 w 542"/>
                  <a:gd name="T9" fmla="*/ 466 h 569"/>
                  <a:gd name="T10" fmla="*/ 444 w 542"/>
                  <a:gd name="T11" fmla="*/ 504 h 569"/>
                  <a:gd name="T12" fmla="*/ 401 w 542"/>
                  <a:gd name="T13" fmla="*/ 535 h 569"/>
                  <a:gd name="T14" fmla="*/ 352 w 542"/>
                  <a:gd name="T15" fmla="*/ 556 h 569"/>
                  <a:gd name="T16" fmla="*/ 298 w 542"/>
                  <a:gd name="T17" fmla="*/ 568 h 569"/>
                  <a:gd name="T18" fmla="*/ 271 w 542"/>
                  <a:gd name="T19" fmla="*/ 569 h 569"/>
                  <a:gd name="T20" fmla="*/ 244 w 542"/>
                  <a:gd name="T21" fmla="*/ 568 h 569"/>
                  <a:gd name="T22" fmla="*/ 190 w 542"/>
                  <a:gd name="T23" fmla="*/ 556 h 569"/>
                  <a:gd name="T24" fmla="*/ 141 w 542"/>
                  <a:gd name="T25" fmla="*/ 535 h 569"/>
                  <a:gd name="T26" fmla="*/ 98 w 542"/>
                  <a:gd name="T27" fmla="*/ 504 h 569"/>
                  <a:gd name="T28" fmla="*/ 60 w 542"/>
                  <a:gd name="T29" fmla="*/ 466 h 569"/>
                  <a:gd name="T30" fmla="*/ 32 w 542"/>
                  <a:gd name="T31" fmla="*/ 421 h 569"/>
                  <a:gd name="T32" fmla="*/ 11 w 542"/>
                  <a:gd name="T33" fmla="*/ 369 h 569"/>
                  <a:gd name="T34" fmla="*/ 0 w 542"/>
                  <a:gd name="T35" fmla="*/ 314 h 569"/>
                  <a:gd name="T36" fmla="*/ 0 w 542"/>
                  <a:gd name="T37" fmla="*/ 286 h 569"/>
                  <a:gd name="T38" fmla="*/ 0 w 542"/>
                  <a:gd name="T39" fmla="*/ 255 h 569"/>
                  <a:gd name="T40" fmla="*/ 11 w 542"/>
                  <a:gd name="T41" fmla="*/ 201 h 569"/>
                  <a:gd name="T42" fmla="*/ 32 w 542"/>
                  <a:gd name="T43" fmla="*/ 149 h 569"/>
                  <a:gd name="T44" fmla="*/ 60 w 542"/>
                  <a:gd name="T45" fmla="*/ 104 h 569"/>
                  <a:gd name="T46" fmla="*/ 98 w 542"/>
                  <a:gd name="T47" fmla="*/ 65 h 569"/>
                  <a:gd name="T48" fmla="*/ 141 w 542"/>
                  <a:gd name="T49" fmla="*/ 35 h 569"/>
                  <a:gd name="T50" fmla="*/ 190 w 542"/>
                  <a:gd name="T51" fmla="*/ 13 h 569"/>
                  <a:gd name="T52" fmla="*/ 244 w 542"/>
                  <a:gd name="T53" fmla="*/ 2 h 569"/>
                  <a:gd name="T54" fmla="*/ 271 w 542"/>
                  <a:gd name="T55" fmla="*/ 0 h 569"/>
                  <a:gd name="T56" fmla="*/ 298 w 542"/>
                  <a:gd name="T57" fmla="*/ 2 h 569"/>
                  <a:gd name="T58" fmla="*/ 352 w 542"/>
                  <a:gd name="T59" fmla="*/ 13 h 569"/>
                  <a:gd name="T60" fmla="*/ 401 w 542"/>
                  <a:gd name="T61" fmla="*/ 35 h 569"/>
                  <a:gd name="T62" fmla="*/ 444 w 542"/>
                  <a:gd name="T63" fmla="*/ 65 h 569"/>
                  <a:gd name="T64" fmla="*/ 481 w 542"/>
                  <a:gd name="T65" fmla="*/ 104 h 569"/>
                  <a:gd name="T66" fmla="*/ 510 w 542"/>
                  <a:gd name="T67" fmla="*/ 149 h 569"/>
                  <a:gd name="T68" fmla="*/ 530 w 542"/>
                  <a:gd name="T69" fmla="*/ 201 h 569"/>
                  <a:gd name="T70" fmla="*/ 542 w 542"/>
                  <a:gd name="T71" fmla="*/ 255 h 569"/>
                  <a:gd name="T72" fmla="*/ 542 w 542"/>
                  <a:gd name="T73" fmla="*/ 28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2" h="569">
                    <a:moveTo>
                      <a:pt x="542" y="286"/>
                    </a:moveTo>
                    <a:lnTo>
                      <a:pt x="542" y="314"/>
                    </a:lnTo>
                    <a:lnTo>
                      <a:pt x="530" y="369"/>
                    </a:lnTo>
                    <a:lnTo>
                      <a:pt x="510" y="421"/>
                    </a:lnTo>
                    <a:lnTo>
                      <a:pt x="481" y="466"/>
                    </a:lnTo>
                    <a:lnTo>
                      <a:pt x="444" y="504"/>
                    </a:lnTo>
                    <a:lnTo>
                      <a:pt x="401" y="535"/>
                    </a:lnTo>
                    <a:lnTo>
                      <a:pt x="352" y="556"/>
                    </a:lnTo>
                    <a:lnTo>
                      <a:pt x="298" y="568"/>
                    </a:lnTo>
                    <a:lnTo>
                      <a:pt x="271" y="569"/>
                    </a:lnTo>
                    <a:lnTo>
                      <a:pt x="244" y="568"/>
                    </a:lnTo>
                    <a:lnTo>
                      <a:pt x="190" y="556"/>
                    </a:lnTo>
                    <a:lnTo>
                      <a:pt x="141" y="535"/>
                    </a:lnTo>
                    <a:lnTo>
                      <a:pt x="98" y="504"/>
                    </a:lnTo>
                    <a:lnTo>
                      <a:pt x="60" y="466"/>
                    </a:lnTo>
                    <a:lnTo>
                      <a:pt x="32" y="421"/>
                    </a:lnTo>
                    <a:lnTo>
                      <a:pt x="11" y="369"/>
                    </a:lnTo>
                    <a:lnTo>
                      <a:pt x="0" y="314"/>
                    </a:lnTo>
                    <a:lnTo>
                      <a:pt x="0" y="286"/>
                    </a:lnTo>
                    <a:lnTo>
                      <a:pt x="0" y="255"/>
                    </a:lnTo>
                    <a:lnTo>
                      <a:pt x="11" y="201"/>
                    </a:lnTo>
                    <a:lnTo>
                      <a:pt x="32" y="149"/>
                    </a:lnTo>
                    <a:lnTo>
                      <a:pt x="60" y="104"/>
                    </a:lnTo>
                    <a:lnTo>
                      <a:pt x="98" y="65"/>
                    </a:lnTo>
                    <a:lnTo>
                      <a:pt x="141" y="35"/>
                    </a:lnTo>
                    <a:lnTo>
                      <a:pt x="190" y="13"/>
                    </a:lnTo>
                    <a:lnTo>
                      <a:pt x="244" y="2"/>
                    </a:lnTo>
                    <a:lnTo>
                      <a:pt x="271" y="0"/>
                    </a:lnTo>
                    <a:lnTo>
                      <a:pt x="298" y="2"/>
                    </a:lnTo>
                    <a:lnTo>
                      <a:pt x="352" y="13"/>
                    </a:lnTo>
                    <a:lnTo>
                      <a:pt x="401" y="35"/>
                    </a:lnTo>
                    <a:lnTo>
                      <a:pt x="444" y="65"/>
                    </a:lnTo>
                    <a:lnTo>
                      <a:pt x="481" y="104"/>
                    </a:lnTo>
                    <a:lnTo>
                      <a:pt x="510" y="149"/>
                    </a:lnTo>
                    <a:lnTo>
                      <a:pt x="530" y="201"/>
                    </a:lnTo>
                    <a:lnTo>
                      <a:pt x="542" y="255"/>
                    </a:lnTo>
                    <a:lnTo>
                      <a:pt x="542" y="286"/>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330"/>
              <p:cNvSpPr>
                <a:spLocks noEditPoints="1"/>
              </p:cNvSpPr>
              <p:nvPr/>
            </p:nvSpPr>
            <p:spPr bwMode="auto">
              <a:xfrm>
                <a:off x="2959" y="1188"/>
                <a:ext cx="39" cy="46"/>
              </a:xfrm>
              <a:custGeom>
                <a:avLst/>
                <a:gdLst>
                  <a:gd name="T0" fmla="*/ 19 w 117"/>
                  <a:gd name="T1" fmla="*/ 14 h 140"/>
                  <a:gd name="T2" fmla="*/ 19 w 117"/>
                  <a:gd name="T3" fmla="*/ 124 h 140"/>
                  <a:gd name="T4" fmla="*/ 42 w 117"/>
                  <a:gd name="T5" fmla="*/ 124 h 140"/>
                  <a:gd name="T6" fmla="*/ 55 w 117"/>
                  <a:gd name="T7" fmla="*/ 124 h 140"/>
                  <a:gd name="T8" fmla="*/ 76 w 117"/>
                  <a:gd name="T9" fmla="*/ 117 h 140"/>
                  <a:gd name="T10" fmla="*/ 84 w 117"/>
                  <a:gd name="T11" fmla="*/ 111 h 140"/>
                  <a:gd name="T12" fmla="*/ 89 w 117"/>
                  <a:gd name="T13" fmla="*/ 104 h 140"/>
                  <a:gd name="T14" fmla="*/ 97 w 117"/>
                  <a:gd name="T15" fmla="*/ 84 h 140"/>
                  <a:gd name="T16" fmla="*/ 97 w 117"/>
                  <a:gd name="T17" fmla="*/ 69 h 140"/>
                  <a:gd name="T18" fmla="*/ 97 w 117"/>
                  <a:gd name="T19" fmla="*/ 56 h 140"/>
                  <a:gd name="T20" fmla="*/ 89 w 117"/>
                  <a:gd name="T21" fmla="*/ 35 h 140"/>
                  <a:gd name="T22" fmla="*/ 84 w 117"/>
                  <a:gd name="T23" fmla="*/ 29 h 140"/>
                  <a:gd name="T24" fmla="*/ 76 w 117"/>
                  <a:gd name="T25" fmla="*/ 22 h 140"/>
                  <a:gd name="T26" fmla="*/ 55 w 117"/>
                  <a:gd name="T27" fmla="*/ 16 h 140"/>
                  <a:gd name="T28" fmla="*/ 42 w 117"/>
                  <a:gd name="T29" fmla="*/ 14 h 140"/>
                  <a:gd name="T30" fmla="*/ 19 w 117"/>
                  <a:gd name="T31" fmla="*/ 14 h 140"/>
                  <a:gd name="T32" fmla="*/ 0 w 117"/>
                  <a:gd name="T33" fmla="*/ 0 h 140"/>
                  <a:gd name="T34" fmla="*/ 39 w 117"/>
                  <a:gd name="T35" fmla="*/ 0 h 140"/>
                  <a:gd name="T36" fmla="*/ 58 w 117"/>
                  <a:gd name="T37" fmla="*/ 0 h 140"/>
                  <a:gd name="T38" fmla="*/ 88 w 117"/>
                  <a:gd name="T39" fmla="*/ 9 h 140"/>
                  <a:gd name="T40" fmla="*/ 98 w 117"/>
                  <a:gd name="T41" fmla="*/ 16 h 140"/>
                  <a:gd name="T42" fmla="*/ 107 w 117"/>
                  <a:gd name="T43" fmla="*/ 26 h 140"/>
                  <a:gd name="T44" fmla="*/ 117 w 117"/>
                  <a:gd name="T45" fmla="*/ 52 h 140"/>
                  <a:gd name="T46" fmla="*/ 117 w 117"/>
                  <a:gd name="T47" fmla="*/ 69 h 140"/>
                  <a:gd name="T48" fmla="*/ 117 w 117"/>
                  <a:gd name="T49" fmla="*/ 86 h 140"/>
                  <a:gd name="T50" fmla="*/ 107 w 117"/>
                  <a:gd name="T51" fmla="*/ 114 h 140"/>
                  <a:gd name="T52" fmla="*/ 98 w 117"/>
                  <a:gd name="T53" fmla="*/ 122 h 140"/>
                  <a:gd name="T54" fmla="*/ 88 w 117"/>
                  <a:gd name="T55" fmla="*/ 130 h 140"/>
                  <a:gd name="T56" fmla="*/ 58 w 117"/>
                  <a:gd name="T57" fmla="*/ 138 h 140"/>
                  <a:gd name="T58" fmla="*/ 39 w 117"/>
                  <a:gd name="T59" fmla="*/ 140 h 140"/>
                  <a:gd name="T60" fmla="*/ 0 w 117"/>
                  <a:gd name="T61" fmla="*/ 140 h 140"/>
                  <a:gd name="T62" fmla="*/ 0 w 117"/>
                  <a:gd name="T6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40">
                    <a:moveTo>
                      <a:pt x="19" y="14"/>
                    </a:moveTo>
                    <a:lnTo>
                      <a:pt x="19" y="124"/>
                    </a:lnTo>
                    <a:lnTo>
                      <a:pt x="42" y="124"/>
                    </a:lnTo>
                    <a:lnTo>
                      <a:pt x="55" y="124"/>
                    </a:lnTo>
                    <a:lnTo>
                      <a:pt x="76" y="117"/>
                    </a:lnTo>
                    <a:lnTo>
                      <a:pt x="84" y="111"/>
                    </a:lnTo>
                    <a:lnTo>
                      <a:pt x="89" y="104"/>
                    </a:lnTo>
                    <a:lnTo>
                      <a:pt x="97" y="84"/>
                    </a:lnTo>
                    <a:lnTo>
                      <a:pt x="97" y="69"/>
                    </a:lnTo>
                    <a:lnTo>
                      <a:pt x="97" y="56"/>
                    </a:lnTo>
                    <a:lnTo>
                      <a:pt x="89" y="35"/>
                    </a:lnTo>
                    <a:lnTo>
                      <a:pt x="84" y="29"/>
                    </a:lnTo>
                    <a:lnTo>
                      <a:pt x="76" y="22"/>
                    </a:lnTo>
                    <a:lnTo>
                      <a:pt x="55" y="16"/>
                    </a:lnTo>
                    <a:lnTo>
                      <a:pt x="42" y="14"/>
                    </a:lnTo>
                    <a:lnTo>
                      <a:pt x="19" y="14"/>
                    </a:lnTo>
                    <a:close/>
                    <a:moveTo>
                      <a:pt x="0" y="0"/>
                    </a:moveTo>
                    <a:lnTo>
                      <a:pt x="39" y="0"/>
                    </a:lnTo>
                    <a:lnTo>
                      <a:pt x="58" y="0"/>
                    </a:lnTo>
                    <a:lnTo>
                      <a:pt x="88" y="9"/>
                    </a:lnTo>
                    <a:lnTo>
                      <a:pt x="98" y="16"/>
                    </a:lnTo>
                    <a:lnTo>
                      <a:pt x="107" y="26"/>
                    </a:lnTo>
                    <a:lnTo>
                      <a:pt x="117" y="52"/>
                    </a:lnTo>
                    <a:lnTo>
                      <a:pt x="117" y="69"/>
                    </a:lnTo>
                    <a:lnTo>
                      <a:pt x="117" y="86"/>
                    </a:lnTo>
                    <a:lnTo>
                      <a:pt x="107" y="114"/>
                    </a:lnTo>
                    <a:lnTo>
                      <a:pt x="98" y="122"/>
                    </a:lnTo>
                    <a:lnTo>
                      <a:pt x="88" y="130"/>
                    </a:lnTo>
                    <a:lnTo>
                      <a:pt x="58" y="138"/>
                    </a:lnTo>
                    <a:lnTo>
                      <a:pt x="39"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331"/>
              <p:cNvSpPr>
                <a:spLocks/>
              </p:cNvSpPr>
              <p:nvPr/>
            </p:nvSpPr>
            <p:spPr bwMode="auto">
              <a:xfrm>
                <a:off x="3006" y="1187"/>
                <a:ext cx="33" cy="48"/>
              </a:xfrm>
              <a:custGeom>
                <a:avLst/>
                <a:gdLst>
                  <a:gd name="T0" fmla="*/ 90 w 98"/>
                  <a:gd name="T1" fmla="*/ 7 h 146"/>
                  <a:gd name="T2" fmla="*/ 90 w 98"/>
                  <a:gd name="T3" fmla="*/ 26 h 146"/>
                  <a:gd name="T4" fmla="*/ 80 w 98"/>
                  <a:gd name="T5" fmla="*/ 20 h 146"/>
                  <a:gd name="T6" fmla="*/ 70 w 98"/>
                  <a:gd name="T7" fmla="*/ 17 h 146"/>
                  <a:gd name="T8" fmla="*/ 61 w 98"/>
                  <a:gd name="T9" fmla="*/ 16 h 146"/>
                  <a:gd name="T10" fmla="*/ 51 w 98"/>
                  <a:gd name="T11" fmla="*/ 16 h 146"/>
                  <a:gd name="T12" fmla="*/ 38 w 98"/>
                  <a:gd name="T13" fmla="*/ 16 h 146"/>
                  <a:gd name="T14" fmla="*/ 28 w 98"/>
                  <a:gd name="T15" fmla="*/ 22 h 146"/>
                  <a:gd name="T16" fmla="*/ 21 w 98"/>
                  <a:gd name="T17" fmla="*/ 27 h 146"/>
                  <a:gd name="T18" fmla="*/ 19 w 98"/>
                  <a:gd name="T19" fmla="*/ 39 h 146"/>
                  <a:gd name="T20" fmla="*/ 21 w 98"/>
                  <a:gd name="T21" fmla="*/ 46 h 146"/>
                  <a:gd name="T22" fmla="*/ 25 w 98"/>
                  <a:gd name="T23" fmla="*/ 52 h 146"/>
                  <a:gd name="T24" fmla="*/ 32 w 98"/>
                  <a:gd name="T25" fmla="*/ 56 h 146"/>
                  <a:gd name="T26" fmla="*/ 46 w 98"/>
                  <a:gd name="T27" fmla="*/ 61 h 146"/>
                  <a:gd name="T28" fmla="*/ 58 w 98"/>
                  <a:gd name="T29" fmla="*/ 62 h 146"/>
                  <a:gd name="T30" fmla="*/ 77 w 98"/>
                  <a:gd name="T31" fmla="*/ 68 h 146"/>
                  <a:gd name="T32" fmla="*/ 88 w 98"/>
                  <a:gd name="T33" fmla="*/ 76 h 146"/>
                  <a:gd name="T34" fmla="*/ 97 w 98"/>
                  <a:gd name="T35" fmla="*/ 88 h 146"/>
                  <a:gd name="T36" fmla="*/ 98 w 98"/>
                  <a:gd name="T37" fmla="*/ 104 h 146"/>
                  <a:gd name="T38" fmla="*/ 98 w 98"/>
                  <a:gd name="T39" fmla="*/ 114 h 146"/>
                  <a:gd name="T40" fmla="*/ 91 w 98"/>
                  <a:gd name="T41" fmla="*/ 128 h 146"/>
                  <a:gd name="T42" fmla="*/ 85 w 98"/>
                  <a:gd name="T43" fmla="*/ 134 h 146"/>
                  <a:gd name="T44" fmla="*/ 70 w 98"/>
                  <a:gd name="T45" fmla="*/ 143 h 146"/>
                  <a:gd name="T46" fmla="*/ 45 w 98"/>
                  <a:gd name="T47" fmla="*/ 146 h 146"/>
                  <a:gd name="T48" fmla="*/ 35 w 98"/>
                  <a:gd name="T49" fmla="*/ 144 h 146"/>
                  <a:gd name="T50" fmla="*/ 23 w 98"/>
                  <a:gd name="T51" fmla="*/ 143 h 146"/>
                  <a:gd name="T52" fmla="*/ 12 w 98"/>
                  <a:gd name="T53" fmla="*/ 140 h 146"/>
                  <a:gd name="T54" fmla="*/ 0 w 98"/>
                  <a:gd name="T55" fmla="*/ 137 h 146"/>
                  <a:gd name="T56" fmla="*/ 0 w 98"/>
                  <a:gd name="T57" fmla="*/ 117 h 146"/>
                  <a:gd name="T58" fmla="*/ 12 w 98"/>
                  <a:gd name="T59" fmla="*/ 123 h 146"/>
                  <a:gd name="T60" fmla="*/ 23 w 98"/>
                  <a:gd name="T61" fmla="*/ 127 h 146"/>
                  <a:gd name="T62" fmla="*/ 35 w 98"/>
                  <a:gd name="T63" fmla="*/ 130 h 146"/>
                  <a:gd name="T64" fmla="*/ 45 w 98"/>
                  <a:gd name="T65" fmla="*/ 130 h 146"/>
                  <a:gd name="T66" fmla="*/ 59 w 98"/>
                  <a:gd name="T67" fmla="*/ 128 h 146"/>
                  <a:gd name="T68" fmla="*/ 70 w 98"/>
                  <a:gd name="T69" fmla="*/ 124 h 146"/>
                  <a:gd name="T70" fmla="*/ 77 w 98"/>
                  <a:gd name="T71" fmla="*/ 117 h 146"/>
                  <a:gd name="T72" fmla="*/ 80 w 98"/>
                  <a:gd name="T73" fmla="*/ 105 h 146"/>
                  <a:gd name="T74" fmla="*/ 78 w 98"/>
                  <a:gd name="T75" fmla="*/ 95 h 146"/>
                  <a:gd name="T76" fmla="*/ 72 w 98"/>
                  <a:gd name="T77" fmla="*/ 89 h 146"/>
                  <a:gd name="T78" fmla="*/ 65 w 98"/>
                  <a:gd name="T79" fmla="*/ 84 h 146"/>
                  <a:gd name="T80" fmla="*/ 52 w 98"/>
                  <a:gd name="T81" fmla="*/ 81 h 146"/>
                  <a:gd name="T82" fmla="*/ 41 w 98"/>
                  <a:gd name="T83" fmla="*/ 78 h 146"/>
                  <a:gd name="T84" fmla="*/ 21 w 98"/>
                  <a:gd name="T85" fmla="*/ 74 h 146"/>
                  <a:gd name="T86" fmla="*/ 9 w 98"/>
                  <a:gd name="T87" fmla="*/ 65 h 146"/>
                  <a:gd name="T88" fmla="*/ 2 w 98"/>
                  <a:gd name="T89" fmla="*/ 55 h 146"/>
                  <a:gd name="T90" fmla="*/ 0 w 98"/>
                  <a:gd name="T91" fmla="*/ 40 h 146"/>
                  <a:gd name="T92" fmla="*/ 0 w 98"/>
                  <a:gd name="T93" fmla="*/ 30 h 146"/>
                  <a:gd name="T94" fmla="*/ 8 w 98"/>
                  <a:gd name="T95" fmla="*/ 16 h 146"/>
                  <a:gd name="T96" fmla="*/ 13 w 98"/>
                  <a:gd name="T97" fmla="*/ 10 h 146"/>
                  <a:gd name="T98" fmla="*/ 28 w 98"/>
                  <a:gd name="T99" fmla="*/ 2 h 146"/>
                  <a:gd name="T100" fmla="*/ 49 w 98"/>
                  <a:gd name="T101" fmla="*/ 0 h 146"/>
                  <a:gd name="T102" fmla="*/ 59 w 98"/>
                  <a:gd name="T103" fmla="*/ 0 h 146"/>
                  <a:gd name="T104" fmla="*/ 70 w 98"/>
                  <a:gd name="T105" fmla="*/ 2 h 146"/>
                  <a:gd name="T106" fmla="*/ 80 w 98"/>
                  <a:gd name="T107" fmla="*/ 4 h 146"/>
                  <a:gd name="T108" fmla="*/ 90 w 98"/>
                  <a:gd name="T109" fmla="*/ 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 h="146">
                    <a:moveTo>
                      <a:pt x="90" y="7"/>
                    </a:moveTo>
                    <a:lnTo>
                      <a:pt x="90" y="26"/>
                    </a:lnTo>
                    <a:lnTo>
                      <a:pt x="80" y="20"/>
                    </a:lnTo>
                    <a:lnTo>
                      <a:pt x="70" y="17"/>
                    </a:lnTo>
                    <a:lnTo>
                      <a:pt x="61" y="16"/>
                    </a:lnTo>
                    <a:lnTo>
                      <a:pt x="51" y="16"/>
                    </a:lnTo>
                    <a:lnTo>
                      <a:pt x="38" y="16"/>
                    </a:lnTo>
                    <a:lnTo>
                      <a:pt x="28" y="22"/>
                    </a:lnTo>
                    <a:lnTo>
                      <a:pt x="21" y="27"/>
                    </a:lnTo>
                    <a:lnTo>
                      <a:pt x="19" y="39"/>
                    </a:lnTo>
                    <a:lnTo>
                      <a:pt x="21" y="46"/>
                    </a:lnTo>
                    <a:lnTo>
                      <a:pt x="25" y="52"/>
                    </a:lnTo>
                    <a:lnTo>
                      <a:pt x="32" y="56"/>
                    </a:lnTo>
                    <a:lnTo>
                      <a:pt x="46" y="61"/>
                    </a:lnTo>
                    <a:lnTo>
                      <a:pt x="58" y="62"/>
                    </a:lnTo>
                    <a:lnTo>
                      <a:pt x="77" y="68"/>
                    </a:lnTo>
                    <a:lnTo>
                      <a:pt x="88" y="76"/>
                    </a:lnTo>
                    <a:lnTo>
                      <a:pt x="97" y="88"/>
                    </a:lnTo>
                    <a:lnTo>
                      <a:pt x="98" y="104"/>
                    </a:lnTo>
                    <a:lnTo>
                      <a:pt x="98" y="114"/>
                    </a:lnTo>
                    <a:lnTo>
                      <a:pt x="91" y="128"/>
                    </a:lnTo>
                    <a:lnTo>
                      <a:pt x="85" y="134"/>
                    </a:lnTo>
                    <a:lnTo>
                      <a:pt x="70" y="143"/>
                    </a:lnTo>
                    <a:lnTo>
                      <a:pt x="45" y="146"/>
                    </a:lnTo>
                    <a:lnTo>
                      <a:pt x="35" y="144"/>
                    </a:lnTo>
                    <a:lnTo>
                      <a:pt x="23" y="143"/>
                    </a:lnTo>
                    <a:lnTo>
                      <a:pt x="12" y="140"/>
                    </a:lnTo>
                    <a:lnTo>
                      <a:pt x="0" y="137"/>
                    </a:lnTo>
                    <a:lnTo>
                      <a:pt x="0" y="117"/>
                    </a:lnTo>
                    <a:lnTo>
                      <a:pt x="12" y="123"/>
                    </a:lnTo>
                    <a:lnTo>
                      <a:pt x="23" y="127"/>
                    </a:lnTo>
                    <a:lnTo>
                      <a:pt x="35" y="130"/>
                    </a:lnTo>
                    <a:lnTo>
                      <a:pt x="45" y="130"/>
                    </a:lnTo>
                    <a:lnTo>
                      <a:pt x="59" y="128"/>
                    </a:lnTo>
                    <a:lnTo>
                      <a:pt x="70" y="124"/>
                    </a:lnTo>
                    <a:lnTo>
                      <a:pt x="77" y="117"/>
                    </a:lnTo>
                    <a:lnTo>
                      <a:pt x="80" y="105"/>
                    </a:lnTo>
                    <a:lnTo>
                      <a:pt x="78" y="95"/>
                    </a:lnTo>
                    <a:lnTo>
                      <a:pt x="72" y="89"/>
                    </a:lnTo>
                    <a:lnTo>
                      <a:pt x="65" y="84"/>
                    </a:lnTo>
                    <a:lnTo>
                      <a:pt x="52" y="81"/>
                    </a:lnTo>
                    <a:lnTo>
                      <a:pt x="41" y="78"/>
                    </a:lnTo>
                    <a:lnTo>
                      <a:pt x="21" y="74"/>
                    </a:lnTo>
                    <a:lnTo>
                      <a:pt x="9" y="65"/>
                    </a:lnTo>
                    <a:lnTo>
                      <a:pt x="2" y="55"/>
                    </a:lnTo>
                    <a:lnTo>
                      <a:pt x="0" y="40"/>
                    </a:lnTo>
                    <a:lnTo>
                      <a:pt x="0" y="30"/>
                    </a:lnTo>
                    <a:lnTo>
                      <a:pt x="8" y="16"/>
                    </a:lnTo>
                    <a:lnTo>
                      <a:pt x="13" y="10"/>
                    </a:lnTo>
                    <a:lnTo>
                      <a:pt x="28" y="2"/>
                    </a:lnTo>
                    <a:lnTo>
                      <a:pt x="49" y="0"/>
                    </a:lnTo>
                    <a:lnTo>
                      <a:pt x="59" y="0"/>
                    </a:lnTo>
                    <a:lnTo>
                      <a:pt x="70" y="2"/>
                    </a:lnTo>
                    <a:lnTo>
                      <a:pt x="80" y="4"/>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332"/>
              <p:cNvSpPr>
                <a:spLocks/>
              </p:cNvSpPr>
              <p:nvPr/>
            </p:nvSpPr>
            <p:spPr bwMode="auto">
              <a:xfrm>
                <a:off x="3049" y="1188"/>
                <a:ext cx="43" cy="46"/>
              </a:xfrm>
              <a:custGeom>
                <a:avLst/>
                <a:gdLst>
                  <a:gd name="T0" fmla="*/ 0 w 128"/>
                  <a:gd name="T1" fmla="*/ 0 h 140"/>
                  <a:gd name="T2" fmla="*/ 27 w 128"/>
                  <a:gd name="T3" fmla="*/ 0 h 140"/>
                  <a:gd name="T4" fmla="*/ 63 w 128"/>
                  <a:gd name="T5" fmla="*/ 95 h 140"/>
                  <a:gd name="T6" fmla="*/ 99 w 128"/>
                  <a:gd name="T7" fmla="*/ 0 h 140"/>
                  <a:gd name="T8" fmla="*/ 128 w 128"/>
                  <a:gd name="T9" fmla="*/ 0 h 140"/>
                  <a:gd name="T10" fmla="*/ 128 w 128"/>
                  <a:gd name="T11" fmla="*/ 140 h 140"/>
                  <a:gd name="T12" fmla="*/ 109 w 128"/>
                  <a:gd name="T13" fmla="*/ 140 h 140"/>
                  <a:gd name="T14" fmla="*/ 109 w 128"/>
                  <a:gd name="T15" fmla="*/ 16 h 140"/>
                  <a:gd name="T16" fmla="*/ 73 w 128"/>
                  <a:gd name="T17" fmla="*/ 112 h 140"/>
                  <a:gd name="T18" fmla="*/ 54 w 128"/>
                  <a:gd name="T19" fmla="*/ 112 h 140"/>
                  <a:gd name="T20" fmla="*/ 18 w 128"/>
                  <a:gd name="T21" fmla="*/ 16 h 140"/>
                  <a:gd name="T22" fmla="*/ 18 w 128"/>
                  <a:gd name="T23" fmla="*/ 140 h 140"/>
                  <a:gd name="T24" fmla="*/ 0 w 128"/>
                  <a:gd name="T25" fmla="*/ 140 h 140"/>
                  <a:gd name="T26" fmla="*/ 0 w 128"/>
                  <a:gd name="T2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40">
                    <a:moveTo>
                      <a:pt x="0" y="0"/>
                    </a:moveTo>
                    <a:lnTo>
                      <a:pt x="27" y="0"/>
                    </a:lnTo>
                    <a:lnTo>
                      <a:pt x="63" y="95"/>
                    </a:lnTo>
                    <a:lnTo>
                      <a:pt x="99" y="0"/>
                    </a:lnTo>
                    <a:lnTo>
                      <a:pt x="128" y="0"/>
                    </a:lnTo>
                    <a:lnTo>
                      <a:pt x="128" y="140"/>
                    </a:lnTo>
                    <a:lnTo>
                      <a:pt x="109" y="140"/>
                    </a:lnTo>
                    <a:lnTo>
                      <a:pt x="109" y="16"/>
                    </a:lnTo>
                    <a:lnTo>
                      <a:pt x="73" y="112"/>
                    </a:lnTo>
                    <a:lnTo>
                      <a:pt x="54" y="112"/>
                    </a:lnTo>
                    <a:lnTo>
                      <a:pt x="18" y="16"/>
                    </a:lnTo>
                    <a:lnTo>
                      <a:pt x="18"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333"/>
              <p:cNvSpPr>
                <a:spLocks/>
              </p:cNvSpPr>
              <p:nvPr/>
            </p:nvSpPr>
            <p:spPr bwMode="auto">
              <a:xfrm>
                <a:off x="3104" y="1188"/>
                <a:ext cx="29" cy="46"/>
              </a:xfrm>
              <a:custGeom>
                <a:avLst/>
                <a:gdLst>
                  <a:gd name="T0" fmla="*/ 0 w 87"/>
                  <a:gd name="T1" fmla="*/ 0 h 140"/>
                  <a:gd name="T2" fmla="*/ 19 w 87"/>
                  <a:gd name="T3" fmla="*/ 0 h 140"/>
                  <a:gd name="T4" fmla="*/ 19 w 87"/>
                  <a:gd name="T5" fmla="*/ 124 h 140"/>
                  <a:gd name="T6" fmla="*/ 87 w 87"/>
                  <a:gd name="T7" fmla="*/ 124 h 140"/>
                  <a:gd name="T8" fmla="*/ 87 w 87"/>
                  <a:gd name="T9" fmla="*/ 140 h 140"/>
                  <a:gd name="T10" fmla="*/ 0 w 87"/>
                  <a:gd name="T11" fmla="*/ 140 h 140"/>
                  <a:gd name="T12" fmla="*/ 0 w 87"/>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7" h="140">
                    <a:moveTo>
                      <a:pt x="0" y="0"/>
                    </a:moveTo>
                    <a:lnTo>
                      <a:pt x="19" y="0"/>
                    </a:lnTo>
                    <a:lnTo>
                      <a:pt x="19" y="124"/>
                    </a:lnTo>
                    <a:lnTo>
                      <a:pt x="87" y="124"/>
                    </a:lnTo>
                    <a:lnTo>
                      <a:pt x="87"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334"/>
              <p:cNvSpPr>
                <a:spLocks/>
              </p:cNvSpPr>
              <p:nvPr/>
            </p:nvSpPr>
            <p:spPr bwMode="auto">
              <a:xfrm>
                <a:off x="2380" y="1033"/>
                <a:ext cx="51" cy="55"/>
              </a:xfrm>
              <a:custGeom>
                <a:avLst/>
                <a:gdLst>
                  <a:gd name="T0" fmla="*/ 0 w 154"/>
                  <a:gd name="T1" fmla="*/ 0 h 167"/>
                  <a:gd name="T2" fmla="*/ 33 w 154"/>
                  <a:gd name="T3" fmla="*/ 0 h 167"/>
                  <a:gd name="T4" fmla="*/ 76 w 154"/>
                  <a:gd name="T5" fmla="*/ 114 h 167"/>
                  <a:gd name="T6" fmla="*/ 119 w 154"/>
                  <a:gd name="T7" fmla="*/ 0 h 167"/>
                  <a:gd name="T8" fmla="*/ 154 w 154"/>
                  <a:gd name="T9" fmla="*/ 0 h 167"/>
                  <a:gd name="T10" fmla="*/ 154 w 154"/>
                  <a:gd name="T11" fmla="*/ 167 h 167"/>
                  <a:gd name="T12" fmla="*/ 131 w 154"/>
                  <a:gd name="T13" fmla="*/ 167 h 167"/>
                  <a:gd name="T14" fmla="*/ 131 w 154"/>
                  <a:gd name="T15" fmla="*/ 20 h 167"/>
                  <a:gd name="T16" fmla="*/ 88 w 154"/>
                  <a:gd name="T17" fmla="*/ 135 h 167"/>
                  <a:gd name="T18" fmla="*/ 65 w 154"/>
                  <a:gd name="T19" fmla="*/ 135 h 167"/>
                  <a:gd name="T20" fmla="*/ 21 w 154"/>
                  <a:gd name="T21" fmla="*/ 20 h 167"/>
                  <a:gd name="T22" fmla="*/ 21 w 154"/>
                  <a:gd name="T23" fmla="*/ 167 h 167"/>
                  <a:gd name="T24" fmla="*/ 0 w 154"/>
                  <a:gd name="T25" fmla="*/ 167 h 167"/>
                  <a:gd name="T26" fmla="*/ 0 w 154"/>
                  <a:gd name="T2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7">
                    <a:moveTo>
                      <a:pt x="0" y="0"/>
                    </a:moveTo>
                    <a:lnTo>
                      <a:pt x="33" y="0"/>
                    </a:lnTo>
                    <a:lnTo>
                      <a:pt x="76" y="114"/>
                    </a:lnTo>
                    <a:lnTo>
                      <a:pt x="119" y="0"/>
                    </a:lnTo>
                    <a:lnTo>
                      <a:pt x="154" y="0"/>
                    </a:lnTo>
                    <a:lnTo>
                      <a:pt x="154" y="167"/>
                    </a:lnTo>
                    <a:lnTo>
                      <a:pt x="131" y="167"/>
                    </a:lnTo>
                    <a:lnTo>
                      <a:pt x="131" y="20"/>
                    </a:lnTo>
                    <a:lnTo>
                      <a:pt x="88" y="135"/>
                    </a:lnTo>
                    <a:lnTo>
                      <a:pt x="65" y="135"/>
                    </a:lnTo>
                    <a:lnTo>
                      <a:pt x="21" y="20"/>
                    </a:lnTo>
                    <a:lnTo>
                      <a:pt x="21" y="167"/>
                    </a:lnTo>
                    <a:lnTo>
                      <a:pt x="0" y="16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335"/>
              <p:cNvSpPr>
                <a:spLocks noEditPoints="1"/>
              </p:cNvSpPr>
              <p:nvPr/>
            </p:nvSpPr>
            <p:spPr bwMode="auto">
              <a:xfrm>
                <a:off x="2443" y="1046"/>
                <a:ext cx="38" cy="43"/>
              </a:xfrm>
              <a:custGeom>
                <a:avLst/>
                <a:gdLst>
                  <a:gd name="T0" fmla="*/ 57 w 115"/>
                  <a:gd name="T1" fmla="*/ 17 h 131"/>
                  <a:gd name="T2" fmla="*/ 50 w 115"/>
                  <a:gd name="T3" fmla="*/ 17 h 131"/>
                  <a:gd name="T4" fmla="*/ 37 w 115"/>
                  <a:gd name="T5" fmla="*/ 24 h 131"/>
                  <a:gd name="T6" fmla="*/ 31 w 115"/>
                  <a:gd name="T7" fmla="*/ 30 h 131"/>
                  <a:gd name="T8" fmla="*/ 23 w 115"/>
                  <a:gd name="T9" fmla="*/ 44 h 131"/>
                  <a:gd name="T10" fmla="*/ 21 w 115"/>
                  <a:gd name="T11" fmla="*/ 65 h 131"/>
                  <a:gd name="T12" fmla="*/ 23 w 115"/>
                  <a:gd name="T13" fmla="*/ 86 h 131"/>
                  <a:gd name="T14" fmla="*/ 31 w 115"/>
                  <a:gd name="T15" fmla="*/ 101 h 131"/>
                  <a:gd name="T16" fmla="*/ 37 w 115"/>
                  <a:gd name="T17" fmla="*/ 106 h 131"/>
                  <a:gd name="T18" fmla="*/ 50 w 115"/>
                  <a:gd name="T19" fmla="*/ 113 h 131"/>
                  <a:gd name="T20" fmla="*/ 57 w 115"/>
                  <a:gd name="T21" fmla="*/ 113 h 131"/>
                  <a:gd name="T22" fmla="*/ 66 w 115"/>
                  <a:gd name="T23" fmla="*/ 113 h 131"/>
                  <a:gd name="T24" fmla="*/ 79 w 115"/>
                  <a:gd name="T25" fmla="*/ 106 h 131"/>
                  <a:gd name="T26" fmla="*/ 85 w 115"/>
                  <a:gd name="T27" fmla="*/ 101 h 131"/>
                  <a:gd name="T28" fmla="*/ 92 w 115"/>
                  <a:gd name="T29" fmla="*/ 86 h 131"/>
                  <a:gd name="T30" fmla="*/ 93 w 115"/>
                  <a:gd name="T31" fmla="*/ 65 h 131"/>
                  <a:gd name="T32" fmla="*/ 92 w 115"/>
                  <a:gd name="T33" fmla="*/ 44 h 131"/>
                  <a:gd name="T34" fmla="*/ 85 w 115"/>
                  <a:gd name="T35" fmla="*/ 30 h 131"/>
                  <a:gd name="T36" fmla="*/ 79 w 115"/>
                  <a:gd name="T37" fmla="*/ 24 h 131"/>
                  <a:gd name="T38" fmla="*/ 66 w 115"/>
                  <a:gd name="T39" fmla="*/ 17 h 131"/>
                  <a:gd name="T40" fmla="*/ 57 w 115"/>
                  <a:gd name="T41" fmla="*/ 17 h 131"/>
                  <a:gd name="T42" fmla="*/ 57 w 115"/>
                  <a:gd name="T43" fmla="*/ 0 h 131"/>
                  <a:gd name="T44" fmla="*/ 70 w 115"/>
                  <a:gd name="T45" fmla="*/ 0 h 131"/>
                  <a:gd name="T46" fmla="*/ 92 w 115"/>
                  <a:gd name="T47" fmla="*/ 8 h 131"/>
                  <a:gd name="T48" fmla="*/ 101 w 115"/>
                  <a:gd name="T49" fmla="*/ 17 h 131"/>
                  <a:gd name="T50" fmla="*/ 108 w 115"/>
                  <a:gd name="T51" fmla="*/ 26 h 131"/>
                  <a:gd name="T52" fmla="*/ 115 w 115"/>
                  <a:gd name="T53" fmla="*/ 50 h 131"/>
                  <a:gd name="T54" fmla="*/ 115 w 115"/>
                  <a:gd name="T55" fmla="*/ 65 h 131"/>
                  <a:gd name="T56" fmla="*/ 115 w 115"/>
                  <a:gd name="T57" fmla="*/ 80 h 131"/>
                  <a:gd name="T58" fmla="*/ 108 w 115"/>
                  <a:gd name="T59" fmla="*/ 105 h 131"/>
                  <a:gd name="T60" fmla="*/ 101 w 115"/>
                  <a:gd name="T61" fmla="*/ 113 h 131"/>
                  <a:gd name="T62" fmla="*/ 92 w 115"/>
                  <a:gd name="T63" fmla="*/ 122 h 131"/>
                  <a:gd name="T64" fmla="*/ 70 w 115"/>
                  <a:gd name="T65" fmla="*/ 131 h 131"/>
                  <a:gd name="T66" fmla="*/ 57 w 115"/>
                  <a:gd name="T67" fmla="*/ 131 h 131"/>
                  <a:gd name="T68" fmla="*/ 44 w 115"/>
                  <a:gd name="T69" fmla="*/ 131 h 131"/>
                  <a:gd name="T70" fmla="*/ 23 w 115"/>
                  <a:gd name="T71" fmla="*/ 122 h 131"/>
                  <a:gd name="T72" fmla="*/ 16 w 115"/>
                  <a:gd name="T73" fmla="*/ 113 h 131"/>
                  <a:gd name="T74" fmla="*/ 8 w 115"/>
                  <a:gd name="T75" fmla="*/ 105 h 131"/>
                  <a:gd name="T76" fmla="*/ 1 w 115"/>
                  <a:gd name="T77" fmla="*/ 80 h 131"/>
                  <a:gd name="T78" fmla="*/ 0 w 115"/>
                  <a:gd name="T79" fmla="*/ 65 h 131"/>
                  <a:gd name="T80" fmla="*/ 1 w 115"/>
                  <a:gd name="T81" fmla="*/ 50 h 131"/>
                  <a:gd name="T82" fmla="*/ 8 w 115"/>
                  <a:gd name="T83" fmla="*/ 26 h 131"/>
                  <a:gd name="T84" fmla="*/ 16 w 115"/>
                  <a:gd name="T85" fmla="*/ 17 h 131"/>
                  <a:gd name="T86" fmla="*/ 23 w 115"/>
                  <a:gd name="T87" fmla="*/ 8 h 131"/>
                  <a:gd name="T88" fmla="*/ 44 w 115"/>
                  <a:gd name="T89" fmla="*/ 0 h 131"/>
                  <a:gd name="T90" fmla="*/ 57 w 115"/>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1">
                    <a:moveTo>
                      <a:pt x="57" y="17"/>
                    </a:moveTo>
                    <a:lnTo>
                      <a:pt x="50" y="17"/>
                    </a:lnTo>
                    <a:lnTo>
                      <a:pt x="37" y="24"/>
                    </a:lnTo>
                    <a:lnTo>
                      <a:pt x="31" y="30"/>
                    </a:lnTo>
                    <a:lnTo>
                      <a:pt x="23" y="44"/>
                    </a:lnTo>
                    <a:lnTo>
                      <a:pt x="21" y="65"/>
                    </a:lnTo>
                    <a:lnTo>
                      <a:pt x="23" y="86"/>
                    </a:lnTo>
                    <a:lnTo>
                      <a:pt x="31" y="101"/>
                    </a:lnTo>
                    <a:lnTo>
                      <a:pt x="37" y="106"/>
                    </a:lnTo>
                    <a:lnTo>
                      <a:pt x="50" y="113"/>
                    </a:lnTo>
                    <a:lnTo>
                      <a:pt x="57" y="113"/>
                    </a:lnTo>
                    <a:lnTo>
                      <a:pt x="66" y="113"/>
                    </a:lnTo>
                    <a:lnTo>
                      <a:pt x="79" y="106"/>
                    </a:lnTo>
                    <a:lnTo>
                      <a:pt x="85" y="101"/>
                    </a:lnTo>
                    <a:lnTo>
                      <a:pt x="92" y="86"/>
                    </a:lnTo>
                    <a:lnTo>
                      <a:pt x="93" y="65"/>
                    </a:lnTo>
                    <a:lnTo>
                      <a:pt x="92" y="44"/>
                    </a:lnTo>
                    <a:lnTo>
                      <a:pt x="85" y="30"/>
                    </a:lnTo>
                    <a:lnTo>
                      <a:pt x="79" y="24"/>
                    </a:lnTo>
                    <a:lnTo>
                      <a:pt x="66" y="17"/>
                    </a:lnTo>
                    <a:lnTo>
                      <a:pt x="57" y="17"/>
                    </a:lnTo>
                    <a:close/>
                    <a:moveTo>
                      <a:pt x="57" y="0"/>
                    </a:moveTo>
                    <a:lnTo>
                      <a:pt x="70" y="0"/>
                    </a:lnTo>
                    <a:lnTo>
                      <a:pt x="92" y="8"/>
                    </a:lnTo>
                    <a:lnTo>
                      <a:pt x="101" y="17"/>
                    </a:lnTo>
                    <a:lnTo>
                      <a:pt x="108" y="26"/>
                    </a:lnTo>
                    <a:lnTo>
                      <a:pt x="115" y="50"/>
                    </a:lnTo>
                    <a:lnTo>
                      <a:pt x="115" y="65"/>
                    </a:lnTo>
                    <a:lnTo>
                      <a:pt x="115" y="80"/>
                    </a:lnTo>
                    <a:lnTo>
                      <a:pt x="108" y="105"/>
                    </a:lnTo>
                    <a:lnTo>
                      <a:pt x="101" y="113"/>
                    </a:lnTo>
                    <a:lnTo>
                      <a:pt x="92" y="122"/>
                    </a:lnTo>
                    <a:lnTo>
                      <a:pt x="70" y="131"/>
                    </a:lnTo>
                    <a:lnTo>
                      <a:pt x="57" y="131"/>
                    </a:lnTo>
                    <a:lnTo>
                      <a:pt x="44" y="131"/>
                    </a:lnTo>
                    <a:lnTo>
                      <a:pt x="23" y="122"/>
                    </a:lnTo>
                    <a:lnTo>
                      <a:pt x="16" y="113"/>
                    </a:lnTo>
                    <a:lnTo>
                      <a:pt x="8" y="105"/>
                    </a:lnTo>
                    <a:lnTo>
                      <a:pt x="1" y="80"/>
                    </a:lnTo>
                    <a:lnTo>
                      <a:pt x="0" y="65"/>
                    </a:lnTo>
                    <a:lnTo>
                      <a:pt x="1" y="50"/>
                    </a:lnTo>
                    <a:lnTo>
                      <a:pt x="8" y="26"/>
                    </a:lnTo>
                    <a:lnTo>
                      <a:pt x="16" y="17"/>
                    </a:lnTo>
                    <a:lnTo>
                      <a:pt x="23" y="8"/>
                    </a:lnTo>
                    <a:lnTo>
                      <a:pt x="44" y="0"/>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336"/>
              <p:cNvSpPr>
                <a:spLocks noEditPoints="1"/>
              </p:cNvSpPr>
              <p:nvPr/>
            </p:nvSpPr>
            <p:spPr bwMode="auto">
              <a:xfrm>
                <a:off x="2490" y="1030"/>
                <a:ext cx="37" cy="59"/>
              </a:xfrm>
              <a:custGeom>
                <a:avLst/>
                <a:gdLst>
                  <a:gd name="T0" fmla="*/ 92 w 112"/>
                  <a:gd name="T1" fmla="*/ 67 h 177"/>
                  <a:gd name="T2" fmla="*/ 92 w 112"/>
                  <a:gd name="T3" fmla="*/ 0 h 177"/>
                  <a:gd name="T4" fmla="*/ 112 w 112"/>
                  <a:gd name="T5" fmla="*/ 0 h 177"/>
                  <a:gd name="T6" fmla="*/ 112 w 112"/>
                  <a:gd name="T7" fmla="*/ 174 h 177"/>
                  <a:gd name="T8" fmla="*/ 92 w 112"/>
                  <a:gd name="T9" fmla="*/ 174 h 177"/>
                  <a:gd name="T10" fmla="*/ 92 w 112"/>
                  <a:gd name="T11" fmla="*/ 155 h 177"/>
                  <a:gd name="T12" fmla="*/ 85 w 112"/>
                  <a:gd name="T13" fmla="*/ 165 h 177"/>
                  <a:gd name="T14" fmla="*/ 75 w 112"/>
                  <a:gd name="T15" fmla="*/ 172 h 177"/>
                  <a:gd name="T16" fmla="*/ 65 w 112"/>
                  <a:gd name="T17" fmla="*/ 177 h 177"/>
                  <a:gd name="T18" fmla="*/ 52 w 112"/>
                  <a:gd name="T19" fmla="*/ 177 h 177"/>
                  <a:gd name="T20" fmla="*/ 40 w 112"/>
                  <a:gd name="T21" fmla="*/ 177 h 177"/>
                  <a:gd name="T22" fmla="*/ 22 w 112"/>
                  <a:gd name="T23" fmla="*/ 168 h 177"/>
                  <a:gd name="T24" fmla="*/ 14 w 112"/>
                  <a:gd name="T25" fmla="*/ 159 h 177"/>
                  <a:gd name="T26" fmla="*/ 7 w 112"/>
                  <a:gd name="T27" fmla="*/ 149 h 177"/>
                  <a:gd name="T28" fmla="*/ 0 w 112"/>
                  <a:gd name="T29" fmla="*/ 125 h 177"/>
                  <a:gd name="T30" fmla="*/ 0 w 112"/>
                  <a:gd name="T31" fmla="*/ 111 h 177"/>
                  <a:gd name="T32" fmla="*/ 0 w 112"/>
                  <a:gd name="T33" fmla="*/ 96 h 177"/>
                  <a:gd name="T34" fmla="*/ 7 w 112"/>
                  <a:gd name="T35" fmla="*/ 73 h 177"/>
                  <a:gd name="T36" fmla="*/ 14 w 112"/>
                  <a:gd name="T37" fmla="*/ 63 h 177"/>
                  <a:gd name="T38" fmla="*/ 22 w 112"/>
                  <a:gd name="T39" fmla="*/ 54 h 177"/>
                  <a:gd name="T40" fmla="*/ 40 w 112"/>
                  <a:gd name="T41" fmla="*/ 46 h 177"/>
                  <a:gd name="T42" fmla="*/ 52 w 112"/>
                  <a:gd name="T43" fmla="*/ 46 h 177"/>
                  <a:gd name="T44" fmla="*/ 65 w 112"/>
                  <a:gd name="T45" fmla="*/ 46 h 177"/>
                  <a:gd name="T46" fmla="*/ 75 w 112"/>
                  <a:gd name="T47" fmla="*/ 50 h 177"/>
                  <a:gd name="T48" fmla="*/ 85 w 112"/>
                  <a:gd name="T49" fmla="*/ 57 h 177"/>
                  <a:gd name="T50" fmla="*/ 92 w 112"/>
                  <a:gd name="T51" fmla="*/ 67 h 177"/>
                  <a:gd name="T52" fmla="*/ 22 w 112"/>
                  <a:gd name="T53" fmla="*/ 111 h 177"/>
                  <a:gd name="T54" fmla="*/ 23 w 112"/>
                  <a:gd name="T55" fmla="*/ 132 h 177"/>
                  <a:gd name="T56" fmla="*/ 30 w 112"/>
                  <a:gd name="T57" fmla="*/ 147 h 177"/>
                  <a:gd name="T58" fmla="*/ 36 w 112"/>
                  <a:gd name="T59" fmla="*/ 154 h 177"/>
                  <a:gd name="T60" fmla="*/ 49 w 112"/>
                  <a:gd name="T61" fmla="*/ 159 h 177"/>
                  <a:gd name="T62" fmla="*/ 56 w 112"/>
                  <a:gd name="T63" fmla="*/ 159 h 177"/>
                  <a:gd name="T64" fmla="*/ 65 w 112"/>
                  <a:gd name="T65" fmla="*/ 159 h 177"/>
                  <a:gd name="T66" fmla="*/ 78 w 112"/>
                  <a:gd name="T67" fmla="*/ 154 h 177"/>
                  <a:gd name="T68" fmla="*/ 82 w 112"/>
                  <a:gd name="T69" fmla="*/ 147 h 177"/>
                  <a:gd name="T70" fmla="*/ 91 w 112"/>
                  <a:gd name="T71" fmla="*/ 132 h 177"/>
                  <a:gd name="T72" fmla="*/ 92 w 112"/>
                  <a:gd name="T73" fmla="*/ 111 h 177"/>
                  <a:gd name="T74" fmla="*/ 91 w 112"/>
                  <a:gd name="T75" fmla="*/ 90 h 177"/>
                  <a:gd name="T76" fmla="*/ 82 w 112"/>
                  <a:gd name="T77" fmla="*/ 76 h 177"/>
                  <a:gd name="T78" fmla="*/ 78 w 112"/>
                  <a:gd name="T79" fmla="*/ 69 h 177"/>
                  <a:gd name="T80" fmla="*/ 65 w 112"/>
                  <a:gd name="T81" fmla="*/ 63 h 177"/>
                  <a:gd name="T82" fmla="*/ 56 w 112"/>
                  <a:gd name="T83" fmla="*/ 63 h 177"/>
                  <a:gd name="T84" fmla="*/ 49 w 112"/>
                  <a:gd name="T85" fmla="*/ 63 h 177"/>
                  <a:gd name="T86" fmla="*/ 36 w 112"/>
                  <a:gd name="T87" fmla="*/ 69 h 177"/>
                  <a:gd name="T88" fmla="*/ 30 w 112"/>
                  <a:gd name="T89" fmla="*/ 76 h 177"/>
                  <a:gd name="T90" fmla="*/ 23 w 112"/>
                  <a:gd name="T91" fmla="*/ 90 h 177"/>
                  <a:gd name="T92" fmla="*/ 22 w 112"/>
                  <a:gd name="T93" fmla="*/ 1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7">
                    <a:moveTo>
                      <a:pt x="92" y="67"/>
                    </a:moveTo>
                    <a:lnTo>
                      <a:pt x="92" y="0"/>
                    </a:lnTo>
                    <a:lnTo>
                      <a:pt x="112" y="0"/>
                    </a:lnTo>
                    <a:lnTo>
                      <a:pt x="112" y="174"/>
                    </a:lnTo>
                    <a:lnTo>
                      <a:pt x="92" y="174"/>
                    </a:lnTo>
                    <a:lnTo>
                      <a:pt x="92" y="155"/>
                    </a:lnTo>
                    <a:lnTo>
                      <a:pt x="85" y="165"/>
                    </a:lnTo>
                    <a:lnTo>
                      <a:pt x="75" y="172"/>
                    </a:lnTo>
                    <a:lnTo>
                      <a:pt x="65" y="177"/>
                    </a:lnTo>
                    <a:lnTo>
                      <a:pt x="52" y="177"/>
                    </a:lnTo>
                    <a:lnTo>
                      <a:pt x="40" y="177"/>
                    </a:lnTo>
                    <a:lnTo>
                      <a:pt x="22" y="168"/>
                    </a:lnTo>
                    <a:lnTo>
                      <a:pt x="14" y="159"/>
                    </a:lnTo>
                    <a:lnTo>
                      <a:pt x="7" y="149"/>
                    </a:lnTo>
                    <a:lnTo>
                      <a:pt x="0" y="125"/>
                    </a:lnTo>
                    <a:lnTo>
                      <a:pt x="0" y="111"/>
                    </a:lnTo>
                    <a:lnTo>
                      <a:pt x="0" y="96"/>
                    </a:lnTo>
                    <a:lnTo>
                      <a:pt x="7" y="73"/>
                    </a:lnTo>
                    <a:lnTo>
                      <a:pt x="14" y="63"/>
                    </a:lnTo>
                    <a:lnTo>
                      <a:pt x="22" y="54"/>
                    </a:lnTo>
                    <a:lnTo>
                      <a:pt x="40" y="46"/>
                    </a:lnTo>
                    <a:lnTo>
                      <a:pt x="52" y="46"/>
                    </a:lnTo>
                    <a:lnTo>
                      <a:pt x="65" y="46"/>
                    </a:lnTo>
                    <a:lnTo>
                      <a:pt x="75" y="50"/>
                    </a:lnTo>
                    <a:lnTo>
                      <a:pt x="85" y="57"/>
                    </a:lnTo>
                    <a:lnTo>
                      <a:pt x="92" y="67"/>
                    </a:lnTo>
                    <a:close/>
                    <a:moveTo>
                      <a:pt x="22" y="111"/>
                    </a:moveTo>
                    <a:lnTo>
                      <a:pt x="23" y="132"/>
                    </a:lnTo>
                    <a:lnTo>
                      <a:pt x="30" y="147"/>
                    </a:lnTo>
                    <a:lnTo>
                      <a:pt x="36" y="154"/>
                    </a:lnTo>
                    <a:lnTo>
                      <a:pt x="49" y="159"/>
                    </a:lnTo>
                    <a:lnTo>
                      <a:pt x="56" y="159"/>
                    </a:lnTo>
                    <a:lnTo>
                      <a:pt x="65" y="159"/>
                    </a:lnTo>
                    <a:lnTo>
                      <a:pt x="78" y="154"/>
                    </a:lnTo>
                    <a:lnTo>
                      <a:pt x="82" y="147"/>
                    </a:lnTo>
                    <a:lnTo>
                      <a:pt x="91" y="132"/>
                    </a:lnTo>
                    <a:lnTo>
                      <a:pt x="92" y="111"/>
                    </a:lnTo>
                    <a:lnTo>
                      <a:pt x="91" y="90"/>
                    </a:lnTo>
                    <a:lnTo>
                      <a:pt x="82" y="76"/>
                    </a:lnTo>
                    <a:lnTo>
                      <a:pt x="78" y="69"/>
                    </a:lnTo>
                    <a:lnTo>
                      <a:pt x="65" y="63"/>
                    </a:lnTo>
                    <a:lnTo>
                      <a:pt x="56" y="63"/>
                    </a:lnTo>
                    <a:lnTo>
                      <a:pt x="49" y="63"/>
                    </a:lnTo>
                    <a:lnTo>
                      <a:pt x="36" y="69"/>
                    </a:lnTo>
                    <a:lnTo>
                      <a:pt x="30" y="76"/>
                    </a:lnTo>
                    <a:lnTo>
                      <a:pt x="23" y="90"/>
                    </a:lnTo>
                    <a:lnTo>
                      <a:pt x="22"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337"/>
              <p:cNvSpPr>
                <a:spLocks noEditPoints="1"/>
              </p:cNvSpPr>
              <p:nvPr/>
            </p:nvSpPr>
            <p:spPr bwMode="auto">
              <a:xfrm>
                <a:off x="2539" y="1046"/>
                <a:ext cx="39" cy="43"/>
              </a:xfrm>
              <a:custGeom>
                <a:avLst/>
                <a:gdLst>
                  <a:gd name="T0" fmla="*/ 117 w 117"/>
                  <a:gd name="T1" fmla="*/ 60 h 131"/>
                  <a:gd name="T2" fmla="*/ 117 w 117"/>
                  <a:gd name="T3" fmla="*/ 70 h 131"/>
                  <a:gd name="T4" fmla="*/ 22 w 117"/>
                  <a:gd name="T5" fmla="*/ 70 h 131"/>
                  <a:gd name="T6" fmla="*/ 24 w 117"/>
                  <a:gd name="T7" fmla="*/ 90 h 131"/>
                  <a:gd name="T8" fmla="*/ 33 w 117"/>
                  <a:gd name="T9" fmla="*/ 102 h 131"/>
                  <a:gd name="T10" fmla="*/ 47 w 117"/>
                  <a:gd name="T11" fmla="*/ 112 h 131"/>
                  <a:gd name="T12" fmla="*/ 66 w 117"/>
                  <a:gd name="T13" fmla="*/ 113 h 131"/>
                  <a:gd name="T14" fmla="*/ 78 w 117"/>
                  <a:gd name="T15" fmla="*/ 113 h 131"/>
                  <a:gd name="T16" fmla="*/ 89 w 117"/>
                  <a:gd name="T17" fmla="*/ 111 h 131"/>
                  <a:gd name="T18" fmla="*/ 101 w 117"/>
                  <a:gd name="T19" fmla="*/ 108 h 131"/>
                  <a:gd name="T20" fmla="*/ 111 w 117"/>
                  <a:gd name="T21" fmla="*/ 102 h 131"/>
                  <a:gd name="T22" fmla="*/ 111 w 117"/>
                  <a:gd name="T23" fmla="*/ 122 h 131"/>
                  <a:gd name="T24" fmla="*/ 99 w 117"/>
                  <a:gd name="T25" fmla="*/ 126 h 131"/>
                  <a:gd name="T26" fmla="*/ 88 w 117"/>
                  <a:gd name="T27" fmla="*/ 129 h 131"/>
                  <a:gd name="T28" fmla="*/ 76 w 117"/>
                  <a:gd name="T29" fmla="*/ 131 h 131"/>
                  <a:gd name="T30" fmla="*/ 65 w 117"/>
                  <a:gd name="T31" fmla="*/ 131 h 131"/>
                  <a:gd name="T32" fmla="*/ 50 w 117"/>
                  <a:gd name="T33" fmla="*/ 131 h 131"/>
                  <a:gd name="T34" fmla="*/ 26 w 117"/>
                  <a:gd name="T35" fmla="*/ 122 h 131"/>
                  <a:gd name="T36" fmla="*/ 17 w 117"/>
                  <a:gd name="T37" fmla="*/ 113 h 131"/>
                  <a:gd name="T38" fmla="*/ 9 w 117"/>
                  <a:gd name="T39" fmla="*/ 105 h 131"/>
                  <a:gd name="T40" fmla="*/ 0 w 117"/>
                  <a:gd name="T41" fmla="*/ 80 h 131"/>
                  <a:gd name="T42" fmla="*/ 0 w 117"/>
                  <a:gd name="T43" fmla="*/ 66 h 131"/>
                  <a:gd name="T44" fmla="*/ 0 w 117"/>
                  <a:gd name="T45" fmla="*/ 52 h 131"/>
                  <a:gd name="T46" fmla="*/ 9 w 117"/>
                  <a:gd name="T47" fmla="*/ 27 h 131"/>
                  <a:gd name="T48" fmla="*/ 16 w 117"/>
                  <a:gd name="T49" fmla="*/ 17 h 131"/>
                  <a:gd name="T50" fmla="*/ 24 w 117"/>
                  <a:gd name="T51" fmla="*/ 8 h 131"/>
                  <a:gd name="T52" fmla="*/ 47 w 117"/>
                  <a:gd name="T53" fmla="*/ 0 h 131"/>
                  <a:gd name="T54" fmla="*/ 60 w 117"/>
                  <a:gd name="T55" fmla="*/ 0 h 131"/>
                  <a:gd name="T56" fmla="*/ 73 w 117"/>
                  <a:gd name="T57" fmla="*/ 0 h 131"/>
                  <a:gd name="T58" fmla="*/ 94 w 117"/>
                  <a:gd name="T59" fmla="*/ 8 h 131"/>
                  <a:gd name="T60" fmla="*/ 101 w 117"/>
                  <a:gd name="T61" fmla="*/ 16 h 131"/>
                  <a:gd name="T62" fmla="*/ 108 w 117"/>
                  <a:gd name="T63" fmla="*/ 24 h 131"/>
                  <a:gd name="T64" fmla="*/ 115 w 117"/>
                  <a:gd name="T65" fmla="*/ 46 h 131"/>
                  <a:gd name="T66" fmla="*/ 117 w 117"/>
                  <a:gd name="T67" fmla="*/ 60 h 131"/>
                  <a:gd name="T68" fmla="*/ 95 w 117"/>
                  <a:gd name="T69" fmla="*/ 54 h 131"/>
                  <a:gd name="T70" fmla="*/ 94 w 117"/>
                  <a:gd name="T71" fmla="*/ 39 h 131"/>
                  <a:gd name="T72" fmla="*/ 86 w 117"/>
                  <a:gd name="T73" fmla="*/ 27 h 131"/>
                  <a:gd name="T74" fmla="*/ 76 w 117"/>
                  <a:gd name="T75" fmla="*/ 18 h 131"/>
                  <a:gd name="T76" fmla="*/ 62 w 117"/>
                  <a:gd name="T77" fmla="*/ 17 h 131"/>
                  <a:gd name="T78" fmla="*/ 45 w 117"/>
                  <a:gd name="T79" fmla="*/ 18 h 131"/>
                  <a:gd name="T80" fmla="*/ 33 w 117"/>
                  <a:gd name="T81" fmla="*/ 27 h 131"/>
                  <a:gd name="T82" fmla="*/ 24 w 117"/>
                  <a:gd name="T83" fmla="*/ 37 h 131"/>
                  <a:gd name="T84" fmla="*/ 22 w 117"/>
                  <a:gd name="T85" fmla="*/ 54 h 131"/>
                  <a:gd name="T86" fmla="*/ 95 w 117"/>
                  <a:gd name="T87" fmla="*/ 5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1">
                    <a:moveTo>
                      <a:pt x="117" y="60"/>
                    </a:moveTo>
                    <a:lnTo>
                      <a:pt x="117" y="70"/>
                    </a:lnTo>
                    <a:lnTo>
                      <a:pt x="22" y="70"/>
                    </a:lnTo>
                    <a:lnTo>
                      <a:pt x="24" y="90"/>
                    </a:lnTo>
                    <a:lnTo>
                      <a:pt x="33" y="102"/>
                    </a:lnTo>
                    <a:lnTo>
                      <a:pt x="47" y="112"/>
                    </a:lnTo>
                    <a:lnTo>
                      <a:pt x="66" y="113"/>
                    </a:lnTo>
                    <a:lnTo>
                      <a:pt x="78" y="113"/>
                    </a:lnTo>
                    <a:lnTo>
                      <a:pt x="89" y="111"/>
                    </a:lnTo>
                    <a:lnTo>
                      <a:pt x="101" y="108"/>
                    </a:lnTo>
                    <a:lnTo>
                      <a:pt x="111" y="102"/>
                    </a:lnTo>
                    <a:lnTo>
                      <a:pt x="111" y="122"/>
                    </a:lnTo>
                    <a:lnTo>
                      <a:pt x="99" y="126"/>
                    </a:lnTo>
                    <a:lnTo>
                      <a:pt x="88" y="129"/>
                    </a:lnTo>
                    <a:lnTo>
                      <a:pt x="76" y="131"/>
                    </a:lnTo>
                    <a:lnTo>
                      <a:pt x="65" y="131"/>
                    </a:lnTo>
                    <a:lnTo>
                      <a:pt x="50" y="131"/>
                    </a:lnTo>
                    <a:lnTo>
                      <a:pt x="26" y="122"/>
                    </a:lnTo>
                    <a:lnTo>
                      <a:pt x="17" y="113"/>
                    </a:lnTo>
                    <a:lnTo>
                      <a:pt x="9" y="105"/>
                    </a:lnTo>
                    <a:lnTo>
                      <a:pt x="0" y="80"/>
                    </a:lnTo>
                    <a:lnTo>
                      <a:pt x="0" y="66"/>
                    </a:lnTo>
                    <a:lnTo>
                      <a:pt x="0" y="52"/>
                    </a:lnTo>
                    <a:lnTo>
                      <a:pt x="9" y="27"/>
                    </a:lnTo>
                    <a:lnTo>
                      <a:pt x="16" y="17"/>
                    </a:lnTo>
                    <a:lnTo>
                      <a:pt x="24" y="8"/>
                    </a:lnTo>
                    <a:lnTo>
                      <a:pt x="47" y="0"/>
                    </a:lnTo>
                    <a:lnTo>
                      <a:pt x="60" y="0"/>
                    </a:lnTo>
                    <a:lnTo>
                      <a:pt x="73" y="0"/>
                    </a:lnTo>
                    <a:lnTo>
                      <a:pt x="94" y="8"/>
                    </a:lnTo>
                    <a:lnTo>
                      <a:pt x="101" y="16"/>
                    </a:lnTo>
                    <a:lnTo>
                      <a:pt x="108" y="24"/>
                    </a:lnTo>
                    <a:lnTo>
                      <a:pt x="115" y="46"/>
                    </a:lnTo>
                    <a:lnTo>
                      <a:pt x="117" y="60"/>
                    </a:lnTo>
                    <a:close/>
                    <a:moveTo>
                      <a:pt x="95" y="54"/>
                    </a:moveTo>
                    <a:lnTo>
                      <a:pt x="94" y="39"/>
                    </a:lnTo>
                    <a:lnTo>
                      <a:pt x="86" y="27"/>
                    </a:lnTo>
                    <a:lnTo>
                      <a:pt x="76" y="18"/>
                    </a:lnTo>
                    <a:lnTo>
                      <a:pt x="62" y="17"/>
                    </a:lnTo>
                    <a:lnTo>
                      <a:pt x="45" y="18"/>
                    </a:lnTo>
                    <a:lnTo>
                      <a:pt x="33" y="27"/>
                    </a:lnTo>
                    <a:lnTo>
                      <a:pt x="24" y="37"/>
                    </a:lnTo>
                    <a:lnTo>
                      <a:pt x="22" y="54"/>
                    </a:lnTo>
                    <a:lnTo>
                      <a:pt x="95"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Rectangle 338"/>
              <p:cNvSpPr>
                <a:spLocks noChangeArrowheads="1"/>
              </p:cNvSpPr>
              <p:nvPr/>
            </p:nvSpPr>
            <p:spPr bwMode="auto">
              <a:xfrm>
                <a:off x="2589" y="1030"/>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339"/>
              <p:cNvSpPr>
                <a:spLocks noEditPoints="1"/>
              </p:cNvSpPr>
              <p:nvPr/>
            </p:nvSpPr>
            <p:spPr bwMode="auto">
              <a:xfrm>
                <a:off x="2610" y="1030"/>
                <a:ext cx="7" cy="58"/>
              </a:xfrm>
              <a:custGeom>
                <a:avLst/>
                <a:gdLst>
                  <a:gd name="T0" fmla="*/ 0 w 20"/>
                  <a:gd name="T1" fmla="*/ 49 h 174"/>
                  <a:gd name="T2" fmla="*/ 20 w 20"/>
                  <a:gd name="T3" fmla="*/ 49 h 174"/>
                  <a:gd name="T4" fmla="*/ 20 w 20"/>
                  <a:gd name="T5" fmla="*/ 174 h 174"/>
                  <a:gd name="T6" fmla="*/ 0 w 20"/>
                  <a:gd name="T7" fmla="*/ 174 h 174"/>
                  <a:gd name="T8" fmla="*/ 0 w 20"/>
                  <a:gd name="T9" fmla="*/ 49 h 174"/>
                  <a:gd name="T10" fmla="*/ 0 w 20"/>
                  <a:gd name="T11" fmla="*/ 0 h 174"/>
                  <a:gd name="T12" fmla="*/ 20 w 20"/>
                  <a:gd name="T13" fmla="*/ 0 h 174"/>
                  <a:gd name="T14" fmla="*/ 20 w 20"/>
                  <a:gd name="T15" fmla="*/ 26 h 174"/>
                  <a:gd name="T16" fmla="*/ 0 w 20"/>
                  <a:gd name="T17" fmla="*/ 26 h 174"/>
                  <a:gd name="T18" fmla="*/ 0 w 20"/>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4">
                    <a:moveTo>
                      <a:pt x="0" y="49"/>
                    </a:moveTo>
                    <a:lnTo>
                      <a:pt x="20" y="49"/>
                    </a:lnTo>
                    <a:lnTo>
                      <a:pt x="20" y="174"/>
                    </a:lnTo>
                    <a:lnTo>
                      <a:pt x="0" y="174"/>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340"/>
              <p:cNvSpPr>
                <a:spLocks/>
              </p:cNvSpPr>
              <p:nvPr/>
            </p:nvSpPr>
            <p:spPr bwMode="auto">
              <a:xfrm>
                <a:off x="2631" y="1046"/>
                <a:ext cx="35" cy="42"/>
              </a:xfrm>
              <a:custGeom>
                <a:avLst/>
                <a:gdLst>
                  <a:gd name="T0" fmla="*/ 106 w 106"/>
                  <a:gd name="T1" fmla="*/ 52 h 128"/>
                  <a:gd name="T2" fmla="*/ 106 w 106"/>
                  <a:gd name="T3" fmla="*/ 128 h 128"/>
                  <a:gd name="T4" fmla="*/ 85 w 106"/>
                  <a:gd name="T5" fmla="*/ 128 h 128"/>
                  <a:gd name="T6" fmla="*/ 85 w 106"/>
                  <a:gd name="T7" fmla="*/ 53 h 128"/>
                  <a:gd name="T8" fmla="*/ 85 w 106"/>
                  <a:gd name="T9" fmla="*/ 36 h 128"/>
                  <a:gd name="T10" fmla="*/ 79 w 106"/>
                  <a:gd name="T11" fmla="*/ 26 h 128"/>
                  <a:gd name="T12" fmla="*/ 70 w 106"/>
                  <a:gd name="T13" fmla="*/ 18 h 128"/>
                  <a:gd name="T14" fmla="*/ 57 w 106"/>
                  <a:gd name="T15" fmla="*/ 17 h 128"/>
                  <a:gd name="T16" fmla="*/ 41 w 106"/>
                  <a:gd name="T17" fmla="*/ 18 h 128"/>
                  <a:gd name="T18" fmla="*/ 31 w 106"/>
                  <a:gd name="T19" fmla="*/ 27 h 128"/>
                  <a:gd name="T20" fmla="*/ 23 w 106"/>
                  <a:gd name="T21" fmla="*/ 40 h 128"/>
                  <a:gd name="T22" fmla="*/ 21 w 106"/>
                  <a:gd name="T23" fmla="*/ 57 h 128"/>
                  <a:gd name="T24" fmla="*/ 21 w 106"/>
                  <a:gd name="T25" fmla="*/ 128 h 128"/>
                  <a:gd name="T26" fmla="*/ 0 w 106"/>
                  <a:gd name="T27" fmla="*/ 128 h 128"/>
                  <a:gd name="T28" fmla="*/ 0 w 106"/>
                  <a:gd name="T29" fmla="*/ 3 h 128"/>
                  <a:gd name="T30" fmla="*/ 21 w 106"/>
                  <a:gd name="T31" fmla="*/ 3 h 128"/>
                  <a:gd name="T32" fmla="*/ 21 w 106"/>
                  <a:gd name="T33" fmla="*/ 21 h 128"/>
                  <a:gd name="T34" fmla="*/ 28 w 106"/>
                  <a:gd name="T35" fmla="*/ 11 h 128"/>
                  <a:gd name="T36" fmla="*/ 39 w 106"/>
                  <a:gd name="T37" fmla="*/ 4 h 128"/>
                  <a:gd name="T38" fmla="*/ 49 w 106"/>
                  <a:gd name="T39" fmla="*/ 0 h 128"/>
                  <a:gd name="T40" fmla="*/ 62 w 106"/>
                  <a:gd name="T41" fmla="*/ 0 h 128"/>
                  <a:gd name="T42" fmla="*/ 72 w 106"/>
                  <a:gd name="T43" fmla="*/ 0 h 128"/>
                  <a:gd name="T44" fmla="*/ 89 w 106"/>
                  <a:gd name="T45" fmla="*/ 7 h 128"/>
                  <a:gd name="T46" fmla="*/ 95 w 106"/>
                  <a:gd name="T47" fmla="*/ 13 h 128"/>
                  <a:gd name="T48" fmla="*/ 103 w 106"/>
                  <a:gd name="T49" fmla="*/ 29 h 128"/>
                  <a:gd name="T50" fmla="*/ 106 w 106"/>
                  <a:gd name="T51"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8">
                    <a:moveTo>
                      <a:pt x="106" y="52"/>
                    </a:moveTo>
                    <a:lnTo>
                      <a:pt x="106" y="128"/>
                    </a:lnTo>
                    <a:lnTo>
                      <a:pt x="85" y="128"/>
                    </a:lnTo>
                    <a:lnTo>
                      <a:pt x="85" y="53"/>
                    </a:lnTo>
                    <a:lnTo>
                      <a:pt x="85" y="36"/>
                    </a:lnTo>
                    <a:lnTo>
                      <a:pt x="79" y="26"/>
                    </a:lnTo>
                    <a:lnTo>
                      <a:pt x="70" y="18"/>
                    </a:lnTo>
                    <a:lnTo>
                      <a:pt x="57" y="17"/>
                    </a:lnTo>
                    <a:lnTo>
                      <a:pt x="41" y="18"/>
                    </a:lnTo>
                    <a:lnTo>
                      <a:pt x="31" y="27"/>
                    </a:lnTo>
                    <a:lnTo>
                      <a:pt x="23" y="40"/>
                    </a:lnTo>
                    <a:lnTo>
                      <a:pt x="21" y="57"/>
                    </a:lnTo>
                    <a:lnTo>
                      <a:pt x="21" y="128"/>
                    </a:lnTo>
                    <a:lnTo>
                      <a:pt x="0" y="128"/>
                    </a:lnTo>
                    <a:lnTo>
                      <a:pt x="0" y="3"/>
                    </a:lnTo>
                    <a:lnTo>
                      <a:pt x="21" y="3"/>
                    </a:lnTo>
                    <a:lnTo>
                      <a:pt x="21" y="21"/>
                    </a:lnTo>
                    <a:lnTo>
                      <a:pt x="28" y="11"/>
                    </a:lnTo>
                    <a:lnTo>
                      <a:pt x="39" y="4"/>
                    </a:lnTo>
                    <a:lnTo>
                      <a:pt x="49" y="0"/>
                    </a:lnTo>
                    <a:lnTo>
                      <a:pt x="62" y="0"/>
                    </a:lnTo>
                    <a:lnTo>
                      <a:pt x="72" y="0"/>
                    </a:lnTo>
                    <a:lnTo>
                      <a:pt x="89" y="7"/>
                    </a:lnTo>
                    <a:lnTo>
                      <a:pt x="95" y="13"/>
                    </a:lnTo>
                    <a:lnTo>
                      <a:pt x="103" y="29"/>
                    </a:lnTo>
                    <a:lnTo>
                      <a:pt x="106"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341"/>
              <p:cNvSpPr>
                <a:spLocks noEditPoints="1"/>
              </p:cNvSpPr>
              <p:nvPr/>
            </p:nvSpPr>
            <p:spPr bwMode="auto">
              <a:xfrm>
                <a:off x="2677" y="1046"/>
                <a:ext cx="38" cy="58"/>
              </a:xfrm>
              <a:custGeom>
                <a:avLst/>
                <a:gdLst>
                  <a:gd name="T0" fmla="*/ 92 w 114"/>
                  <a:gd name="T1" fmla="*/ 63 h 175"/>
                  <a:gd name="T2" fmla="*/ 91 w 114"/>
                  <a:gd name="T3" fmla="*/ 43 h 175"/>
                  <a:gd name="T4" fmla="*/ 84 w 114"/>
                  <a:gd name="T5" fmla="*/ 29 h 175"/>
                  <a:gd name="T6" fmla="*/ 78 w 114"/>
                  <a:gd name="T7" fmla="*/ 23 h 175"/>
                  <a:gd name="T8" fmla="*/ 65 w 114"/>
                  <a:gd name="T9" fmla="*/ 17 h 175"/>
                  <a:gd name="T10" fmla="*/ 58 w 114"/>
                  <a:gd name="T11" fmla="*/ 17 h 175"/>
                  <a:gd name="T12" fmla="*/ 42 w 114"/>
                  <a:gd name="T13" fmla="*/ 18 h 175"/>
                  <a:gd name="T14" fmla="*/ 32 w 114"/>
                  <a:gd name="T15" fmla="*/ 29 h 175"/>
                  <a:gd name="T16" fmla="*/ 23 w 114"/>
                  <a:gd name="T17" fmla="*/ 43 h 175"/>
                  <a:gd name="T18" fmla="*/ 22 w 114"/>
                  <a:gd name="T19" fmla="*/ 63 h 175"/>
                  <a:gd name="T20" fmla="*/ 23 w 114"/>
                  <a:gd name="T21" fmla="*/ 85 h 175"/>
                  <a:gd name="T22" fmla="*/ 32 w 114"/>
                  <a:gd name="T23" fmla="*/ 99 h 175"/>
                  <a:gd name="T24" fmla="*/ 42 w 114"/>
                  <a:gd name="T25" fmla="*/ 109 h 175"/>
                  <a:gd name="T26" fmla="*/ 58 w 114"/>
                  <a:gd name="T27" fmla="*/ 111 h 175"/>
                  <a:gd name="T28" fmla="*/ 65 w 114"/>
                  <a:gd name="T29" fmla="*/ 111 h 175"/>
                  <a:gd name="T30" fmla="*/ 78 w 114"/>
                  <a:gd name="T31" fmla="*/ 103 h 175"/>
                  <a:gd name="T32" fmla="*/ 84 w 114"/>
                  <a:gd name="T33" fmla="*/ 99 h 175"/>
                  <a:gd name="T34" fmla="*/ 91 w 114"/>
                  <a:gd name="T35" fmla="*/ 85 h 175"/>
                  <a:gd name="T36" fmla="*/ 92 w 114"/>
                  <a:gd name="T37" fmla="*/ 63 h 175"/>
                  <a:gd name="T38" fmla="*/ 114 w 114"/>
                  <a:gd name="T39" fmla="*/ 112 h 175"/>
                  <a:gd name="T40" fmla="*/ 112 w 114"/>
                  <a:gd name="T41" fmla="*/ 128 h 175"/>
                  <a:gd name="T42" fmla="*/ 105 w 114"/>
                  <a:gd name="T43" fmla="*/ 152 h 175"/>
                  <a:gd name="T44" fmla="*/ 99 w 114"/>
                  <a:gd name="T45" fmla="*/ 160 h 175"/>
                  <a:gd name="T46" fmla="*/ 91 w 114"/>
                  <a:gd name="T47" fmla="*/ 168 h 175"/>
                  <a:gd name="T48" fmla="*/ 69 w 114"/>
                  <a:gd name="T49" fmla="*/ 175 h 175"/>
                  <a:gd name="T50" fmla="*/ 55 w 114"/>
                  <a:gd name="T51" fmla="*/ 175 h 175"/>
                  <a:gd name="T52" fmla="*/ 45 w 114"/>
                  <a:gd name="T53" fmla="*/ 175 h 175"/>
                  <a:gd name="T54" fmla="*/ 35 w 114"/>
                  <a:gd name="T55" fmla="*/ 174 h 175"/>
                  <a:gd name="T56" fmla="*/ 25 w 114"/>
                  <a:gd name="T57" fmla="*/ 173 h 175"/>
                  <a:gd name="T58" fmla="*/ 16 w 114"/>
                  <a:gd name="T59" fmla="*/ 170 h 175"/>
                  <a:gd name="T60" fmla="*/ 16 w 114"/>
                  <a:gd name="T61" fmla="*/ 149 h 175"/>
                  <a:gd name="T62" fmla="*/ 25 w 114"/>
                  <a:gd name="T63" fmla="*/ 154 h 175"/>
                  <a:gd name="T64" fmla="*/ 33 w 114"/>
                  <a:gd name="T65" fmla="*/ 157 h 175"/>
                  <a:gd name="T66" fmla="*/ 43 w 114"/>
                  <a:gd name="T67" fmla="*/ 158 h 175"/>
                  <a:gd name="T68" fmla="*/ 52 w 114"/>
                  <a:gd name="T69" fmla="*/ 160 h 175"/>
                  <a:gd name="T70" fmla="*/ 71 w 114"/>
                  <a:gd name="T71" fmla="*/ 157 h 175"/>
                  <a:gd name="T72" fmla="*/ 82 w 114"/>
                  <a:gd name="T73" fmla="*/ 148 h 175"/>
                  <a:gd name="T74" fmla="*/ 91 w 114"/>
                  <a:gd name="T75" fmla="*/ 137 h 175"/>
                  <a:gd name="T76" fmla="*/ 92 w 114"/>
                  <a:gd name="T77" fmla="*/ 116 h 175"/>
                  <a:gd name="T78" fmla="*/ 92 w 114"/>
                  <a:gd name="T79" fmla="*/ 106 h 175"/>
                  <a:gd name="T80" fmla="*/ 85 w 114"/>
                  <a:gd name="T81" fmla="*/ 116 h 175"/>
                  <a:gd name="T82" fmla="*/ 76 w 114"/>
                  <a:gd name="T83" fmla="*/ 122 h 175"/>
                  <a:gd name="T84" fmla="*/ 65 w 114"/>
                  <a:gd name="T85" fmla="*/ 128 h 175"/>
                  <a:gd name="T86" fmla="*/ 52 w 114"/>
                  <a:gd name="T87" fmla="*/ 128 h 175"/>
                  <a:gd name="T88" fmla="*/ 40 w 114"/>
                  <a:gd name="T89" fmla="*/ 128 h 175"/>
                  <a:gd name="T90" fmla="*/ 22 w 114"/>
                  <a:gd name="T91" fmla="*/ 119 h 175"/>
                  <a:gd name="T92" fmla="*/ 14 w 114"/>
                  <a:gd name="T93" fmla="*/ 111 h 175"/>
                  <a:gd name="T94" fmla="*/ 9 w 114"/>
                  <a:gd name="T95" fmla="*/ 101 h 175"/>
                  <a:gd name="T96" fmla="*/ 1 w 114"/>
                  <a:gd name="T97" fmla="*/ 77 h 175"/>
                  <a:gd name="T98" fmla="*/ 0 w 114"/>
                  <a:gd name="T99" fmla="*/ 63 h 175"/>
                  <a:gd name="T100" fmla="*/ 1 w 114"/>
                  <a:gd name="T101" fmla="*/ 50 h 175"/>
                  <a:gd name="T102" fmla="*/ 9 w 114"/>
                  <a:gd name="T103" fmla="*/ 26 h 175"/>
                  <a:gd name="T104" fmla="*/ 14 w 114"/>
                  <a:gd name="T105" fmla="*/ 17 h 175"/>
                  <a:gd name="T106" fmla="*/ 22 w 114"/>
                  <a:gd name="T107" fmla="*/ 8 h 175"/>
                  <a:gd name="T108" fmla="*/ 40 w 114"/>
                  <a:gd name="T109" fmla="*/ 0 h 175"/>
                  <a:gd name="T110" fmla="*/ 52 w 114"/>
                  <a:gd name="T111" fmla="*/ 0 h 175"/>
                  <a:gd name="T112" fmla="*/ 65 w 114"/>
                  <a:gd name="T113" fmla="*/ 0 h 175"/>
                  <a:gd name="T114" fmla="*/ 76 w 114"/>
                  <a:gd name="T115" fmla="*/ 4 h 175"/>
                  <a:gd name="T116" fmla="*/ 85 w 114"/>
                  <a:gd name="T117" fmla="*/ 11 h 175"/>
                  <a:gd name="T118" fmla="*/ 92 w 114"/>
                  <a:gd name="T119" fmla="*/ 21 h 175"/>
                  <a:gd name="T120" fmla="*/ 92 w 114"/>
                  <a:gd name="T121" fmla="*/ 3 h 175"/>
                  <a:gd name="T122" fmla="*/ 114 w 114"/>
                  <a:gd name="T123" fmla="*/ 3 h 175"/>
                  <a:gd name="T124" fmla="*/ 114 w 114"/>
                  <a:gd name="T125" fmla="*/ 11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75">
                    <a:moveTo>
                      <a:pt x="92" y="63"/>
                    </a:moveTo>
                    <a:lnTo>
                      <a:pt x="91" y="43"/>
                    </a:lnTo>
                    <a:lnTo>
                      <a:pt x="84" y="29"/>
                    </a:lnTo>
                    <a:lnTo>
                      <a:pt x="78" y="23"/>
                    </a:lnTo>
                    <a:lnTo>
                      <a:pt x="65" y="17"/>
                    </a:lnTo>
                    <a:lnTo>
                      <a:pt x="58" y="17"/>
                    </a:lnTo>
                    <a:lnTo>
                      <a:pt x="42" y="18"/>
                    </a:lnTo>
                    <a:lnTo>
                      <a:pt x="32" y="29"/>
                    </a:lnTo>
                    <a:lnTo>
                      <a:pt x="23" y="43"/>
                    </a:lnTo>
                    <a:lnTo>
                      <a:pt x="22" y="63"/>
                    </a:lnTo>
                    <a:lnTo>
                      <a:pt x="23" y="85"/>
                    </a:lnTo>
                    <a:lnTo>
                      <a:pt x="32" y="99"/>
                    </a:lnTo>
                    <a:lnTo>
                      <a:pt x="42" y="109"/>
                    </a:lnTo>
                    <a:lnTo>
                      <a:pt x="58" y="111"/>
                    </a:lnTo>
                    <a:lnTo>
                      <a:pt x="65" y="111"/>
                    </a:lnTo>
                    <a:lnTo>
                      <a:pt x="78" y="103"/>
                    </a:lnTo>
                    <a:lnTo>
                      <a:pt x="84" y="99"/>
                    </a:lnTo>
                    <a:lnTo>
                      <a:pt x="91" y="85"/>
                    </a:lnTo>
                    <a:lnTo>
                      <a:pt x="92" y="63"/>
                    </a:lnTo>
                    <a:close/>
                    <a:moveTo>
                      <a:pt x="114" y="112"/>
                    </a:moveTo>
                    <a:lnTo>
                      <a:pt x="112" y="128"/>
                    </a:lnTo>
                    <a:lnTo>
                      <a:pt x="105" y="152"/>
                    </a:lnTo>
                    <a:lnTo>
                      <a:pt x="99" y="160"/>
                    </a:lnTo>
                    <a:lnTo>
                      <a:pt x="91" y="168"/>
                    </a:lnTo>
                    <a:lnTo>
                      <a:pt x="69" y="175"/>
                    </a:lnTo>
                    <a:lnTo>
                      <a:pt x="55" y="175"/>
                    </a:lnTo>
                    <a:lnTo>
                      <a:pt x="45" y="175"/>
                    </a:lnTo>
                    <a:lnTo>
                      <a:pt x="35" y="174"/>
                    </a:lnTo>
                    <a:lnTo>
                      <a:pt x="25" y="173"/>
                    </a:lnTo>
                    <a:lnTo>
                      <a:pt x="16" y="170"/>
                    </a:lnTo>
                    <a:lnTo>
                      <a:pt x="16" y="149"/>
                    </a:lnTo>
                    <a:lnTo>
                      <a:pt x="25" y="154"/>
                    </a:lnTo>
                    <a:lnTo>
                      <a:pt x="33" y="157"/>
                    </a:lnTo>
                    <a:lnTo>
                      <a:pt x="43" y="158"/>
                    </a:lnTo>
                    <a:lnTo>
                      <a:pt x="52" y="160"/>
                    </a:lnTo>
                    <a:lnTo>
                      <a:pt x="71" y="157"/>
                    </a:lnTo>
                    <a:lnTo>
                      <a:pt x="82" y="148"/>
                    </a:lnTo>
                    <a:lnTo>
                      <a:pt x="91" y="137"/>
                    </a:lnTo>
                    <a:lnTo>
                      <a:pt x="92" y="116"/>
                    </a:lnTo>
                    <a:lnTo>
                      <a:pt x="92" y="106"/>
                    </a:lnTo>
                    <a:lnTo>
                      <a:pt x="85" y="116"/>
                    </a:lnTo>
                    <a:lnTo>
                      <a:pt x="76" y="122"/>
                    </a:lnTo>
                    <a:lnTo>
                      <a:pt x="65" y="128"/>
                    </a:lnTo>
                    <a:lnTo>
                      <a:pt x="52" y="128"/>
                    </a:lnTo>
                    <a:lnTo>
                      <a:pt x="40" y="128"/>
                    </a:lnTo>
                    <a:lnTo>
                      <a:pt x="22" y="119"/>
                    </a:lnTo>
                    <a:lnTo>
                      <a:pt x="14" y="111"/>
                    </a:lnTo>
                    <a:lnTo>
                      <a:pt x="9" y="101"/>
                    </a:lnTo>
                    <a:lnTo>
                      <a:pt x="1" y="77"/>
                    </a:lnTo>
                    <a:lnTo>
                      <a:pt x="0" y="63"/>
                    </a:lnTo>
                    <a:lnTo>
                      <a:pt x="1" y="50"/>
                    </a:lnTo>
                    <a:lnTo>
                      <a:pt x="9" y="26"/>
                    </a:lnTo>
                    <a:lnTo>
                      <a:pt x="14" y="17"/>
                    </a:lnTo>
                    <a:lnTo>
                      <a:pt x="22" y="8"/>
                    </a:lnTo>
                    <a:lnTo>
                      <a:pt x="40" y="0"/>
                    </a:lnTo>
                    <a:lnTo>
                      <a:pt x="52" y="0"/>
                    </a:lnTo>
                    <a:lnTo>
                      <a:pt x="65" y="0"/>
                    </a:lnTo>
                    <a:lnTo>
                      <a:pt x="76" y="4"/>
                    </a:lnTo>
                    <a:lnTo>
                      <a:pt x="85" y="11"/>
                    </a:lnTo>
                    <a:lnTo>
                      <a:pt x="92" y="21"/>
                    </a:lnTo>
                    <a:lnTo>
                      <a:pt x="92" y="3"/>
                    </a:lnTo>
                    <a:lnTo>
                      <a:pt x="114" y="3"/>
                    </a:lnTo>
                    <a:lnTo>
                      <a:pt x="114"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342"/>
              <p:cNvSpPr>
                <a:spLocks/>
              </p:cNvSpPr>
              <p:nvPr/>
            </p:nvSpPr>
            <p:spPr bwMode="auto">
              <a:xfrm>
                <a:off x="2748" y="1035"/>
                <a:ext cx="27" cy="53"/>
              </a:xfrm>
              <a:custGeom>
                <a:avLst/>
                <a:gdLst>
                  <a:gd name="T0" fmla="*/ 36 w 80"/>
                  <a:gd name="T1" fmla="*/ 0 h 161"/>
                  <a:gd name="T2" fmla="*/ 36 w 80"/>
                  <a:gd name="T3" fmla="*/ 36 h 161"/>
                  <a:gd name="T4" fmla="*/ 80 w 80"/>
                  <a:gd name="T5" fmla="*/ 36 h 161"/>
                  <a:gd name="T6" fmla="*/ 80 w 80"/>
                  <a:gd name="T7" fmla="*/ 51 h 161"/>
                  <a:gd name="T8" fmla="*/ 36 w 80"/>
                  <a:gd name="T9" fmla="*/ 51 h 161"/>
                  <a:gd name="T10" fmla="*/ 36 w 80"/>
                  <a:gd name="T11" fmla="*/ 119 h 161"/>
                  <a:gd name="T12" fmla="*/ 38 w 80"/>
                  <a:gd name="T13" fmla="*/ 134 h 161"/>
                  <a:gd name="T14" fmla="*/ 41 w 80"/>
                  <a:gd name="T15" fmla="*/ 139 h 161"/>
                  <a:gd name="T16" fmla="*/ 46 w 80"/>
                  <a:gd name="T17" fmla="*/ 144 h 161"/>
                  <a:gd name="T18" fmla="*/ 58 w 80"/>
                  <a:gd name="T19" fmla="*/ 144 h 161"/>
                  <a:gd name="T20" fmla="*/ 80 w 80"/>
                  <a:gd name="T21" fmla="*/ 144 h 161"/>
                  <a:gd name="T22" fmla="*/ 80 w 80"/>
                  <a:gd name="T23" fmla="*/ 161 h 161"/>
                  <a:gd name="T24" fmla="*/ 58 w 80"/>
                  <a:gd name="T25" fmla="*/ 161 h 161"/>
                  <a:gd name="T26" fmla="*/ 36 w 80"/>
                  <a:gd name="T27" fmla="*/ 159 h 161"/>
                  <a:gd name="T28" fmla="*/ 25 w 80"/>
                  <a:gd name="T29" fmla="*/ 152 h 161"/>
                  <a:gd name="T30" fmla="*/ 18 w 80"/>
                  <a:gd name="T31" fmla="*/ 141 h 161"/>
                  <a:gd name="T32" fmla="*/ 16 w 80"/>
                  <a:gd name="T33" fmla="*/ 119 h 161"/>
                  <a:gd name="T34" fmla="*/ 16 w 80"/>
                  <a:gd name="T35" fmla="*/ 51 h 161"/>
                  <a:gd name="T36" fmla="*/ 0 w 80"/>
                  <a:gd name="T37" fmla="*/ 51 h 161"/>
                  <a:gd name="T38" fmla="*/ 0 w 80"/>
                  <a:gd name="T39" fmla="*/ 36 h 161"/>
                  <a:gd name="T40" fmla="*/ 16 w 80"/>
                  <a:gd name="T41" fmla="*/ 36 h 161"/>
                  <a:gd name="T42" fmla="*/ 16 w 80"/>
                  <a:gd name="T43" fmla="*/ 0 h 161"/>
                  <a:gd name="T44" fmla="*/ 36 w 80"/>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61">
                    <a:moveTo>
                      <a:pt x="36" y="0"/>
                    </a:moveTo>
                    <a:lnTo>
                      <a:pt x="36" y="36"/>
                    </a:lnTo>
                    <a:lnTo>
                      <a:pt x="80" y="36"/>
                    </a:lnTo>
                    <a:lnTo>
                      <a:pt x="80" y="51"/>
                    </a:lnTo>
                    <a:lnTo>
                      <a:pt x="36" y="51"/>
                    </a:lnTo>
                    <a:lnTo>
                      <a:pt x="36" y="119"/>
                    </a:lnTo>
                    <a:lnTo>
                      <a:pt x="38" y="134"/>
                    </a:lnTo>
                    <a:lnTo>
                      <a:pt x="41" y="139"/>
                    </a:lnTo>
                    <a:lnTo>
                      <a:pt x="46" y="144"/>
                    </a:lnTo>
                    <a:lnTo>
                      <a:pt x="58" y="144"/>
                    </a:lnTo>
                    <a:lnTo>
                      <a:pt x="80" y="144"/>
                    </a:lnTo>
                    <a:lnTo>
                      <a:pt x="80" y="161"/>
                    </a:lnTo>
                    <a:lnTo>
                      <a:pt x="58" y="161"/>
                    </a:lnTo>
                    <a:lnTo>
                      <a:pt x="36" y="159"/>
                    </a:lnTo>
                    <a:lnTo>
                      <a:pt x="25" y="152"/>
                    </a:lnTo>
                    <a:lnTo>
                      <a:pt x="18" y="141"/>
                    </a:lnTo>
                    <a:lnTo>
                      <a:pt x="16" y="119"/>
                    </a:lnTo>
                    <a:lnTo>
                      <a:pt x="16" y="51"/>
                    </a:lnTo>
                    <a:lnTo>
                      <a:pt x="0" y="51"/>
                    </a:lnTo>
                    <a:lnTo>
                      <a:pt x="0" y="36"/>
                    </a:lnTo>
                    <a:lnTo>
                      <a:pt x="16" y="36"/>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343"/>
              <p:cNvSpPr>
                <a:spLocks noEditPoints="1"/>
              </p:cNvSpPr>
              <p:nvPr/>
            </p:nvSpPr>
            <p:spPr bwMode="auto">
              <a:xfrm>
                <a:off x="2781" y="1046"/>
                <a:ext cx="38" cy="43"/>
              </a:xfrm>
              <a:custGeom>
                <a:avLst/>
                <a:gdLst>
                  <a:gd name="T0" fmla="*/ 58 w 116"/>
                  <a:gd name="T1" fmla="*/ 17 h 131"/>
                  <a:gd name="T2" fmla="*/ 49 w 116"/>
                  <a:gd name="T3" fmla="*/ 17 h 131"/>
                  <a:gd name="T4" fmla="*/ 36 w 116"/>
                  <a:gd name="T5" fmla="*/ 24 h 131"/>
                  <a:gd name="T6" fmla="*/ 31 w 116"/>
                  <a:gd name="T7" fmla="*/ 30 h 131"/>
                  <a:gd name="T8" fmla="*/ 23 w 116"/>
                  <a:gd name="T9" fmla="*/ 44 h 131"/>
                  <a:gd name="T10" fmla="*/ 22 w 116"/>
                  <a:gd name="T11" fmla="*/ 65 h 131"/>
                  <a:gd name="T12" fmla="*/ 23 w 116"/>
                  <a:gd name="T13" fmla="*/ 86 h 131"/>
                  <a:gd name="T14" fmla="*/ 31 w 116"/>
                  <a:gd name="T15" fmla="*/ 101 h 131"/>
                  <a:gd name="T16" fmla="*/ 36 w 116"/>
                  <a:gd name="T17" fmla="*/ 106 h 131"/>
                  <a:gd name="T18" fmla="*/ 49 w 116"/>
                  <a:gd name="T19" fmla="*/ 113 h 131"/>
                  <a:gd name="T20" fmla="*/ 58 w 116"/>
                  <a:gd name="T21" fmla="*/ 113 h 131"/>
                  <a:gd name="T22" fmla="*/ 65 w 116"/>
                  <a:gd name="T23" fmla="*/ 113 h 131"/>
                  <a:gd name="T24" fmla="*/ 78 w 116"/>
                  <a:gd name="T25" fmla="*/ 106 h 131"/>
                  <a:gd name="T26" fmla="*/ 84 w 116"/>
                  <a:gd name="T27" fmla="*/ 101 h 131"/>
                  <a:gd name="T28" fmla="*/ 93 w 116"/>
                  <a:gd name="T29" fmla="*/ 86 h 131"/>
                  <a:gd name="T30" fmla="*/ 94 w 116"/>
                  <a:gd name="T31" fmla="*/ 65 h 131"/>
                  <a:gd name="T32" fmla="*/ 93 w 116"/>
                  <a:gd name="T33" fmla="*/ 44 h 131"/>
                  <a:gd name="T34" fmla="*/ 84 w 116"/>
                  <a:gd name="T35" fmla="*/ 30 h 131"/>
                  <a:gd name="T36" fmla="*/ 78 w 116"/>
                  <a:gd name="T37" fmla="*/ 24 h 131"/>
                  <a:gd name="T38" fmla="*/ 65 w 116"/>
                  <a:gd name="T39" fmla="*/ 17 h 131"/>
                  <a:gd name="T40" fmla="*/ 58 w 116"/>
                  <a:gd name="T41" fmla="*/ 17 h 131"/>
                  <a:gd name="T42" fmla="*/ 58 w 116"/>
                  <a:gd name="T43" fmla="*/ 0 h 131"/>
                  <a:gd name="T44" fmla="*/ 71 w 116"/>
                  <a:gd name="T45" fmla="*/ 0 h 131"/>
                  <a:gd name="T46" fmla="*/ 93 w 116"/>
                  <a:gd name="T47" fmla="*/ 8 h 131"/>
                  <a:gd name="T48" fmla="*/ 100 w 116"/>
                  <a:gd name="T49" fmla="*/ 17 h 131"/>
                  <a:gd name="T50" fmla="*/ 107 w 116"/>
                  <a:gd name="T51" fmla="*/ 26 h 131"/>
                  <a:gd name="T52" fmla="*/ 114 w 116"/>
                  <a:gd name="T53" fmla="*/ 50 h 131"/>
                  <a:gd name="T54" fmla="*/ 116 w 116"/>
                  <a:gd name="T55" fmla="*/ 65 h 131"/>
                  <a:gd name="T56" fmla="*/ 114 w 116"/>
                  <a:gd name="T57" fmla="*/ 80 h 131"/>
                  <a:gd name="T58" fmla="*/ 107 w 116"/>
                  <a:gd name="T59" fmla="*/ 105 h 131"/>
                  <a:gd name="T60" fmla="*/ 100 w 116"/>
                  <a:gd name="T61" fmla="*/ 113 h 131"/>
                  <a:gd name="T62" fmla="*/ 93 w 116"/>
                  <a:gd name="T63" fmla="*/ 122 h 131"/>
                  <a:gd name="T64" fmla="*/ 71 w 116"/>
                  <a:gd name="T65" fmla="*/ 131 h 131"/>
                  <a:gd name="T66" fmla="*/ 58 w 116"/>
                  <a:gd name="T67" fmla="*/ 131 h 131"/>
                  <a:gd name="T68" fmla="*/ 45 w 116"/>
                  <a:gd name="T69" fmla="*/ 131 h 131"/>
                  <a:gd name="T70" fmla="*/ 23 w 116"/>
                  <a:gd name="T71" fmla="*/ 122 h 131"/>
                  <a:gd name="T72" fmla="*/ 15 w 116"/>
                  <a:gd name="T73" fmla="*/ 113 h 131"/>
                  <a:gd name="T74" fmla="*/ 8 w 116"/>
                  <a:gd name="T75" fmla="*/ 105 h 131"/>
                  <a:gd name="T76" fmla="*/ 0 w 116"/>
                  <a:gd name="T77" fmla="*/ 80 h 131"/>
                  <a:gd name="T78" fmla="*/ 0 w 116"/>
                  <a:gd name="T79" fmla="*/ 65 h 131"/>
                  <a:gd name="T80" fmla="*/ 0 w 116"/>
                  <a:gd name="T81" fmla="*/ 50 h 131"/>
                  <a:gd name="T82" fmla="*/ 8 w 116"/>
                  <a:gd name="T83" fmla="*/ 26 h 131"/>
                  <a:gd name="T84" fmla="*/ 15 w 116"/>
                  <a:gd name="T85" fmla="*/ 17 h 131"/>
                  <a:gd name="T86" fmla="*/ 23 w 116"/>
                  <a:gd name="T87" fmla="*/ 8 h 131"/>
                  <a:gd name="T88" fmla="*/ 45 w 116"/>
                  <a:gd name="T89" fmla="*/ 0 h 131"/>
                  <a:gd name="T90" fmla="*/ 58 w 116"/>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131">
                    <a:moveTo>
                      <a:pt x="58" y="17"/>
                    </a:moveTo>
                    <a:lnTo>
                      <a:pt x="49" y="17"/>
                    </a:lnTo>
                    <a:lnTo>
                      <a:pt x="36" y="24"/>
                    </a:lnTo>
                    <a:lnTo>
                      <a:pt x="31" y="30"/>
                    </a:lnTo>
                    <a:lnTo>
                      <a:pt x="23" y="44"/>
                    </a:lnTo>
                    <a:lnTo>
                      <a:pt x="22" y="65"/>
                    </a:lnTo>
                    <a:lnTo>
                      <a:pt x="23" y="86"/>
                    </a:lnTo>
                    <a:lnTo>
                      <a:pt x="31" y="101"/>
                    </a:lnTo>
                    <a:lnTo>
                      <a:pt x="36" y="106"/>
                    </a:lnTo>
                    <a:lnTo>
                      <a:pt x="49" y="113"/>
                    </a:lnTo>
                    <a:lnTo>
                      <a:pt x="58" y="113"/>
                    </a:lnTo>
                    <a:lnTo>
                      <a:pt x="65" y="113"/>
                    </a:lnTo>
                    <a:lnTo>
                      <a:pt x="78" y="106"/>
                    </a:lnTo>
                    <a:lnTo>
                      <a:pt x="84" y="101"/>
                    </a:lnTo>
                    <a:lnTo>
                      <a:pt x="93" y="86"/>
                    </a:lnTo>
                    <a:lnTo>
                      <a:pt x="94" y="65"/>
                    </a:lnTo>
                    <a:lnTo>
                      <a:pt x="93" y="44"/>
                    </a:lnTo>
                    <a:lnTo>
                      <a:pt x="84" y="30"/>
                    </a:lnTo>
                    <a:lnTo>
                      <a:pt x="78" y="24"/>
                    </a:lnTo>
                    <a:lnTo>
                      <a:pt x="65" y="17"/>
                    </a:lnTo>
                    <a:lnTo>
                      <a:pt x="58" y="17"/>
                    </a:lnTo>
                    <a:close/>
                    <a:moveTo>
                      <a:pt x="58" y="0"/>
                    </a:moveTo>
                    <a:lnTo>
                      <a:pt x="71" y="0"/>
                    </a:lnTo>
                    <a:lnTo>
                      <a:pt x="93" y="8"/>
                    </a:lnTo>
                    <a:lnTo>
                      <a:pt x="100" y="17"/>
                    </a:lnTo>
                    <a:lnTo>
                      <a:pt x="107" y="26"/>
                    </a:lnTo>
                    <a:lnTo>
                      <a:pt x="114" y="50"/>
                    </a:lnTo>
                    <a:lnTo>
                      <a:pt x="116" y="65"/>
                    </a:lnTo>
                    <a:lnTo>
                      <a:pt x="114" y="80"/>
                    </a:lnTo>
                    <a:lnTo>
                      <a:pt x="107" y="105"/>
                    </a:lnTo>
                    <a:lnTo>
                      <a:pt x="100" y="113"/>
                    </a:lnTo>
                    <a:lnTo>
                      <a:pt x="93" y="122"/>
                    </a:lnTo>
                    <a:lnTo>
                      <a:pt x="71" y="131"/>
                    </a:lnTo>
                    <a:lnTo>
                      <a:pt x="58" y="131"/>
                    </a:lnTo>
                    <a:lnTo>
                      <a:pt x="45" y="131"/>
                    </a:lnTo>
                    <a:lnTo>
                      <a:pt x="23" y="122"/>
                    </a:lnTo>
                    <a:lnTo>
                      <a:pt x="15" y="113"/>
                    </a:lnTo>
                    <a:lnTo>
                      <a:pt x="8" y="105"/>
                    </a:lnTo>
                    <a:lnTo>
                      <a:pt x="0" y="80"/>
                    </a:lnTo>
                    <a:lnTo>
                      <a:pt x="0" y="65"/>
                    </a:lnTo>
                    <a:lnTo>
                      <a:pt x="0" y="50"/>
                    </a:lnTo>
                    <a:lnTo>
                      <a:pt x="8" y="26"/>
                    </a:lnTo>
                    <a:lnTo>
                      <a:pt x="15" y="17"/>
                    </a:lnTo>
                    <a:lnTo>
                      <a:pt x="23" y="8"/>
                    </a:lnTo>
                    <a:lnTo>
                      <a:pt x="45"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344"/>
              <p:cNvSpPr>
                <a:spLocks noEditPoints="1"/>
              </p:cNvSpPr>
              <p:nvPr/>
            </p:nvSpPr>
            <p:spPr bwMode="auto">
              <a:xfrm>
                <a:off x="2827" y="1046"/>
                <a:ext cx="39" cy="43"/>
              </a:xfrm>
              <a:custGeom>
                <a:avLst/>
                <a:gdLst>
                  <a:gd name="T0" fmla="*/ 59 w 117"/>
                  <a:gd name="T1" fmla="*/ 17 h 131"/>
                  <a:gd name="T2" fmla="*/ 51 w 117"/>
                  <a:gd name="T3" fmla="*/ 17 h 131"/>
                  <a:gd name="T4" fmla="*/ 38 w 117"/>
                  <a:gd name="T5" fmla="*/ 24 h 131"/>
                  <a:gd name="T6" fmla="*/ 32 w 117"/>
                  <a:gd name="T7" fmla="*/ 30 h 131"/>
                  <a:gd name="T8" fmla="*/ 25 w 117"/>
                  <a:gd name="T9" fmla="*/ 44 h 131"/>
                  <a:gd name="T10" fmla="*/ 23 w 117"/>
                  <a:gd name="T11" fmla="*/ 65 h 131"/>
                  <a:gd name="T12" fmla="*/ 25 w 117"/>
                  <a:gd name="T13" fmla="*/ 86 h 131"/>
                  <a:gd name="T14" fmla="*/ 32 w 117"/>
                  <a:gd name="T15" fmla="*/ 101 h 131"/>
                  <a:gd name="T16" fmla="*/ 38 w 117"/>
                  <a:gd name="T17" fmla="*/ 106 h 131"/>
                  <a:gd name="T18" fmla="*/ 51 w 117"/>
                  <a:gd name="T19" fmla="*/ 113 h 131"/>
                  <a:gd name="T20" fmla="*/ 59 w 117"/>
                  <a:gd name="T21" fmla="*/ 113 h 131"/>
                  <a:gd name="T22" fmla="*/ 66 w 117"/>
                  <a:gd name="T23" fmla="*/ 113 h 131"/>
                  <a:gd name="T24" fmla="*/ 79 w 117"/>
                  <a:gd name="T25" fmla="*/ 106 h 131"/>
                  <a:gd name="T26" fmla="*/ 85 w 117"/>
                  <a:gd name="T27" fmla="*/ 101 h 131"/>
                  <a:gd name="T28" fmla="*/ 92 w 117"/>
                  <a:gd name="T29" fmla="*/ 86 h 131"/>
                  <a:gd name="T30" fmla="*/ 95 w 117"/>
                  <a:gd name="T31" fmla="*/ 65 h 131"/>
                  <a:gd name="T32" fmla="*/ 92 w 117"/>
                  <a:gd name="T33" fmla="*/ 44 h 131"/>
                  <a:gd name="T34" fmla="*/ 85 w 117"/>
                  <a:gd name="T35" fmla="*/ 30 h 131"/>
                  <a:gd name="T36" fmla="*/ 79 w 117"/>
                  <a:gd name="T37" fmla="*/ 24 h 131"/>
                  <a:gd name="T38" fmla="*/ 66 w 117"/>
                  <a:gd name="T39" fmla="*/ 17 h 131"/>
                  <a:gd name="T40" fmla="*/ 59 w 117"/>
                  <a:gd name="T41" fmla="*/ 17 h 131"/>
                  <a:gd name="T42" fmla="*/ 59 w 117"/>
                  <a:gd name="T43" fmla="*/ 0 h 131"/>
                  <a:gd name="T44" fmla="*/ 72 w 117"/>
                  <a:gd name="T45" fmla="*/ 0 h 131"/>
                  <a:gd name="T46" fmla="*/ 92 w 117"/>
                  <a:gd name="T47" fmla="*/ 8 h 131"/>
                  <a:gd name="T48" fmla="*/ 101 w 117"/>
                  <a:gd name="T49" fmla="*/ 17 h 131"/>
                  <a:gd name="T50" fmla="*/ 108 w 117"/>
                  <a:gd name="T51" fmla="*/ 26 h 131"/>
                  <a:gd name="T52" fmla="*/ 115 w 117"/>
                  <a:gd name="T53" fmla="*/ 50 h 131"/>
                  <a:gd name="T54" fmla="*/ 117 w 117"/>
                  <a:gd name="T55" fmla="*/ 65 h 131"/>
                  <a:gd name="T56" fmla="*/ 115 w 117"/>
                  <a:gd name="T57" fmla="*/ 80 h 131"/>
                  <a:gd name="T58" fmla="*/ 108 w 117"/>
                  <a:gd name="T59" fmla="*/ 105 h 131"/>
                  <a:gd name="T60" fmla="*/ 101 w 117"/>
                  <a:gd name="T61" fmla="*/ 113 h 131"/>
                  <a:gd name="T62" fmla="*/ 92 w 117"/>
                  <a:gd name="T63" fmla="*/ 122 h 131"/>
                  <a:gd name="T64" fmla="*/ 72 w 117"/>
                  <a:gd name="T65" fmla="*/ 131 h 131"/>
                  <a:gd name="T66" fmla="*/ 59 w 117"/>
                  <a:gd name="T67" fmla="*/ 131 h 131"/>
                  <a:gd name="T68" fmla="*/ 46 w 117"/>
                  <a:gd name="T69" fmla="*/ 131 h 131"/>
                  <a:gd name="T70" fmla="*/ 25 w 117"/>
                  <a:gd name="T71" fmla="*/ 122 h 131"/>
                  <a:gd name="T72" fmla="*/ 16 w 117"/>
                  <a:gd name="T73" fmla="*/ 113 h 131"/>
                  <a:gd name="T74" fmla="*/ 9 w 117"/>
                  <a:gd name="T75" fmla="*/ 105 h 131"/>
                  <a:gd name="T76" fmla="*/ 2 w 117"/>
                  <a:gd name="T77" fmla="*/ 80 h 131"/>
                  <a:gd name="T78" fmla="*/ 0 w 117"/>
                  <a:gd name="T79" fmla="*/ 65 h 131"/>
                  <a:gd name="T80" fmla="*/ 2 w 117"/>
                  <a:gd name="T81" fmla="*/ 50 h 131"/>
                  <a:gd name="T82" fmla="*/ 9 w 117"/>
                  <a:gd name="T83" fmla="*/ 26 h 131"/>
                  <a:gd name="T84" fmla="*/ 16 w 117"/>
                  <a:gd name="T85" fmla="*/ 17 h 131"/>
                  <a:gd name="T86" fmla="*/ 25 w 117"/>
                  <a:gd name="T87" fmla="*/ 8 h 131"/>
                  <a:gd name="T88" fmla="*/ 46 w 117"/>
                  <a:gd name="T89" fmla="*/ 0 h 131"/>
                  <a:gd name="T90" fmla="*/ 59 w 117"/>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7" h="131">
                    <a:moveTo>
                      <a:pt x="59" y="17"/>
                    </a:moveTo>
                    <a:lnTo>
                      <a:pt x="51" y="17"/>
                    </a:lnTo>
                    <a:lnTo>
                      <a:pt x="38" y="24"/>
                    </a:lnTo>
                    <a:lnTo>
                      <a:pt x="32" y="30"/>
                    </a:lnTo>
                    <a:lnTo>
                      <a:pt x="25" y="44"/>
                    </a:lnTo>
                    <a:lnTo>
                      <a:pt x="23" y="65"/>
                    </a:lnTo>
                    <a:lnTo>
                      <a:pt x="25" y="86"/>
                    </a:lnTo>
                    <a:lnTo>
                      <a:pt x="32" y="101"/>
                    </a:lnTo>
                    <a:lnTo>
                      <a:pt x="38" y="106"/>
                    </a:lnTo>
                    <a:lnTo>
                      <a:pt x="51" y="113"/>
                    </a:lnTo>
                    <a:lnTo>
                      <a:pt x="59" y="113"/>
                    </a:lnTo>
                    <a:lnTo>
                      <a:pt x="66" y="113"/>
                    </a:lnTo>
                    <a:lnTo>
                      <a:pt x="79" y="106"/>
                    </a:lnTo>
                    <a:lnTo>
                      <a:pt x="85" y="101"/>
                    </a:lnTo>
                    <a:lnTo>
                      <a:pt x="92" y="86"/>
                    </a:lnTo>
                    <a:lnTo>
                      <a:pt x="95" y="65"/>
                    </a:lnTo>
                    <a:lnTo>
                      <a:pt x="92" y="44"/>
                    </a:lnTo>
                    <a:lnTo>
                      <a:pt x="85" y="30"/>
                    </a:lnTo>
                    <a:lnTo>
                      <a:pt x="79" y="24"/>
                    </a:lnTo>
                    <a:lnTo>
                      <a:pt x="66" y="17"/>
                    </a:lnTo>
                    <a:lnTo>
                      <a:pt x="59" y="17"/>
                    </a:lnTo>
                    <a:close/>
                    <a:moveTo>
                      <a:pt x="59" y="0"/>
                    </a:moveTo>
                    <a:lnTo>
                      <a:pt x="72" y="0"/>
                    </a:lnTo>
                    <a:lnTo>
                      <a:pt x="92" y="8"/>
                    </a:lnTo>
                    <a:lnTo>
                      <a:pt x="101" y="17"/>
                    </a:lnTo>
                    <a:lnTo>
                      <a:pt x="108" y="26"/>
                    </a:lnTo>
                    <a:lnTo>
                      <a:pt x="115" y="50"/>
                    </a:lnTo>
                    <a:lnTo>
                      <a:pt x="117" y="65"/>
                    </a:lnTo>
                    <a:lnTo>
                      <a:pt x="115" y="80"/>
                    </a:lnTo>
                    <a:lnTo>
                      <a:pt x="108" y="105"/>
                    </a:lnTo>
                    <a:lnTo>
                      <a:pt x="101" y="113"/>
                    </a:lnTo>
                    <a:lnTo>
                      <a:pt x="92" y="122"/>
                    </a:lnTo>
                    <a:lnTo>
                      <a:pt x="72" y="131"/>
                    </a:lnTo>
                    <a:lnTo>
                      <a:pt x="59" y="131"/>
                    </a:lnTo>
                    <a:lnTo>
                      <a:pt x="46" y="131"/>
                    </a:lnTo>
                    <a:lnTo>
                      <a:pt x="25" y="122"/>
                    </a:lnTo>
                    <a:lnTo>
                      <a:pt x="16" y="113"/>
                    </a:lnTo>
                    <a:lnTo>
                      <a:pt x="9" y="105"/>
                    </a:lnTo>
                    <a:lnTo>
                      <a:pt x="2" y="80"/>
                    </a:lnTo>
                    <a:lnTo>
                      <a:pt x="0" y="65"/>
                    </a:lnTo>
                    <a:lnTo>
                      <a:pt x="2" y="50"/>
                    </a:lnTo>
                    <a:lnTo>
                      <a:pt x="9" y="26"/>
                    </a:lnTo>
                    <a:lnTo>
                      <a:pt x="16" y="17"/>
                    </a:lnTo>
                    <a:lnTo>
                      <a:pt x="25" y="8"/>
                    </a:lnTo>
                    <a:lnTo>
                      <a:pt x="46"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Rectangle 345"/>
              <p:cNvSpPr>
                <a:spLocks noChangeArrowheads="1"/>
              </p:cNvSpPr>
              <p:nvPr/>
            </p:nvSpPr>
            <p:spPr bwMode="auto">
              <a:xfrm>
                <a:off x="2877" y="1030"/>
                <a:ext cx="8"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346"/>
              <p:cNvSpPr>
                <a:spLocks/>
              </p:cNvSpPr>
              <p:nvPr/>
            </p:nvSpPr>
            <p:spPr bwMode="auto">
              <a:xfrm>
                <a:off x="2896" y="1046"/>
                <a:ext cx="32" cy="43"/>
              </a:xfrm>
              <a:custGeom>
                <a:avLst/>
                <a:gdLst>
                  <a:gd name="T0" fmla="*/ 91 w 96"/>
                  <a:gd name="T1" fmla="*/ 5 h 131"/>
                  <a:gd name="T2" fmla="*/ 91 w 96"/>
                  <a:gd name="T3" fmla="*/ 26 h 131"/>
                  <a:gd name="T4" fmla="*/ 81 w 96"/>
                  <a:gd name="T5" fmla="*/ 21 h 131"/>
                  <a:gd name="T6" fmla="*/ 72 w 96"/>
                  <a:gd name="T7" fmla="*/ 18 h 131"/>
                  <a:gd name="T8" fmla="*/ 62 w 96"/>
                  <a:gd name="T9" fmla="*/ 17 h 131"/>
                  <a:gd name="T10" fmla="*/ 52 w 96"/>
                  <a:gd name="T11" fmla="*/ 17 h 131"/>
                  <a:gd name="T12" fmla="*/ 39 w 96"/>
                  <a:gd name="T13" fmla="*/ 17 h 131"/>
                  <a:gd name="T14" fmla="*/ 29 w 96"/>
                  <a:gd name="T15" fmla="*/ 21 h 131"/>
                  <a:gd name="T16" fmla="*/ 23 w 96"/>
                  <a:gd name="T17" fmla="*/ 27 h 131"/>
                  <a:gd name="T18" fmla="*/ 21 w 96"/>
                  <a:gd name="T19" fmla="*/ 36 h 131"/>
                  <a:gd name="T20" fmla="*/ 23 w 96"/>
                  <a:gd name="T21" fmla="*/ 41 h 131"/>
                  <a:gd name="T22" fmla="*/ 27 w 96"/>
                  <a:gd name="T23" fmla="*/ 47 h 131"/>
                  <a:gd name="T24" fmla="*/ 34 w 96"/>
                  <a:gd name="T25" fmla="*/ 50 h 131"/>
                  <a:gd name="T26" fmla="*/ 49 w 96"/>
                  <a:gd name="T27" fmla="*/ 54 h 131"/>
                  <a:gd name="T28" fmla="*/ 56 w 96"/>
                  <a:gd name="T29" fmla="*/ 56 h 131"/>
                  <a:gd name="T30" fmla="*/ 76 w 96"/>
                  <a:gd name="T31" fmla="*/ 62 h 131"/>
                  <a:gd name="T32" fmla="*/ 88 w 96"/>
                  <a:gd name="T33" fmla="*/ 69 h 131"/>
                  <a:gd name="T34" fmla="*/ 95 w 96"/>
                  <a:gd name="T35" fmla="*/ 79 h 131"/>
                  <a:gd name="T36" fmla="*/ 96 w 96"/>
                  <a:gd name="T37" fmla="*/ 93 h 131"/>
                  <a:gd name="T38" fmla="*/ 96 w 96"/>
                  <a:gd name="T39" fmla="*/ 102 h 131"/>
                  <a:gd name="T40" fmla="*/ 89 w 96"/>
                  <a:gd name="T41" fmla="*/ 116 h 131"/>
                  <a:gd name="T42" fmla="*/ 83 w 96"/>
                  <a:gd name="T43" fmla="*/ 121 h 131"/>
                  <a:gd name="T44" fmla="*/ 68 w 96"/>
                  <a:gd name="T45" fmla="*/ 129 h 131"/>
                  <a:gd name="T46" fmla="*/ 45 w 96"/>
                  <a:gd name="T47" fmla="*/ 131 h 131"/>
                  <a:gd name="T48" fmla="*/ 34 w 96"/>
                  <a:gd name="T49" fmla="*/ 131 h 131"/>
                  <a:gd name="T50" fmla="*/ 23 w 96"/>
                  <a:gd name="T51" fmla="*/ 129 h 131"/>
                  <a:gd name="T52" fmla="*/ 13 w 96"/>
                  <a:gd name="T53" fmla="*/ 126 h 131"/>
                  <a:gd name="T54" fmla="*/ 0 w 96"/>
                  <a:gd name="T55" fmla="*/ 124 h 131"/>
                  <a:gd name="T56" fmla="*/ 0 w 96"/>
                  <a:gd name="T57" fmla="*/ 102 h 131"/>
                  <a:gd name="T58" fmla="*/ 11 w 96"/>
                  <a:gd name="T59" fmla="*/ 108 h 131"/>
                  <a:gd name="T60" fmla="*/ 23 w 96"/>
                  <a:gd name="T61" fmla="*/ 111 h 131"/>
                  <a:gd name="T62" fmla="*/ 34 w 96"/>
                  <a:gd name="T63" fmla="*/ 113 h 131"/>
                  <a:gd name="T64" fmla="*/ 45 w 96"/>
                  <a:gd name="T65" fmla="*/ 113 h 131"/>
                  <a:gd name="T66" fmla="*/ 59 w 96"/>
                  <a:gd name="T67" fmla="*/ 113 h 131"/>
                  <a:gd name="T68" fmla="*/ 68 w 96"/>
                  <a:gd name="T69" fmla="*/ 109 h 131"/>
                  <a:gd name="T70" fmla="*/ 75 w 96"/>
                  <a:gd name="T71" fmla="*/ 103 h 131"/>
                  <a:gd name="T72" fmla="*/ 76 w 96"/>
                  <a:gd name="T73" fmla="*/ 95 h 131"/>
                  <a:gd name="T74" fmla="*/ 75 w 96"/>
                  <a:gd name="T75" fmla="*/ 88 h 131"/>
                  <a:gd name="T76" fmla="*/ 70 w 96"/>
                  <a:gd name="T77" fmla="*/ 82 h 131"/>
                  <a:gd name="T78" fmla="*/ 62 w 96"/>
                  <a:gd name="T79" fmla="*/ 77 h 131"/>
                  <a:gd name="T80" fmla="*/ 45 w 96"/>
                  <a:gd name="T81" fmla="*/ 73 h 131"/>
                  <a:gd name="T82" fmla="*/ 37 w 96"/>
                  <a:gd name="T83" fmla="*/ 72 h 131"/>
                  <a:gd name="T84" fmla="*/ 20 w 96"/>
                  <a:gd name="T85" fmla="*/ 67 h 131"/>
                  <a:gd name="T86" fmla="*/ 10 w 96"/>
                  <a:gd name="T87" fmla="*/ 59 h 131"/>
                  <a:gd name="T88" fmla="*/ 3 w 96"/>
                  <a:gd name="T89" fmla="*/ 50 h 131"/>
                  <a:gd name="T90" fmla="*/ 1 w 96"/>
                  <a:gd name="T91" fmla="*/ 36 h 131"/>
                  <a:gd name="T92" fmla="*/ 1 w 96"/>
                  <a:gd name="T93" fmla="*/ 27 h 131"/>
                  <a:gd name="T94" fmla="*/ 8 w 96"/>
                  <a:gd name="T95" fmla="*/ 14 h 131"/>
                  <a:gd name="T96" fmla="*/ 14 w 96"/>
                  <a:gd name="T97" fmla="*/ 8 h 131"/>
                  <a:gd name="T98" fmla="*/ 29 w 96"/>
                  <a:gd name="T99" fmla="*/ 1 h 131"/>
                  <a:gd name="T100" fmla="*/ 50 w 96"/>
                  <a:gd name="T101" fmla="*/ 0 h 131"/>
                  <a:gd name="T102" fmla="*/ 60 w 96"/>
                  <a:gd name="T103" fmla="*/ 0 h 131"/>
                  <a:gd name="T104" fmla="*/ 72 w 96"/>
                  <a:gd name="T105" fmla="*/ 1 h 131"/>
                  <a:gd name="T106" fmla="*/ 82 w 96"/>
                  <a:gd name="T107" fmla="*/ 3 h 131"/>
                  <a:gd name="T108" fmla="*/ 91 w 96"/>
                  <a:gd name="T109"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31">
                    <a:moveTo>
                      <a:pt x="91" y="5"/>
                    </a:moveTo>
                    <a:lnTo>
                      <a:pt x="91" y="26"/>
                    </a:lnTo>
                    <a:lnTo>
                      <a:pt x="81" y="21"/>
                    </a:lnTo>
                    <a:lnTo>
                      <a:pt x="72" y="18"/>
                    </a:lnTo>
                    <a:lnTo>
                      <a:pt x="62" y="17"/>
                    </a:lnTo>
                    <a:lnTo>
                      <a:pt x="52" y="17"/>
                    </a:lnTo>
                    <a:lnTo>
                      <a:pt x="39" y="17"/>
                    </a:lnTo>
                    <a:lnTo>
                      <a:pt x="29" y="21"/>
                    </a:lnTo>
                    <a:lnTo>
                      <a:pt x="23" y="27"/>
                    </a:lnTo>
                    <a:lnTo>
                      <a:pt x="21" y="36"/>
                    </a:lnTo>
                    <a:lnTo>
                      <a:pt x="23" y="41"/>
                    </a:lnTo>
                    <a:lnTo>
                      <a:pt x="27" y="47"/>
                    </a:lnTo>
                    <a:lnTo>
                      <a:pt x="34" y="50"/>
                    </a:lnTo>
                    <a:lnTo>
                      <a:pt x="49" y="54"/>
                    </a:lnTo>
                    <a:lnTo>
                      <a:pt x="56" y="56"/>
                    </a:lnTo>
                    <a:lnTo>
                      <a:pt x="76" y="62"/>
                    </a:lnTo>
                    <a:lnTo>
                      <a:pt x="88" y="69"/>
                    </a:lnTo>
                    <a:lnTo>
                      <a:pt x="95" y="79"/>
                    </a:lnTo>
                    <a:lnTo>
                      <a:pt x="96" y="93"/>
                    </a:lnTo>
                    <a:lnTo>
                      <a:pt x="96" y="102"/>
                    </a:lnTo>
                    <a:lnTo>
                      <a:pt x="89" y="116"/>
                    </a:lnTo>
                    <a:lnTo>
                      <a:pt x="83" y="121"/>
                    </a:lnTo>
                    <a:lnTo>
                      <a:pt x="68" y="129"/>
                    </a:lnTo>
                    <a:lnTo>
                      <a:pt x="45" y="131"/>
                    </a:lnTo>
                    <a:lnTo>
                      <a:pt x="34" y="131"/>
                    </a:lnTo>
                    <a:lnTo>
                      <a:pt x="23" y="129"/>
                    </a:lnTo>
                    <a:lnTo>
                      <a:pt x="13" y="126"/>
                    </a:lnTo>
                    <a:lnTo>
                      <a:pt x="0" y="124"/>
                    </a:lnTo>
                    <a:lnTo>
                      <a:pt x="0" y="102"/>
                    </a:lnTo>
                    <a:lnTo>
                      <a:pt x="11" y="108"/>
                    </a:lnTo>
                    <a:lnTo>
                      <a:pt x="23" y="111"/>
                    </a:lnTo>
                    <a:lnTo>
                      <a:pt x="34" y="113"/>
                    </a:lnTo>
                    <a:lnTo>
                      <a:pt x="45" y="113"/>
                    </a:lnTo>
                    <a:lnTo>
                      <a:pt x="59" y="113"/>
                    </a:lnTo>
                    <a:lnTo>
                      <a:pt x="68" y="109"/>
                    </a:lnTo>
                    <a:lnTo>
                      <a:pt x="75" y="103"/>
                    </a:lnTo>
                    <a:lnTo>
                      <a:pt x="76" y="95"/>
                    </a:lnTo>
                    <a:lnTo>
                      <a:pt x="75" y="88"/>
                    </a:lnTo>
                    <a:lnTo>
                      <a:pt x="70" y="82"/>
                    </a:lnTo>
                    <a:lnTo>
                      <a:pt x="62" y="77"/>
                    </a:lnTo>
                    <a:lnTo>
                      <a:pt x="45" y="73"/>
                    </a:lnTo>
                    <a:lnTo>
                      <a:pt x="37" y="72"/>
                    </a:lnTo>
                    <a:lnTo>
                      <a:pt x="20" y="67"/>
                    </a:lnTo>
                    <a:lnTo>
                      <a:pt x="10" y="59"/>
                    </a:lnTo>
                    <a:lnTo>
                      <a:pt x="3" y="50"/>
                    </a:lnTo>
                    <a:lnTo>
                      <a:pt x="1" y="36"/>
                    </a:lnTo>
                    <a:lnTo>
                      <a:pt x="1" y="27"/>
                    </a:lnTo>
                    <a:lnTo>
                      <a:pt x="8" y="14"/>
                    </a:lnTo>
                    <a:lnTo>
                      <a:pt x="14" y="8"/>
                    </a:lnTo>
                    <a:lnTo>
                      <a:pt x="29" y="1"/>
                    </a:lnTo>
                    <a:lnTo>
                      <a:pt x="50" y="0"/>
                    </a:lnTo>
                    <a:lnTo>
                      <a:pt x="60" y="0"/>
                    </a:lnTo>
                    <a:lnTo>
                      <a:pt x="72" y="1"/>
                    </a:lnTo>
                    <a:lnTo>
                      <a:pt x="82" y="3"/>
                    </a:lnTo>
                    <a:lnTo>
                      <a:pt x="9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347"/>
              <p:cNvSpPr>
                <a:spLocks/>
              </p:cNvSpPr>
              <p:nvPr/>
            </p:nvSpPr>
            <p:spPr bwMode="auto">
              <a:xfrm>
                <a:off x="3667" y="1028"/>
                <a:ext cx="58" cy="1076"/>
              </a:xfrm>
              <a:custGeom>
                <a:avLst/>
                <a:gdLst>
                  <a:gd name="T0" fmla="*/ 0 w 176"/>
                  <a:gd name="T1" fmla="*/ 3223 h 3228"/>
                  <a:gd name="T2" fmla="*/ 3 w 176"/>
                  <a:gd name="T3" fmla="*/ 3218 h 3228"/>
                  <a:gd name="T4" fmla="*/ 16 w 176"/>
                  <a:gd name="T5" fmla="*/ 3211 h 3228"/>
                  <a:gd name="T6" fmla="*/ 32 w 176"/>
                  <a:gd name="T7" fmla="*/ 3199 h 3228"/>
                  <a:gd name="T8" fmla="*/ 61 w 176"/>
                  <a:gd name="T9" fmla="*/ 3153 h 3228"/>
                  <a:gd name="T10" fmla="*/ 69 w 176"/>
                  <a:gd name="T11" fmla="*/ 3123 h 3228"/>
                  <a:gd name="T12" fmla="*/ 75 w 176"/>
                  <a:gd name="T13" fmla="*/ 2986 h 3228"/>
                  <a:gd name="T14" fmla="*/ 77 w 176"/>
                  <a:gd name="T15" fmla="*/ 2431 h 3228"/>
                  <a:gd name="T16" fmla="*/ 77 w 176"/>
                  <a:gd name="T17" fmla="*/ 2119 h 3228"/>
                  <a:gd name="T18" fmla="*/ 81 w 176"/>
                  <a:gd name="T19" fmla="*/ 1780 h 3228"/>
                  <a:gd name="T20" fmla="*/ 85 w 176"/>
                  <a:gd name="T21" fmla="*/ 1739 h 3228"/>
                  <a:gd name="T22" fmla="*/ 92 w 176"/>
                  <a:gd name="T23" fmla="*/ 1707 h 3228"/>
                  <a:gd name="T24" fmla="*/ 117 w 176"/>
                  <a:gd name="T25" fmla="*/ 1655 h 3228"/>
                  <a:gd name="T26" fmla="*/ 128 w 176"/>
                  <a:gd name="T27" fmla="*/ 1642 h 3228"/>
                  <a:gd name="T28" fmla="*/ 136 w 176"/>
                  <a:gd name="T29" fmla="*/ 1636 h 3228"/>
                  <a:gd name="T30" fmla="*/ 134 w 176"/>
                  <a:gd name="T31" fmla="*/ 1626 h 3228"/>
                  <a:gd name="T32" fmla="*/ 127 w 176"/>
                  <a:gd name="T33" fmla="*/ 1618 h 3228"/>
                  <a:gd name="T34" fmla="*/ 113 w 176"/>
                  <a:gd name="T35" fmla="*/ 1600 h 3228"/>
                  <a:gd name="T36" fmla="*/ 92 w 176"/>
                  <a:gd name="T37" fmla="*/ 1554 h 3228"/>
                  <a:gd name="T38" fmla="*/ 85 w 176"/>
                  <a:gd name="T39" fmla="*/ 1524 h 3228"/>
                  <a:gd name="T40" fmla="*/ 81 w 176"/>
                  <a:gd name="T41" fmla="*/ 1481 h 3228"/>
                  <a:gd name="T42" fmla="*/ 77 w 176"/>
                  <a:gd name="T43" fmla="*/ 1134 h 3228"/>
                  <a:gd name="T44" fmla="*/ 77 w 176"/>
                  <a:gd name="T45" fmla="*/ 811 h 3228"/>
                  <a:gd name="T46" fmla="*/ 77 w 176"/>
                  <a:gd name="T47" fmla="*/ 424 h 3228"/>
                  <a:gd name="T48" fmla="*/ 72 w 176"/>
                  <a:gd name="T49" fmla="*/ 127 h 3228"/>
                  <a:gd name="T50" fmla="*/ 65 w 176"/>
                  <a:gd name="T51" fmla="*/ 95 h 3228"/>
                  <a:gd name="T52" fmla="*/ 55 w 176"/>
                  <a:gd name="T53" fmla="*/ 67 h 3228"/>
                  <a:gd name="T54" fmla="*/ 23 w 176"/>
                  <a:gd name="T55" fmla="*/ 21 h 3228"/>
                  <a:gd name="T56" fmla="*/ 7 w 176"/>
                  <a:gd name="T57" fmla="*/ 12 h 3228"/>
                  <a:gd name="T58" fmla="*/ 0 w 176"/>
                  <a:gd name="T59" fmla="*/ 8 h 3228"/>
                  <a:gd name="T60" fmla="*/ 2 w 176"/>
                  <a:gd name="T61" fmla="*/ 2 h 3228"/>
                  <a:gd name="T62" fmla="*/ 10 w 176"/>
                  <a:gd name="T63" fmla="*/ 0 h 3228"/>
                  <a:gd name="T64" fmla="*/ 42 w 176"/>
                  <a:gd name="T65" fmla="*/ 23 h 3228"/>
                  <a:gd name="T66" fmla="*/ 58 w 176"/>
                  <a:gd name="T67" fmla="*/ 42 h 3228"/>
                  <a:gd name="T68" fmla="*/ 68 w 176"/>
                  <a:gd name="T69" fmla="*/ 58 h 3228"/>
                  <a:gd name="T70" fmla="*/ 82 w 176"/>
                  <a:gd name="T71" fmla="*/ 113 h 3228"/>
                  <a:gd name="T72" fmla="*/ 91 w 176"/>
                  <a:gd name="T73" fmla="*/ 366 h 3228"/>
                  <a:gd name="T74" fmla="*/ 91 w 176"/>
                  <a:gd name="T75" fmla="*/ 817 h 3228"/>
                  <a:gd name="T76" fmla="*/ 91 w 176"/>
                  <a:gd name="T77" fmla="*/ 1193 h 3228"/>
                  <a:gd name="T78" fmla="*/ 95 w 176"/>
                  <a:gd name="T79" fmla="*/ 1498 h 3228"/>
                  <a:gd name="T80" fmla="*/ 101 w 176"/>
                  <a:gd name="T81" fmla="*/ 1534 h 3228"/>
                  <a:gd name="T82" fmla="*/ 111 w 176"/>
                  <a:gd name="T83" fmla="*/ 1567 h 3228"/>
                  <a:gd name="T84" fmla="*/ 139 w 176"/>
                  <a:gd name="T85" fmla="*/ 1608 h 3228"/>
                  <a:gd name="T86" fmla="*/ 157 w 176"/>
                  <a:gd name="T87" fmla="*/ 1619 h 3228"/>
                  <a:gd name="T88" fmla="*/ 176 w 176"/>
                  <a:gd name="T89" fmla="*/ 1629 h 3228"/>
                  <a:gd name="T90" fmla="*/ 154 w 176"/>
                  <a:gd name="T91" fmla="*/ 1642 h 3228"/>
                  <a:gd name="T92" fmla="*/ 139 w 176"/>
                  <a:gd name="T93" fmla="*/ 1654 h 3228"/>
                  <a:gd name="T94" fmla="*/ 113 w 176"/>
                  <a:gd name="T95" fmla="*/ 1688 h 3228"/>
                  <a:gd name="T96" fmla="*/ 103 w 176"/>
                  <a:gd name="T97" fmla="*/ 1713 h 3228"/>
                  <a:gd name="T98" fmla="*/ 100 w 176"/>
                  <a:gd name="T99" fmla="*/ 1747 h 3228"/>
                  <a:gd name="T100" fmla="*/ 94 w 176"/>
                  <a:gd name="T101" fmla="*/ 2089 h 3228"/>
                  <a:gd name="T102" fmla="*/ 91 w 176"/>
                  <a:gd name="T103" fmla="*/ 2431 h 3228"/>
                  <a:gd name="T104" fmla="*/ 88 w 176"/>
                  <a:gd name="T105" fmla="*/ 3127 h 3228"/>
                  <a:gd name="T106" fmla="*/ 71 w 176"/>
                  <a:gd name="T107" fmla="*/ 3163 h 3228"/>
                  <a:gd name="T108" fmla="*/ 56 w 176"/>
                  <a:gd name="T109" fmla="*/ 3190 h 3228"/>
                  <a:gd name="T110" fmla="*/ 25 w 176"/>
                  <a:gd name="T111" fmla="*/ 3225 h 3228"/>
                  <a:gd name="T112" fmla="*/ 10 w 176"/>
                  <a:gd name="T113" fmla="*/ 3228 h 3228"/>
                  <a:gd name="T114" fmla="*/ 2 w 176"/>
                  <a:gd name="T115" fmla="*/ 3226 h 3228"/>
                  <a:gd name="T116" fmla="*/ 0 w 176"/>
                  <a:gd name="T117" fmla="*/ 3223 h 3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3228">
                    <a:moveTo>
                      <a:pt x="0" y="3223"/>
                    </a:moveTo>
                    <a:lnTo>
                      <a:pt x="3" y="3218"/>
                    </a:lnTo>
                    <a:lnTo>
                      <a:pt x="16" y="3211"/>
                    </a:lnTo>
                    <a:lnTo>
                      <a:pt x="32" y="3199"/>
                    </a:lnTo>
                    <a:lnTo>
                      <a:pt x="61" y="3153"/>
                    </a:lnTo>
                    <a:lnTo>
                      <a:pt x="69" y="3123"/>
                    </a:lnTo>
                    <a:lnTo>
                      <a:pt x="75" y="2986"/>
                    </a:lnTo>
                    <a:lnTo>
                      <a:pt x="77" y="2431"/>
                    </a:lnTo>
                    <a:lnTo>
                      <a:pt x="77" y="2119"/>
                    </a:lnTo>
                    <a:lnTo>
                      <a:pt x="81" y="1780"/>
                    </a:lnTo>
                    <a:lnTo>
                      <a:pt x="85" y="1739"/>
                    </a:lnTo>
                    <a:lnTo>
                      <a:pt x="92" y="1707"/>
                    </a:lnTo>
                    <a:lnTo>
                      <a:pt x="117" y="1655"/>
                    </a:lnTo>
                    <a:lnTo>
                      <a:pt x="128" y="1642"/>
                    </a:lnTo>
                    <a:lnTo>
                      <a:pt x="136" y="1636"/>
                    </a:lnTo>
                    <a:lnTo>
                      <a:pt x="134" y="1626"/>
                    </a:lnTo>
                    <a:lnTo>
                      <a:pt x="127" y="1618"/>
                    </a:lnTo>
                    <a:lnTo>
                      <a:pt x="113" y="1600"/>
                    </a:lnTo>
                    <a:lnTo>
                      <a:pt x="92" y="1554"/>
                    </a:lnTo>
                    <a:lnTo>
                      <a:pt x="85" y="1524"/>
                    </a:lnTo>
                    <a:lnTo>
                      <a:pt x="81" y="1481"/>
                    </a:lnTo>
                    <a:lnTo>
                      <a:pt x="77" y="1134"/>
                    </a:lnTo>
                    <a:lnTo>
                      <a:pt x="77" y="811"/>
                    </a:lnTo>
                    <a:lnTo>
                      <a:pt x="77" y="424"/>
                    </a:lnTo>
                    <a:lnTo>
                      <a:pt x="72" y="127"/>
                    </a:lnTo>
                    <a:lnTo>
                      <a:pt x="65" y="95"/>
                    </a:lnTo>
                    <a:lnTo>
                      <a:pt x="55" y="67"/>
                    </a:lnTo>
                    <a:lnTo>
                      <a:pt x="23" y="21"/>
                    </a:lnTo>
                    <a:lnTo>
                      <a:pt x="7" y="12"/>
                    </a:lnTo>
                    <a:lnTo>
                      <a:pt x="0" y="8"/>
                    </a:lnTo>
                    <a:lnTo>
                      <a:pt x="2" y="2"/>
                    </a:lnTo>
                    <a:lnTo>
                      <a:pt x="10" y="0"/>
                    </a:lnTo>
                    <a:lnTo>
                      <a:pt x="42" y="23"/>
                    </a:lnTo>
                    <a:lnTo>
                      <a:pt x="58" y="42"/>
                    </a:lnTo>
                    <a:lnTo>
                      <a:pt x="68" y="58"/>
                    </a:lnTo>
                    <a:lnTo>
                      <a:pt x="82" y="113"/>
                    </a:lnTo>
                    <a:lnTo>
                      <a:pt x="91" y="366"/>
                    </a:lnTo>
                    <a:lnTo>
                      <a:pt x="91" y="817"/>
                    </a:lnTo>
                    <a:lnTo>
                      <a:pt x="91" y="1193"/>
                    </a:lnTo>
                    <a:lnTo>
                      <a:pt x="95" y="1498"/>
                    </a:lnTo>
                    <a:lnTo>
                      <a:pt x="101" y="1534"/>
                    </a:lnTo>
                    <a:lnTo>
                      <a:pt x="111" y="1567"/>
                    </a:lnTo>
                    <a:lnTo>
                      <a:pt x="139" y="1608"/>
                    </a:lnTo>
                    <a:lnTo>
                      <a:pt x="157" y="1619"/>
                    </a:lnTo>
                    <a:lnTo>
                      <a:pt x="176" y="1629"/>
                    </a:lnTo>
                    <a:lnTo>
                      <a:pt x="154" y="1642"/>
                    </a:lnTo>
                    <a:lnTo>
                      <a:pt x="139" y="1654"/>
                    </a:lnTo>
                    <a:lnTo>
                      <a:pt x="113" y="1688"/>
                    </a:lnTo>
                    <a:lnTo>
                      <a:pt x="103" y="1713"/>
                    </a:lnTo>
                    <a:lnTo>
                      <a:pt x="100" y="1747"/>
                    </a:lnTo>
                    <a:lnTo>
                      <a:pt x="94" y="2089"/>
                    </a:lnTo>
                    <a:lnTo>
                      <a:pt x="91" y="2431"/>
                    </a:lnTo>
                    <a:lnTo>
                      <a:pt x="88" y="3127"/>
                    </a:lnTo>
                    <a:lnTo>
                      <a:pt x="71" y="3163"/>
                    </a:lnTo>
                    <a:lnTo>
                      <a:pt x="56" y="3190"/>
                    </a:lnTo>
                    <a:lnTo>
                      <a:pt x="25" y="3225"/>
                    </a:lnTo>
                    <a:lnTo>
                      <a:pt x="10" y="3228"/>
                    </a:lnTo>
                    <a:lnTo>
                      <a:pt x="2" y="3226"/>
                    </a:lnTo>
                    <a:lnTo>
                      <a:pt x="0" y="3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Freeform 348"/>
              <p:cNvSpPr>
                <a:spLocks/>
              </p:cNvSpPr>
              <p:nvPr/>
            </p:nvSpPr>
            <p:spPr bwMode="auto">
              <a:xfrm>
                <a:off x="3772" y="1495"/>
                <a:ext cx="29" cy="47"/>
              </a:xfrm>
              <a:custGeom>
                <a:avLst/>
                <a:gdLst>
                  <a:gd name="T0" fmla="*/ 0 w 86"/>
                  <a:gd name="T1" fmla="*/ 0 h 140"/>
                  <a:gd name="T2" fmla="*/ 19 w 86"/>
                  <a:gd name="T3" fmla="*/ 0 h 140"/>
                  <a:gd name="T4" fmla="*/ 19 w 86"/>
                  <a:gd name="T5" fmla="*/ 124 h 140"/>
                  <a:gd name="T6" fmla="*/ 86 w 86"/>
                  <a:gd name="T7" fmla="*/ 124 h 140"/>
                  <a:gd name="T8" fmla="*/ 86 w 86"/>
                  <a:gd name="T9" fmla="*/ 140 h 140"/>
                  <a:gd name="T10" fmla="*/ 0 w 86"/>
                  <a:gd name="T11" fmla="*/ 140 h 140"/>
                  <a:gd name="T12" fmla="*/ 0 w 86"/>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6" h="140">
                    <a:moveTo>
                      <a:pt x="0" y="0"/>
                    </a:moveTo>
                    <a:lnTo>
                      <a:pt x="19" y="0"/>
                    </a:lnTo>
                    <a:lnTo>
                      <a:pt x="19" y="124"/>
                    </a:lnTo>
                    <a:lnTo>
                      <a:pt x="86" y="124"/>
                    </a:lnTo>
                    <a:lnTo>
                      <a:pt x="86"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Freeform 349"/>
              <p:cNvSpPr>
                <a:spLocks noEditPoints="1"/>
              </p:cNvSpPr>
              <p:nvPr/>
            </p:nvSpPr>
            <p:spPr bwMode="auto">
              <a:xfrm>
                <a:off x="3804" y="1506"/>
                <a:ext cx="32" cy="37"/>
              </a:xfrm>
              <a:custGeom>
                <a:avLst/>
                <a:gdLst>
                  <a:gd name="T0" fmla="*/ 98 w 98"/>
                  <a:gd name="T1" fmla="*/ 51 h 110"/>
                  <a:gd name="T2" fmla="*/ 98 w 98"/>
                  <a:gd name="T3" fmla="*/ 59 h 110"/>
                  <a:gd name="T4" fmla="*/ 17 w 98"/>
                  <a:gd name="T5" fmla="*/ 59 h 110"/>
                  <a:gd name="T6" fmla="*/ 20 w 98"/>
                  <a:gd name="T7" fmla="*/ 75 h 110"/>
                  <a:gd name="T8" fmla="*/ 29 w 98"/>
                  <a:gd name="T9" fmla="*/ 87 h 110"/>
                  <a:gd name="T10" fmla="*/ 39 w 98"/>
                  <a:gd name="T11" fmla="*/ 94 h 110"/>
                  <a:gd name="T12" fmla="*/ 56 w 98"/>
                  <a:gd name="T13" fmla="*/ 95 h 110"/>
                  <a:gd name="T14" fmla="*/ 65 w 98"/>
                  <a:gd name="T15" fmla="*/ 95 h 110"/>
                  <a:gd name="T16" fmla="*/ 75 w 98"/>
                  <a:gd name="T17" fmla="*/ 92 h 110"/>
                  <a:gd name="T18" fmla="*/ 84 w 98"/>
                  <a:gd name="T19" fmla="*/ 90 h 110"/>
                  <a:gd name="T20" fmla="*/ 94 w 98"/>
                  <a:gd name="T21" fmla="*/ 85 h 110"/>
                  <a:gd name="T22" fmla="*/ 94 w 98"/>
                  <a:gd name="T23" fmla="*/ 102 h 110"/>
                  <a:gd name="T24" fmla="*/ 84 w 98"/>
                  <a:gd name="T25" fmla="*/ 105 h 110"/>
                  <a:gd name="T26" fmla="*/ 75 w 98"/>
                  <a:gd name="T27" fmla="*/ 108 h 110"/>
                  <a:gd name="T28" fmla="*/ 65 w 98"/>
                  <a:gd name="T29" fmla="*/ 110 h 110"/>
                  <a:gd name="T30" fmla="*/ 55 w 98"/>
                  <a:gd name="T31" fmla="*/ 110 h 110"/>
                  <a:gd name="T32" fmla="*/ 42 w 98"/>
                  <a:gd name="T33" fmla="*/ 110 h 110"/>
                  <a:gd name="T34" fmla="*/ 23 w 98"/>
                  <a:gd name="T35" fmla="*/ 102 h 110"/>
                  <a:gd name="T36" fmla="*/ 14 w 98"/>
                  <a:gd name="T37" fmla="*/ 95 h 110"/>
                  <a:gd name="T38" fmla="*/ 7 w 98"/>
                  <a:gd name="T39" fmla="*/ 88 h 110"/>
                  <a:gd name="T40" fmla="*/ 0 w 98"/>
                  <a:gd name="T41" fmla="*/ 68 h 110"/>
                  <a:gd name="T42" fmla="*/ 0 w 98"/>
                  <a:gd name="T43" fmla="*/ 56 h 110"/>
                  <a:gd name="T44" fmla="*/ 0 w 98"/>
                  <a:gd name="T45" fmla="*/ 43 h 110"/>
                  <a:gd name="T46" fmla="*/ 7 w 98"/>
                  <a:gd name="T47" fmla="*/ 23 h 110"/>
                  <a:gd name="T48" fmla="*/ 14 w 98"/>
                  <a:gd name="T49" fmla="*/ 15 h 110"/>
                  <a:gd name="T50" fmla="*/ 22 w 98"/>
                  <a:gd name="T51" fmla="*/ 7 h 110"/>
                  <a:gd name="T52" fmla="*/ 40 w 98"/>
                  <a:gd name="T53" fmla="*/ 0 h 110"/>
                  <a:gd name="T54" fmla="*/ 52 w 98"/>
                  <a:gd name="T55" fmla="*/ 0 h 110"/>
                  <a:gd name="T56" fmla="*/ 62 w 98"/>
                  <a:gd name="T57" fmla="*/ 0 h 110"/>
                  <a:gd name="T58" fmla="*/ 78 w 98"/>
                  <a:gd name="T59" fmla="*/ 7 h 110"/>
                  <a:gd name="T60" fmla="*/ 85 w 98"/>
                  <a:gd name="T61" fmla="*/ 13 h 110"/>
                  <a:gd name="T62" fmla="*/ 91 w 98"/>
                  <a:gd name="T63" fmla="*/ 20 h 110"/>
                  <a:gd name="T64" fmla="*/ 97 w 98"/>
                  <a:gd name="T65" fmla="*/ 39 h 110"/>
                  <a:gd name="T66" fmla="*/ 98 w 98"/>
                  <a:gd name="T67" fmla="*/ 51 h 110"/>
                  <a:gd name="T68" fmla="*/ 81 w 98"/>
                  <a:gd name="T69" fmla="*/ 45 h 110"/>
                  <a:gd name="T70" fmla="*/ 79 w 98"/>
                  <a:gd name="T71" fmla="*/ 32 h 110"/>
                  <a:gd name="T72" fmla="*/ 72 w 98"/>
                  <a:gd name="T73" fmla="*/ 23 h 110"/>
                  <a:gd name="T74" fmla="*/ 63 w 98"/>
                  <a:gd name="T75" fmla="*/ 16 h 110"/>
                  <a:gd name="T76" fmla="*/ 52 w 98"/>
                  <a:gd name="T77" fmla="*/ 15 h 110"/>
                  <a:gd name="T78" fmla="*/ 37 w 98"/>
                  <a:gd name="T79" fmla="*/ 16 h 110"/>
                  <a:gd name="T80" fmla="*/ 29 w 98"/>
                  <a:gd name="T81" fmla="*/ 22 h 110"/>
                  <a:gd name="T82" fmla="*/ 22 w 98"/>
                  <a:gd name="T83" fmla="*/ 32 h 110"/>
                  <a:gd name="T84" fmla="*/ 19 w 98"/>
                  <a:gd name="T85" fmla="*/ 45 h 110"/>
                  <a:gd name="T86" fmla="*/ 81 w 98"/>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0">
                    <a:moveTo>
                      <a:pt x="98" y="51"/>
                    </a:moveTo>
                    <a:lnTo>
                      <a:pt x="98" y="59"/>
                    </a:lnTo>
                    <a:lnTo>
                      <a:pt x="17" y="59"/>
                    </a:lnTo>
                    <a:lnTo>
                      <a:pt x="20" y="75"/>
                    </a:lnTo>
                    <a:lnTo>
                      <a:pt x="29" y="87"/>
                    </a:lnTo>
                    <a:lnTo>
                      <a:pt x="39" y="94"/>
                    </a:lnTo>
                    <a:lnTo>
                      <a:pt x="56" y="95"/>
                    </a:lnTo>
                    <a:lnTo>
                      <a:pt x="65" y="95"/>
                    </a:lnTo>
                    <a:lnTo>
                      <a:pt x="75" y="92"/>
                    </a:lnTo>
                    <a:lnTo>
                      <a:pt x="84" y="90"/>
                    </a:lnTo>
                    <a:lnTo>
                      <a:pt x="94" y="85"/>
                    </a:lnTo>
                    <a:lnTo>
                      <a:pt x="94" y="102"/>
                    </a:lnTo>
                    <a:lnTo>
                      <a:pt x="84" y="105"/>
                    </a:lnTo>
                    <a:lnTo>
                      <a:pt x="75" y="108"/>
                    </a:lnTo>
                    <a:lnTo>
                      <a:pt x="65" y="110"/>
                    </a:lnTo>
                    <a:lnTo>
                      <a:pt x="55" y="110"/>
                    </a:lnTo>
                    <a:lnTo>
                      <a:pt x="42" y="110"/>
                    </a:lnTo>
                    <a:lnTo>
                      <a:pt x="23" y="102"/>
                    </a:lnTo>
                    <a:lnTo>
                      <a:pt x="14" y="95"/>
                    </a:lnTo>
                    <a:lnTo>
                      <a:pt x="7" y="88"/>
                    </a:lnTo>
                    <a:lnTo>
                      <a:pt x="0" y="68"/>
                    </a:lnTo>
                    <a:lnTo>
                      <a:pt x="0" y="56"/>
                    </a:lnTo>
                    <a:lnTo>
                      <a:pt x="0" y="43"/>
                    </a:lnTo>
                    <a:lnTo>
                      <a:pt x="7" y="23"/>
                    </a:lnTo>
                    <a:lnTo>
                      <a:pt x="14" y="15"/>
                    </a:lnTo>
                    <a:lnTo>
                      <a:pt x="22" y="7"/>
                    </a:lnTo>
                    <a:lnTo>
                      <a:pt x="40" y="0"/>
                    </a:lnTo>
                    <a:lnTo>
                      <a:pt x="52" y="0"/>
                    </a:lnTo>
                    <a:lnTo>
                      <a:pt x="62" y="0"/>
                    </a:lnTo>
                    <a:lnTo>
                      <a:pt x="78" y="7"/>
                    </a:lnTo>
                    <a:lnTo>
                      <a:pt x="85" y="13"/>
                    </a:lnTo>
                    <a:lnTo>
                      <a:pt x="91" y="20"/>
                    </a:lnTo>
                    <a:lnTo>
                      <a:pt x="97" y="39"/>
                    </a:lnTo>
                    <a:lnTo>
                      <a:pt x="98" y="51"/>
                    </a:lnTo>
                    <a:close/>
                    <a:moveTo>
                      <a:pt x="81" y="45"/>
                    </a:moveTo>
                    <a:lnTo>
                      <a:pt x="79" y="32"/>
                    </a:lnTo>
                    <a:lnTo>
                      <a:pt x="72" y="23"/>
                    </a:lnTo>
                    <a:lnTo>
                      <a:pt x="63" y="16"/>
                    </a:lnTo>
                    <a:lnTo>
                      <a:pt x="52" y="15"/>
                    </a:lnTo>
                    <a:lnTo>
                      <a:pt x="37" y="16"/>
                    </a:lnTo>
                    <a:lnTo>
                      <a:pt x="29" y="22"/>
                    </a:lnTo>
                    <a:lnTo>
                      <a:pt x="22" y="32"/>
                    </a:lnTo>
                    <a:lnTo>
                      <a:pt x="19" y="45"/>
                    </a:lnTo>
                    <a:lnTo>
                      <a:pt x="8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Freeform 350"/>
              <p:cNvSpPr>
                <a:spLocks/>
              </p:cNvSpPr>
              <p:nvPr/>
            </p:nvSpPr>
            <p:spPr bwMode="auto">
              <a:xfrm>
                <a:off x="3842" y="1507"/>
                <a:ext cx="34" cy="35"/>
              </a:xfrm>
              <a:custGeom>
                <a:avLst/>
                <a:gdLst>
                  <a:gd name="T0" fmla="*/ 0 w 102"/>
                  <a:gd name="T1" fmla="*/ 0 h 105"/>
                  <a:gd name="T2" fmla="*/ 17 w 102"/>
                  <a:gd name="T3" fmla="*/ 0 h 105"/>
                  <a:gd name="T4" fmla="*/ 50 w 102"/>
                  <a:gd name="T5" fmla="*/ 89 h 105"/>
                  <a:gd name="T6" fmla="*/ 83 w 102"/>
                  <a:gd name="T7" fmla="*/ 0 h 105"/>
                  <a:gd name="T8" fmla="*/ 102 w 102"/>
                  <a:gd name="T9" fmla="*/ 0 h 105"/>
                  <a:gd name="T10" fmla="*/ 62 w 102"/>
                  <a:gd name="T11" fmla="*/ 105 h 105"/>
                  <a:gd name="T12" fmla="*/ 39 w 102"/>
                  <a:gd name="T13" fmla="*/ 105 h 105"/>
                  <a:gd name="T14" fmla="*/ 0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0" y="0"/>
                    </a:moveTo>
                    <a:lnTo>
                      <a:pt x="17" y="0"/>
                    </a:lnTo>
                    <a:lnTo>
                      <a:pt x="50" y="89"/>
                    </a:lnTo>
                    <a:lnTo>
                      <a:pt x="83" y="0"/>
                    </a:lnTo>
                    <a:lnTo>
                      <a:pt x="102" y="0"/>
                    </a:lnTo>
                    <a:lnTo>
                      <a:pt x="62" y="105"/>
                    </a:lnTo>
                    <a:lnTo>
                      <a:pt x="39"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Freeform 351"/>
              <p:cNvSpPr>
                <a:spLocks noEditPoints="1"/>
              </p:cNvSpPr>
              <p:nvPr/>
            </p:nvSpPr>
            <p:spPr bwMode="auto">
              <a:xfrm>
                <a:off x="3881" y="1506"/>
                <a:ext cx="32" cy="37"/>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5 w 97"/>
                  <a:gd name="T17" fmla="*/ 92 h 110"/>
                  <a:gd name="T18" fmla="*/ 84 w 97"/>
                  <a:gd name="T19" fmla="*/ 90 h 110"/>
                  <a:gd name="T20" fmla="*/ 94 w 97"/>
                  <a:gd name="T21" fmla="*/ 85 h 110"/>
                  <a:gd name="T22" fmla="*/ 94 w 97"/>
                  <a:gd name="T23" fmla="*/ 102 h 110"/>
                  <a:gd name="T24" fmla="*/ 84 w 97"/>
                  <a:gd name="T25" fmla="*/ 105 h 110"/>
                  <a:gd name="T26" fmla="*/ 74 w 97"/>
                  <a:gd name="T27" fmla="*/ 108 h 110"/>
                  <a:gd name="T28" fmla="*/ 65 w 97"/>
                  <a:gd name="T29" fmla="*/ 110 h 110"/>
                  <a:gd name="T30" fmla="*/ 55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4 w 97"/>
                  <a:gd name="T49" fmla="*/ 15 h 110"/>
                  <a:gd name="T50" fmla="*/ 22 w 97"/>
                  <a:gd name="T51" fmla="*/ 7 h 110"/>
                  <a:gd name="T52" fmla="*/ 40 w 97"/>
                  <a:gd name="T53" fmla="*/ 0 h 110"/>
                  <a:gd name="T54" fmla="*/ 52 w 97"/>
                  <a:gd name="T55" fmla="*/ 0 h 110"/>
                  <a:gd name="T56" fmla="*/ 62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81 w 97"/>
                  <a:gd name="T69" fmla="*/ 45 h 110"/>
                  <a:gd name="T70" fmla="*/ 78 w 97"/>
                  <a:gd name="T71" fmla="*/ 32 h 110"/>
                  <a:gd name="T72" fmla="*/ 72 w 97"/>
                  <a:gd name="T73" fmla="*/ 23 h 110"/>
                  <a:gd name="T74" fmla="*/ 63 w 97"/>
                  <a:gd name="T75" fmla="*/ 16 h 110"/>
                  <a:gd name="T76" fmla="*/ 52 w 97"/>
                  <a:gd name="T77" fmla="*/ 15 h 110"/>
                  <a:gd name="T78" fmla="*/ 37 w 97"/>
                  <a:gd name="T79" fmla="*/ 16 h 110"/>
                  <a:gd name="T80" fmla="*/ 29 w 97"/>
                  <a:gd name="T81" fmla="*/ 22 h 110"/>
                  <a:gd name="T82" fmla="*/ 22 w 97"/>
                  <a:gd name="T83" fmla="*/ 32 h 110"/>
                  <a:gd name="T84" fmla="*/ 19 w 97"/>
                  <a:gd name="T85" fmla="*/ 45 h 110"/>
                  <a:gd name="T86" fmla="*/ 81 w 97"/>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5" y="92"/>
                    </a:lnTo>
                    <a:lnTo>
                      <a:pt x="84" y="90"/>
                    </a:lnTo>
                    <a:lnTo>
                      <a:pt x="94" y="85"/>
                    </a:lnTo>
                    <a:lnTo>
                      <a:pt x="94" y="102"/>
                    </a:lnTo>
                    <a:lnTo>
                      <a:pt x="84" y="105"/>
                    </a:lnTo>
                    <a:lnTo>
                      <a:pt x="74" y="108"/>
                    </a:lnTo>
                    <a:lnTo>
                      <a:pt x="65" y="110"/>
                    </a:lnTo>
                    <a:lnTo>
                      <a:pt x="55" y="110"/>
                    </a:lnTo>
                    <a:lnTo>
                      <a:pt x="42" y="110"/>
                    </a:lnTo>
                    <a:lnTo>
                      <a:pt x="22" y="102"/>
                    </a:lnTo>
                    <a:lnTo>
                      <a:pt x="14" y="95"/>
                    </a:lnTo>
                    <a:lnTo>
                      <a:pt x="7" y="88"/>
                    </a:lnTo>
                    <a:lnTo>
                      <a:pt x="0" y="68"/>
                    </a:lnTo>
                    <a:lnTo>
                      <a:pt x="0" y="56"/>
                    </a:lnTo>
                    <a:lnTo>
                      <a:pt x="0" y="43"/>
                    </a:lnTo>
                    <a:lnTo>
                      <a:pt x="7" y="23"/>
                    </a:lnTo>
                    <a:lnTo>
                      <a:pt x="14" y="15"/>
                    </a:lnTo>
                    <a:lnTo>
                      <a:pt x="22" y="7"/>
                    </a:lnTo>
                    <a:lnTo>
                      <a:pt x="40" y="0"/>
                    </a:lnTo>
                    <a:lnTo>
                      <a:pt x="52" y="0"/>
                    </a:lnTo>
                    <a:lnTo>
                      <a:pt x="62" y="0"/>
                    </a:lnTo>
                    <a:lnTo>
                      <a:pt x="78" y="7"/>
                    </a:lnTo>
                    <a:lnTo>
                      <a:pt x="85" y="13"/>
                    </a:lnTo>
                    <a:lnTo>
                      <a:pt x="91" y="20"/>
                    </a:lnTo>
                    <a:lnTo>
                      <a:pt x="97" y="39"/>
                    </a:lnTo>
                    <a:lnTo>
                      <a:pt x="97" y="51"/>
                    </a:lnTo>
                    <a:close/>
                    <a:moveTo>
                      <a:pt x="81" y="45"/>
                    </a:moveTo>
                    <a:lnTo>
                      <a:pt x="78" y="32"/>
                    </a:lnTo>
                    <a:lnTo>
                      <a:pt x="72" y="23"/>
                    </a:lnTo>
                    <a:lnTo>
                      <a:pt x="63" y="16"/>
                    </a:lnTo>
                    <a:lnTo>
                      <a:pt x="52" y="15"/>
                    </a:lnTo>
                    <a:lnTo>
                      <a:pt x="37" y="16"/>
                    </a:lnTo>
                    <a:lnTo>
                      <a:pt x="29" y="22"/>
                    </a:lnTo>
                    <a:lnTo>
                      <a:pt x="22" y="32"/>
                    </a:lnTo>
                    <a:lnTo>
                      <a:pt x="19" y="45"/>
                    </a:lnTo>
                    <a:lnTo>
                      <a:pt x="8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Freeform 352"/>
              <p:cNvSpPr>
                <a:spLocks/>
              </p:cNvSpPr>
              <p:nvPr/>
            </p:nvSpPr>
            <p:spPr bwMode="auto">
              <a:xfrm>
                <a:off x="3923" y="1506"/>
                <a:ext cx="20" cy="36"/>
              </a:xfrm>
              <a:custGeom>
                <a:avLst/>
                <a:gdLst>
                  <a:gd name="T0" fmla="*/ 61 w 61"/>
                  <a:gd name="T1" fmla="*/ 19 h 107"/>
                  <a:gd name="T2" fmla="*/ 58 w 61"/>
                  <a:gd name="T3" fmla="*/ 16 h 107"/>
                  <a:gd name="T4" fmla="*/ 55 w 61"/>
                  <a:gd name="T5" fmla="*/ 16 h 107"/>
                  <a:gd name="T6" fmla="*/ 52 w 61"/>
                  <a:gd name="T7" fmla="*/ 15 h 107"/>
                  <a:gd name="T8" fmla="*/ 48 w 61"/>
                  <a:gd name="T9" fmla="*/ 15 h 107"/>
                  <a:gd name="T10" fmla="*/ 34 w 61"/>
                  <a:gd name="T11" fmla="*/ 16 h 107"/>
                  <a:gd name="T12" fmla="*/ 25 w 61"/>
                  <a:gd name="T13" fmla="*/ 25 h 107"/>
                  <a:gd name="T14" fmla="*/ 19 w 61"/>
                  <a:gd name="T15" fmla="*/ 35 h 107"/>
                  <a:gd name="T16" fmla="*/ 18 w 61"/>
                  <a:gd name="T17" fmla="*/ 52 h 107"/>
                  <a:gd name="T18" fmla="*/ 18 w 61"/>
                  <a:gd name="T19" fmla="*/ 107 h 107"/>
                  <a:gd name="T20" fmla="*/ 0 w 61"/>
                  <a:gd name="T21" fmla="*/ 107 h 107"/>
                  <a:gd name="T22" fmla="*/ 0 w 61"/>
                  <a:gd name="T23" fmla="*/ 2 h 107"/>
                  <a:gd name="T24" fmla="*/ 18 w 61"/>
                  <a:gd name="T25" fmla="*/ 2 h 107"/>
                  <a:gd name="T26" fmla="*/ 18 w 61"/>
                  <a:gd name="T27" fmla="*/ 19 h 107"/>
                  <a:gd name="T28" fmla="*/ 23 w 61"/>
                  <a:gd name="T29" fmla="*/ 10 h 107"/>
                  <a:gd name="T30" fmla="*/ 32 w 61"/>
                  <a:gd name="T31" fmla="*/ 5 h 107"/>
                  <a:gd name="T32" fmla="*/ 41 w 61"/>
                  <a:gd name="T33" fmla="*/ 0 h 107"/>
                  <a:gd name="T34" fmla="*/ 52 w 61"/>
                  <a:gd name="T35" fmla="*/ 0 h 107"/>
                  <a:gd name="T36" fmla="*/ 55 w 61"/>
                  <a:gd name="T37" fmla="*/ 0 h 107"/>
                  <a:gd name="T38" fmla="*/ 57 w 61"/>
                  <a:gd name="T39" fmla="*/ 0 h 107"/>
                  <a:gd name="T40" fmla="*/ 60 w 61"/>
                  <a:gd name="T41" fmla="*/ 0 h 107"/>
                  <a:gd name="T42" fmla="*/ 61 w 61"/>
                  <a:gd name="T43" fmla="*/ 0 h 107"/>
                  <a:gd name="T44" fmla="*/ 61 w 61"/>
                  <a:gd name="T45"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107">
                    <a:moveTo>
                      <a:pt x="61" y="19"/>
                    </a:moveTo>
                    <a:lnTo>
                      <a:pt x="58" y="16"/>
                    </a:lnTo>
                    <a:lnTo>
                      <a:pt x="55" y="16"/>
                    </a:lnTo>
                    <a:lnTo>
                      <a:pt x="52" y="15"/>
                    </a:lnTo>
                    <a:lnTo>
                      <a:pt x="48" y="15"/>
                    </a:lnTo>
                    <a:lnTo>
                      <a:pt x="34" y="16"/>
                    </a:lnTo>
                    <a:lnTo>
                      <a:pt x="25" y="25"/>
                    </a:lnTo>
                    <a:lnTo>
                      <a:pt x="19" y="35"/>
                    </a:lnTo>
                    <a:lnTo>
                      <a:pt x="18" y="52"/>
                    </a:lnTo>
                    <a:lnTo>
                      <a:pt x="18" y="107"/>
                    </a:lnTo>
                    <a:lnTo>
                      <a:pt x="0" y="107"/>
                    </a:lnTo>
                    <a:lnTo>
                      <a:pt x="0" y="2"/>
                    </a:lnTo>
                    <a:lnTo>
                      <a:pt x="18" y="2"/>
                    </a:lnTo>
                    <a:lnTo>
                      <a:pt x="18" y="19"/>
                    </a:lnTo>
                    <a:lnTo>
                      <a:pt x="23" y="10"/>
                    </a:lnTo>
                    <a:lnTo>
                      <a:pt x="32" y="5"/>
                    </a:lnTo>
                    <a:lnTo>
                      <a:pt x="41" y="0"/>
                    </a:lnTo>
                    <a:lnTo>
                      <a:pt x="52" y="0"/>
                    </a:lnTo>
                    <a:lnTo>
                      <a:pt x="55" y="0"/>
                    </a:lnTo>
                    <a:lnTo>
                      <a:pt x="57" y="0"/>
                    </a:lnTo>
                    <a:lnTo>
                      <a:pt x="60" y="0"/>
                    </a:lnTo>
                    <a:lnTo>
                      <a:pt x="61" y="0"/>
                    </a:lnTo>
                    <a:lnTo>
                      <a:pt x="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Freeform 353"/>
              <p:cNvSpPr>
                <a:spLocks noEditPoints="1"/>
              </p:cNvSpPr>
              <p:nvPr/>
            </p:nvSpPr>
            <p:spPr bwMode="auto">
              <a:xfrm>
                <a:off x="3947" y="1506"/>
                <a:ext cx="30" cy="37"/>
              </a:xfrm>
              <a:custGeom>
                <a:avLst/>
                <a:gdLst>
                  <a:gd name="T0" fmla="*/ 53 w 88"/>
                  <a:gd name="T1" fmla="*/ 55 h 110"/>
                  <a:gd name="T2" fmla="*/ 35 w 88"/>
                  <a:gd name="T3" fmla="*/ 55 h 110"/>
                  <a:gd name="T4" fmla="*/ 24 w 88"/>
                  <a:gd name="T5" fmla="*/ 59 h 110"/>
                  <a:gd name="T6" fmla="*/ 17 w 88"/>
                  <a:gd name="T7" fmla="*/ 65 h 110"/>
                  <a:gd name="T8" fmla="*/ 17 w 88"/>
                  <a:gd name="T9" fmla="*/ 75 h 110"/>
                  <a:gd name="T10" fmla="*/ 17 w 88"/>
                  <a:gd name="T11" fmla="*/ 84 h 110"/>
                  <a:gd name="T12" fmla="*/ 23 w 88"/>
                  <a:gd name="T13" fmla="*/ 90 h 110"/>
                  <a:gd name="T14" fmla="*/ 29 w 88"/>
                  <a:gd name="T15" fmla="*/ 95 h 110"/>
                  <a:gd name="T16" fmla="*/ 39 w 88"/>
                  <a:gd name="T17" fmla="*/ 95 h 110"/>
                  <a:gd name="T18" fmla="*/ 52 w 88"/>
                  <a:gd name="T19" fmla="*/ 94 h 110"/>
                  <a:gd name="T20" fmla="*/ 62 w 88"/>
                  <a:gd name="T21" fmla="*/ 85 h 110"/>
                  <a:gd name="T22" fmla="*/ 69 w 88"/>
                  <a:gd name="T23" fmla="*/ 74 h 110"/>
                  <a:gd name="T24" fmla="*/ 71 w 88"/>
                  <a:gd name="T25" fmla="*/ 58 h 110"/>
                  <a:gd name="T26" fmla="*/ 71 w 88"/>
                  <a:gd name="T27" fmla="*/ 55 h 110"/>
                  <a:gd name="T28" fmla="*/ 53 w 88"/>
                  <a:gd name="T29" fmla="*/ 55 h 110"/>
                  <a:gd name="T30" fmla="*/ 88 w 88"/>
                  <a:gd name="T31" fmla="*/ 48 h 110"/>
                  <a:gd name="T32" fmla="*/ 88 w 88"/>
                  <a:gd name="T33" fmla="*/ 107 h 110"/>
                  <a:gd name="T34" fmla="*/ 71 w 88"/>
                  <a:gd name="T35" fmla="*/ 107 h 110"/>
                  <a:gd name="T36" fmla="*/ 71 w 88"/>
                  <a:gd name="T37" fmla="*/ 91 h 110"/>
                  <a:gd name="T38" fmla="*/ 65 w 88"/>
                  <a:gd name="T39" fmla="*/ 100 h 110"/>
                  <a:gd name="T40" fmla="*/ 56 w 88"/>
                  <a:gd name="T41" fmla="*/ 105 h 110"/>
                  <a:gd name="T42" fmla="*/ 46 w 88"/>
                  <a:gd name="T43" fmla="*/ 110 h 110"/>
                  <a:gd name="T44" fmla="*/ 35 w 88"/>
                  <a:gd name="T45" fmla="*/ 110 h 110"/>
                  <a:gd name="T46" fmla="*/ 20 w 88"/>
                  <a:gd name="T47" fmla="*/ 108 h 110"/>
                  <a:gd name="T48" fmla="*/ 9 w 88"/>
                  <a:gd name="T49" fmla="*/ 101 h 110"/>
                  <a:gd name="T50" fmla="*/ 1 w 88"/>
                  <a:gd name="T51" fmla="*/ 91 h 110"/>
                  <a:gd name="T52" fmla="*/ 0 w 88"/>
                  <a:gd name="T53" fmla="*/ 77 h 110"/>
                  <a:gd name="T54" fmla="*/ 1 w 88"/>
                  <a:gd name="T55" fmla="*/ 61 h 110"/>
                  <a:gd name="T56" fmla="*/ 11 w 88"/>
                  <a:gd name="T57" fmla="*/ 49 h 110"/>
                  <a:gd name="T58" fmla="*/ 24 w 88"/>
                  <a:gd name="T59" fmla="*/ 42 h 110"/>
                  <a:gd name="T60" fmla="*/ 46 w 88"/>
                  <a:gd name="T61" fmla="*/ 41 h 110"/>
                  <a:gd name="T62" fmla="*/ 71 w 88"/>
                  <a:gd name="T63" fmla="*/ 41 h 110"/>
                  <a:gd name="T64" fmla="*/ 71 w 88"/>
                  <a:gd name="T65" fmla="*/ 39 h 110"/>
                  <a:gd name="T66" fmla="*/ 69 w 88"/>
                  <a:gd name="T67" fmla="*/ 28 h 110"/>
                  <a:gd name="T68" fmla="*/ 63 w 88"/>
                  <a:gd name="T69" fmla="*/ 20 h 110"/>
                  <a:gd name="T70" fmla="*/ 55 w 88"/>
                  <a:gd name="T71" fmla="*/ 16 h 110"/>
                  <a:gd name="T72" fmla="*/ 40 w 88"/>
                  <a:gd name="T73" fmla="*/ 15 h 110"/>
                  <a:gd name="T74" fmla="*/ 32 w 88"/>
                  <a:gd name="T75" fmla="*/ 15 h 110"/>
                  <a:gd name="T76" fmla="*/ 23 w 88"/>
                  <a:gd name="T77" fmla="*/ 16 h 110"/>
                  <a:gd name="T78" fmla="*/ 14 w 88"/>
                  <a:gd name="T79" fmla="*/ 19 h 110"/>
                  <a:gd name="T80" fmla="*/ 7 w 88"/>
                  <a:gd name="T81" fmla="*/ 23 h 110"/>
                  <a:gd name="T82" fmla="*/ 7 w 88"/>
                  <a:gd name="T83" fmla="*/ 7 h 110"/>
                  <a:gd name="T84" fmla="*/ 16 w 88"/>
                  <a:gd name="T85" fmla="*/ 3 h 110"/>
                  <a:gd name="T86" fmla="*/ 26 w 88"/>
                  <a:gd name="T87" fmla="*/ 2 h 110"/>
                  <a:gd name="T88" fmla="*/ 35 w 88"/>
                  <a:gd name="T89" fmla="*/ 0 h 110"/>
                  <a:gd name="T90" fmla="*/ 43 w 88"/>
                  <a:gd name="T91" fmla="*/ 0 h 110"/>
                  <a:gd name="T92" fmla="*/ 53 w 88"/>
                  <a:gd name="T93" fmla="*/ 0 h 110"/>
                  <a:gd name="T94" fmla="*/ 71 w 88"/>
                  <a:gd name="T95" fmla="*/ 6 h 110"/>
                  <a:gd name="T96" fmla="*/ 76 w 88"/>
                  <a:gd name="T97" fmla="*/ 12 h 110"/>
                  <a:gd name="T98" fmla="*/ 86 w 88"/>
                  <a:gd name="T99" fmla="*/ 25 h 110"/>
                  <a:gd name="T100" fmla="*/ 88 w 88"/>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10">
                    <a:moveTo>
                      <a:pt x="53" y="55"/>
                    </a:moveTo>
                    <a:lnTo>
                      <a:pt x="35" y="55"/>
                    </a:lnTo>
                    <a:lnTo>
                      <a:pt x="24" y="59"/>
                    </a:lnTo>
                    <a:lnTo>
                      <a:pt x="17" y="65"/>
                    </a:lnTo>
                    <a:lnTo>
                      <a:pt x="17" y="75"/>
                    </a:lnTo>
                    <a:lnTo>
                      <a:pt x="17" y="84"/>
                    </a:lnTo>
                    <a:lnTo>
                      <a:pt x="23" y="90"/>
                    </a:lnTo>
                    <a:lnTo>
                      <a:pt x="29" y="95"/>
                    </a:lnTo>
                    <a:lnTo>
                      <a:pt x="39" y="95"/>
                    </a:lnTo>
                    <a:lnTo>
                      <a:pt x="52" y="94"/>
                    </a:lnTo>
                    <a:lnTo>
                      <a:pt x="62" y="85"/>
                    </a:lnTo>
                    <a:lnTo>
                      <a:pt x="69" y="74"/>
                    </a:lnTo>
                    <a:lnTo>
                      <a:pt x="71" y="58"/>
                    </a:lnTo>
                    <a:lnTo>
                      <a:pt x="71" y="55"/>
                    </a:lnTo>
                    <a:lnTo>
                      <a:pt x="53" y="55"/>
                    </a:lnTo>
                    <a:close/>
                    <a:moveTo>
                      <a:pt x="88" y="48"/>
                    </a:moveTo>
                    <a:lnTo>
                      <a:pt x="88" y="107"/>
                    </a:lnTo>
                    <a:lnTo>
                      <a:pt x="71" y="107"/>
                    </a:lnTo>
                    <a:lnTo>
                      <a:pt x="71" y="91"/>
                    </a:lnTo>
                    <a:lnTo>
                      <a:pt x="65" y="100"/>
                    </a:lnTo>
                    <a:lnTo>
                      <a:pt x="56" y="105"/>
                    </a:lnTo>
                    <a:lnTo>
                      <a:pt x="46" y="110"/>
                    </a:lnTo>
                    <a:lnTo>
                      <a:pt x="35" y="110"/>
                    </a:lnTo>
                    <a:lnTo>
                      <a:pt x="20" y="108"/>
                    </a:lnTo>
                    <a:lnTo>
                      <a:pt x="9" y="101"/>
                    </a:lnTo>
                    <a:lnTo>
                      <a:pt x="1" y="91"/>
                    </a:lnTo>
                    <a:lnTo>
                      <a:pt x="0" y="77"/>
                    </a:lnTo>
                    <a:lnTo>
                      <a:pt x="1" y="61"/>
                    </a:lnTo>
                    <a:lnTo>
                      <a:pt x="11" y="49"/>
                    </a:lnTo>
                    <a:lnTo>
                      <a:pt x="24" y="42"/>
                    </a:lnTo>
                    <a:lnTo>
                      <a:pt x="46" y="41"/>
                    </a:lnTo>
                    <a:lnTo>
                      <a:pt x="71" y="41"/>
                    </a:lnTo>
                    <a:lnTo>
                      <a:pt x="71" y="39"/>
                    </a:lnTo>
                    <a:lnTo>
                      <a:pt x="69" y="28"/>
                    </a:lnTo>
                    <a:lnTo>
                      <a:pt x="63" y="20"/>
                    </a:lnTo>
                    <a:lnTo>
                      <a:pt x="55" y="16"/>
                    </a:lnTo>
                    <a:lnTo>
                      <a:pt x="40" y="15"/>
                    </a:lnTo>
                    <a:lnTo>
                      <a:pt x="32" y="15"/>
                    </a:lnTo>
                    <a:lnTo>
                      <a:pt x="23" y="16"/>
                    </a:lnTo>
                    <a:lnTo>
                      <a:pt x="14" y="19"/>
                    </a:lnTo>
                    <a:lnTo>
                      <a:pt x="7" y="23"/>
                    </a:lnTo>
                    <a:lnTo>
                      <a:pt x="7" y="7"/>
                    </a:lnTo>
                    <a:lnTo>
                      <a:pt x="16" y="3"/>
                    </a:lnTo>
                    <a:lnTo>
                      <a:pt x="26" y="2"/>
                    </a:lnTo>
                    <a:lnTo>
                      <a:pt x="35" y="0"/>
                    </a:lnTo>
                    <a:lnTo>
                      <a:pt x="43" y="0"/>
                    </a:lnTo>
                    <a:lnTo>
                      <a:pt x="53" y="0"/>
                    </a:lnTo>
                    <a:lnTo>
                      <a:pt x="71" y="6"/>
                    </a:lnTo>
                    <a:lnTo>
                      <a:pt x="76" y="12"/>
                    </a:lnTo>
                    <a:lnTo>
                      <a:pt x="86" y="25"/>
                    </a:lnTo>
                    <a:lnTo>
                      <a:pt x="8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4" name="Freeform 354"/>
              <p:cNvSpPr>
                <a:spLocks noEditPoints="1"/>
              </p:cNvSpPr>
              <p:nvPr/>
            </p:nvSpPr>
            <p:spPr bwMode="auto">
              <a:xfrm>
                <a:off x="3986" y="1506"/>
                <a:ext cx="31" cy="49"/>
              </a:xfrm>
              <a:custGeom>
                <a:avLst/>
                <a:gdLst>
                  <a:gd name="T0" fmla="*/ 76 w 93"/>
                  <a:gd name="T1" fmla="*/ 54 h 147"/>
                  <a:gd name="T2" fmla="*/ 75 w 93"/>
                  <a:gd name="T3" fmla="*/ 36 h 147"/>
                  <a:gd name="T4" fmla="*/ 67 w 93"/>
                  <a:gd name="T5" fmla="*/ 25 h 147"/>
                  <a:gd name="T6" fmla="*/ 59 w 93"/>
                  <a:gd name="T7" fmla="*/ 16 h 147"/>
                  <a:gd name="T8" fmla="*/ 46 w 93"/>
                  <a:gd name="T9" fmla="*/ 15 h 147"/>
                  <a:gd name="T10" fmla="*/ 33 w 93"/>
                  <a:gd name="T11" fmla="*/ 16 h 147"/>
                  <a:gd name="T12" fmla="*/ 24 w 93"/>
                  <a:gd name="T13" fmla="*/ 25 h 147"/>
                  <a:gd name="T14" fmla="*/ 18 w 93"/>
                  <a:gd name="T15" fmla="*/ 36 h 147"/>
                  <a:gd name="T16" fmla="*/ 17 w 93"/>
                  <a:gd name="T17" fmla="*/ 54 h 147"/>
                  <a:gd name="T18" fmla="*/ 18 w 93"/>
                  <a:gd name="T19" fmla="*/ 71 h 147"/>
                  <a:gd name="T20" fmla="*/ 24 w 93"/>
                  <a:gd name="T21" fmla="*/ 82 h 147"/>
                  <a:gd name="T22" fmla="*/ 33 w 93"/>
                  <a:gd name="T23" fmla="*/ 91 h 147"/>
                  <a:gd name="T24" fmla="*/ 46 w 93"/>
                  <a:gd name="T25" fmla="*/ 92 h 147"/>
                  <a:gd name="T26" fmla="*/ 59 w 93"/>
                  <a:gd name="T27" fmla="*/ 91 h 147"/>
                  <a:gd name="T28" fmla="*/ 67 w 93"/>
                  <a:gd name="T29" fmla="*/ 82 h 147"/>
                  <a:gd name="T30" fmla="*/ 75 w 93"/>
                  <a:gd name="T31" fmla="*/ 71 h 147"/>
                  <a:gd name="T32" fmla="*/ 76 w 93"/>
                  <a:gd name="T33" fmla="*/ 54 h 147"/>
                  <a:gd name="T34" fmla="*/ 93 w 93"/>
                  <a:gd name="T35" fmla="*/ 94 h 147"/>
                  <a:gd name="T36" fmla="*/ 92 w 93"/>
                  <a:gd name="T37" fmla="*/ 107 h 147"/>
                  <a:gd name="T38" fmla="*/ 86 w 93"/>
                  <a:gd name="T39" fmla="*/ 127 h 147"/>
                  <a:gd name="T40" fmla="*/ 82 w 93"/>
                  <a:gd name="T41" fmla="*/ 134 h 147"/>
                  <a:gd name="T42" fmla="*/ 75 w 93"/>
                  <a:gd name="T43" fmla="*/ 140 h 147"/>
                  <a:gd name="T44" fmla="*/ 56 w 93"/>
                  <a:gd name="T45" fmla="*/ 147 h 147"/>
                  <a:gd name="T46" fmla="*/ 44 w 93"/>
                  <a:gd name="T47" fmla="*/ 147 h 147"/>
                  <a:gd name="T48" fmla="*/ 36 w 93"/>
                  <a:gd name="T49" fmla="*/ 147 h 147"/>
                  <a:gd name="T50" fmla="*/ 27 w 93"/>
                  <a:gd name="T51" fmla="*/ 146 h 147"/>
                  <a:gd name="T52" fmla="*/ 20 w 93"/>
                  <a:gd name="T53" fmla="*/ 144 h 147"/>
                  <a:gd name="T54" fmla="*/ 11 w 93"/>
                  <a:gd name="T55" fmla="*/ 141 h 147"/>
                  <a:gd name="T56" fmla="*/ 11 w 93"/>
                  <a:gd name="T57" fmla="*/ 126 h 147"/>
                  <a:gd name="T58" fmla="*/ 20 w 93"/>
                  <a:gd name="T59" fmla="*/ 128 h 147"/>
                  <a:gd name="T60" fmla="*/ 27 w 93"/>
                  <a:gd name="T61" fmla="*/ 131 h 147"/>
                  <a:gd name="T62" fmla="*/ 34 w 93"/>
                  <a:gd name="T63" fmla="*/ 133 h 147"/>
                  <a:gd name="T64" fmla="*/ 41 w 93"/>
                  <a:gd name="T65" fmla="*/ 133 h 147"/>
                  <a:gd name="T66" fmla="*/ 57 w 93"/>
                  <a:gd name="T67" fmla="*/ 131 h 147"/>
                  <a:gd name="T68" fmla="*/ 67 w 93"/>
                  <a:gd name="T69" fmla="*/ 124 h 147"/>
                  <a:gd name="T70" fmla="*/ 75 w 93"/>
                  <a:gd name="T71" fmla="*/ 114 h 147"/>
                  <a:gd name="T72" fmla="*/ 76 w 93"/>
                  <a:gd name="T73" fmla="*/ 97 h 147"/>
                  <a:gd name="T74" fmla="*/ 76 w 93"/>
                  <a:gd name="T75" fmla="*/ 88 h 147"/>
                  <a:gd name="T76" fmla="*/ 70 w 93"/>
                  <a:gd name="T77" fmla="*/ 97 h 147"/>
                  <a:gd name="T78" fmla="*/ 62 w 93"/>
                  <a:gd name="T79" fmla="*/ 102 h 147"/>
                  <a:gd name="T80" fmla="*/ 53 w 93"/>
                  <a:gd name="T81" fmla="*/ 107 h 147"/>
                  <a:gd name="T82" fmla="*/ 41 w 93"/>
                  <a:gd name="T83" fmla="*/ 107 h 147"/>
                  <a:gd name="T84" fmla="*/ 33 w 93"/>
                  <a:gd name="T85" fmla="*/ 107 h 147"/>
                  <a:gd name="T86" fmla="*/ 17 w 93"/>
                  <a:gd name="T87" fmla="*/ 100 h 147"/>
                  <a:gd name="T88" fmla="*/ 11 w 93"/>
                  <a:gd name="T89" fmla="*/ 92 h 147"/>
                  <a:gd name="T90" fmla="*/ 1 w 93"/>
                  <a:gd name="T91" fmla="*/ 77 h 147"/>
                  <a:gd name="T92" fmla="*/ 0 w 93"/>
                  <a:gd name="T93" fmla="*/ 54 h 147"/>
                  <a:gd name="T94" fmla="*/ 1 w 93"/>
                  <a:gd name="T95" fmla="*/ 30 h 147"/>
                  <a:gd name="T96" fmla="*/ 11 w 93"/>
                  <a:gd name="T97" fmla="*/ 15 h 147"/>
                  <a:gd name="T98" fmla="*/ 17 w 93"/>
                  <a:gd name="T99" fmla="*/ 7 h 147"/>
                  <a:gd name="T100" fmla="*/ 33 w 93"/>
                  <a:gd name="T101" fmla="*/ 0 h 147"/>
                  <a:gd name="T102" fmla="*/ 41 w 93"/>
                  <a:gd name="T103" fmla="*/ 0 h 147"/>
                  <a:gd name="T104" fmla="*/ 53 w 93"/>
                  <a:gd name="T105" fmla="*/ 0 h 147"/>
                  <a:gd name="T106" fmla="*/ 62 w 93"/>
                  <a:gd name="T107" fmla="*/ 5 h 147"/>
                  <a:gd name="T108" fmla="*/ 70 w 93"/>
                  <a:gd name="T109" fmla="*/ 10 h 147"/>
                  <a:gd name="T110" fmla="*/ 76 w 93"/>
                  <a:gd name="T111" fmla="*/ 18 h 147"/>
                  <a:gd name="T112" fmla="*/ 76 w 93"/>
                  <a:gd name="T113" fmla="*/ 2 h 147"/>
                  <a:gd name="T114" fmla="*/ 93 w 93"/>
                  <a:gd name="T115" fmla="*/ 2 h 147"/>
                  <a:gd name="T116" fmla="*/ 93 w 93"/>
                  <a:gd name="T117" fmla="*/ 9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7">
                    <a:moveTo>
                      <a:pt x="76" y="54"/>
                    </a:moveTo>
                    <a:lnTo>
                      <a:pt x="75" y="36"/>
                    </a:lnTo>
                    <a:lnTo>
                      <a:pt x="67" y="25"/>
                    </a:lnTo>
                    <a:lnTo>
                      <a:pt x="59" y="16"/>
                    </a:lnTo>
                    <a:lnTo>
                      <a:pt x="46" y="15"/>
                    </a:lnTo>
                    <a:lnTo>
                      <a:pt x="33" y="16"/>
                    </a:lnTo>
                    <a:lnTo>
                      <a:pt x="24" y="25"/>
                    </a:lnTo>
                    <a:lnTo>
                      <a:pt x="18" y="36"/>
                    </a:lnTo>
                    <a:lnTo>
                      <a:pt x="17" y="54"/>
                    </a:lnTo>
                    <a:lnTo>
                      <a:pt x="18" y="71"/>
                    </a:lnTo>
                    <a:lnTo>
                      <a:pt x="24" y="82"/>
                    </a:lnTo>
                    <a:lnTo>
                      <a:pt x="33" y="91"/>
                    </a:lnTo>
                    <a:lnTo>
                      <a:pt x="46" y="92"/>
                    </a:lnTo>
                    <a:lnTo>
                      <a:pt x="59" y="91"/>
                    </a:lnTo>
                    <a:lnTo>
                      <a:pt x="67" y="82"/>
                    </a:lnTo>
                    <a:lnTo>
                      <a:pt x="75" y="71"/>
                    </a:lnTo>
                    <a:lnTo>
                      <a:pt x="76" y="54"/>
                    </a:lnTo>
                    <a:close/>
                    <a:moveTo>
                      <a:pt x="93" y="94"/>
                    </a:moveTo>
                    <a:lnTo>
                      <a:pt x="92" y="107"/>
                    </a:lnTo>
                    <a:lnTo>
                      <a:pt x="86" y="127"/>
                    </a:lnTo>
                    <a:lnTo>
                      <a:pt x="82" y="134"/>
                    </a:lnTo>
                    <a:lnTo>
                      <a:pt x="75" y="140"/>
                    </a:lnTo>
                    <a:lnTo>
                      <a:pt x="56" y="147"/>
                    </a:lnTo>
                    <a:lnTo>
                      <a:pt x="44" y="147"/>
                    </a:lnTo>
                    <a:lnTo>
                      <a:pt x="36" y="147"/>
                    </a:lnTo>
                    <a:lnTo>
                      <a:pt x="27" y="146"/>
                    </a:lnTo>
                    <a:lnTo>
                      <a:pt x="20" y="144"/>
                    </a:lnTo>
                    <a:lnTo>
                      <a:pt x="11" y="141"/>
                    </a:lnTo>
                    <a:lnTo>
                      <a:pt x="11" y="126"/>
                    </a:lnTo>
                    <a:lnTo>
                      <a:pt x="20" y="128"/>
                    </a:lnTo>
                    <a:lnTo>
                      <a:pt x="27" y="131"/>
                    </a:lnTo>
                    <a:lnTo>
                      <a:pt x="34" y="133"/>
                    </a:lnTo>
                    <a:lnTo>
                      <a:pt x="41" y="133"/>
                    </a:lnTo>
                    <a:lnTo>
                      <a:pt x="57" y="131"/>
                    </a:lnTo>
                    <a:lnTo>
                      <a:pt x="67" y="124"/>
                    </a:lnTo>
                    <a:lnTo>
                      <a:pt x="75" y="114"/>
                    </a:lnTo>
                    <a:lnTo>
                      <a:pt x="76" y="97"/>
                    </a:lnTo>
                    <a:lnTo>
                      <a:pt x="76" y="88"/>
                    </a:lnTo>
                    <a:lnTo>
                      <a:pt x="70" y="97"/>
                    </a:lnTo>
                    <a:lnTo>
                      <a:pt x="62" y="102"/>
                    </a:lnTo>
                    <a:lnTo>
                      <a:pt x="53" y="107"/>
                    </a:lnTo>
                    <a:lnTo>
                      <a:pt x="41" y="107"/>
                    </a:lnTo>
                    <a:lnTo>
                      <a:pt x="33" y="107"/>
                    </a:lnTo>
                    <a:lnTo>
                      <a:pt x="17" y="100"/>
                    </a:lnTo>
                    <a:lnTo>
                      <a:pt x="11" y="92"/>
                    </a:lnTo>
                    <a:lnTo>
                      <a:pt x="1" y="77"/>
                    </a:lnTo>
                    <a:lnTo>
                      <a:pt x="0" y="54"/>
                    </a:lnTo>
                    <a:lnTo>
                      <a:pt x="1" y="30"/>
                    </a:lnTo>
                    <a:lnTo>
                      <a:pt x="11" y="15"/>
                    </a:lnTo>
                    <a:lnTo>
                      <a:pt x="17" y="7"/>
                    </a:lnTo>
                    <a:lnTo>
                      <a:pt x="33" y="0"/>
                    </a:lnTo>
                    <a:lnTo>
                      <a:pt x="41" y="0"/>
                    </a:lnTo>
                    <a:lnTo>
                      <a:pt x="53" y="0"/>
                    </a:lnTo>
                    <a:lnTo>
                      <a:pt x="62" y="5"/>
                    </a:lnTo>
                    <a:lnTo>
                      <a:pt x="70" y="10"/>
                    </a:lnTo>
                    <a:lnTo>
                      <a:pt x="76" y="18"/>
                    </a:lnTo>
                    <a:lnTo>
                      <a:pt x="76" y="2"/>
                    </a:lnTo>
                    <a:lnTo>
                      <a:pt x="93" y="2"/>
                    </a:lnTo>
                    <a:lnTo>
                      <a:pt x="93"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355"/>
              <p:cNvSpPr>
                <a:spLocks noEditPoints="1"/>
              </p:cNvSpPr>
              <p:nvPr/>
            </p:nvSpPr>
            <p:spPr bwMode="auto">
              <a:xfrm>
                <a:off x="4027" y="1506"/>
                <a:ext cx="32" cy="37"/>
              </a:xfrm>
              <a:custGeom>
                <a:avLst/>
                <a:gdLst>
                  <a:gd name="T0" fmla="*/ 98 w 98"/>
                  <a:gd name="T1" fmla="*/ 51 h 110"/>
                  <a:gd name="T2" fmla="*/ 98 w 98"/>
                  <a:gd name="T3" fmla="*/ 59 h 110"/>
                  <a:gd name="T4" fmla="*/ 18 w 98"/>
                  <a:gd name="T5" fmla="*/ 59 h 110"/>
                  <a:gd name="T6" fmla="*/ 21 w 98"/>
                  <a:gd name="T7" fmla="*/ 75 h 110"/>
                  <a:gd name="T8" fmla="*/ 29 w 98"/>
                  <a:gd name="T9" fmla="*/ 87 h 110"/>
                  <a:gd name="T10" fmla="*/ 40 w 98"/>
                  <a:gd name="T11" fmla="*/ 94 h 110"/>
                  <a:gd name="T12" fmla="*/ 56 w 98"/>
                  <a:gd name="T13" fmla="*/ 95 h 110"/>
                  <a:gd name="T14" fmla="*/ 66 w 98"/>
                  <a:gd name="T15" fmla="*/ 95 h 110"/>
                  <a:gd name="T16" fmla="*/ 75 w 98"/>
                  <a:gd name="T17" fmla="*/ 92 h 110"/>
                  <a:gd name="T18" fmla="*/ 85 w 98"/>
                  <a:gd name="T19" fmla="*/ 90 h 110"/>
                  <a:gd name="T20" fmla="*/ 93 w 98"/>
                  <a:gd name="T21" fmla="*/ 85 h 110"/>
                  <a:gd name="T22" fmla="*/ 93 w 98"/>
                  <a:gd name="T23" fmla="*/ 102 h 110"/>
                  <a:gd name="T24" fmla="*/ 85 w 98"/>
                  <a:gd name="T25" fmla="*/ 105 h 110"/>
                  <a:gd name="T26" fmla="*/ 75 w 98"/>
                  <a:gd name="T27" fmla="*/ 108 h 110"/>
                  <a:gd name="T28" fmla="*/ 65 w 98"/>
                  <a:gd name="T29" fmla="*/ 110 h 110"/>
                  <a:gd name="T30" fmla="*/ 55 w 98"/>
                  <a:gd name="T31" fmla="*/ 110 h 110"/>
                  <a:gd name="T32" fmla="*/ 43 w 98"/>
                  <a:gd name="T33" fmla="*/ 110 h 110"/>
                  <a:gd name="T34" fmla="*/ 23 w 98"/>
                  <a:gd name="T35" fmla="*/ 102 h 110"/>
                  <a:gd name="T36" fmla="*/ 14 w 98"/>
                  <a:gd name="T37" fmla="*/ 95 h 110"/>
                  <a:gd name="T38" fmla="*/ 8 w 98"/>
                  <a:gd name="T39" fmla="*/ 88 h 110"/>
                  <a:gd name="T40" fmla="*/ 1 w 98"/>
                  <a:gd name="T41" fmla="*/ 68 h 110"/>
                  <a:gd name="T42" fmla="*/ 0 w 98"/>
                  <a:gd name="T43" fmla="*/ 56 h 110"/>
                  <a:gd name="T44" fmla="*/ 1 w 98"/>
                  <a:gd name="T45" fmla="*/ 43 h 110"/>
                  <a:gd name="T46" fmla="*/ 8 w 98"/>
                  <a:gd name="T47" fmla="*/ 23 h 110"/>
                  <a:gd name="T48" fmla="*/ 14 w 98"/>
                  <a:gd name="T49" fmla="*/ 15 h 110"/>
                  <a:gd name="T50" fmla="*/ 21 w 98"/>
                  <a:gd name="T51" fmla="*/ 7 h 110"/>
                  <a:gd name="T52" fmla="*/ 40 w 98"/>
                  <a:gd name="T53" fmla="*/ 0 h 110"/>
                  <a:gd name="T54" fmla="*/ 52 w 98"/>
                  <a:gd name="T55" fmla="*/ 0 h 110"/>
                  <a:gd name="T56" fmla="*/ 62 w 98"/>
                  <a:gd name="T57" fmla="*/ 0 h 110"/>
                  <a:gd name="T58" fmla="*/ 79 w 98"/>
                  <a:gd name="T59" fmla="*/ 7 h 110"/>
                  <a:gd name="T60" fmla="*/ 85 w 98"/>
                  <a:gd name="T61" fmla="*/ 13 h 110"/>
                  <a:gd name="T62" fmla="*/ 91 w 98"/>
                  <a:gd name="T63" fmla="*/ 20 h 110"/>
                  <a:gd name="T64" fmla="*/ 98 w 98"/>
                  <a:gd name="T65" fmla="*/ 39 h 110"/>
                  <a:gd name="T66" fmla="*/ 98 w 98"/>
                  <a:gd name="T67" fmla="*/ 51 h 110"/>
                  <a:gd name="T68" fmla="*/ 80 w 98"/>
                  <a:gd name="T69" fmla="*/ 45 h 110"/>
                  <a:gd name="T70" fmla="*/ 79 w 98"/>
                  <a:gd name="T71" fmla="*/ 32 h 110"/>
                  <a:gd name="T72" fmla="*/ 72 w 98"/>
                  <a:gd name="T73" fmla="*/ 23 h 110"/>
                  <a:gd name="T74" fmla="*/ 63 w 98"/>
                  <a:gd name="T75" fmla="*/ 16 h 110"/>
                  <a:gd name="T76" fmla="*/ 52 w 98"/>
                  <a:gd name="T77" fmla="*/ 15 h 110"/>
                  <a:gd name="T78" fmla="*/ 39 w 98"/>
                  <a:gd name="T79" fmla="*/ 16 h 110"/>
                  <a:gd name="T80" fmla="*/ 29 w 98"/>
                  <a:gd name="T81" fmla="*/ 22 h 110"/>
                  <a:gd name="T82" fmla="*/ 21 w 98"/>
                  <a:gd name="T83" fmla="*/ 32 h 110"/>
                  <a:gd name="T84" fmla="*/ 18 w 98"/>
                  <a:gd name="T85" fmla="*/ 45 h 110"/>
                  <a:gd name="T86" fmla="*/ 80 w 98"/>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0">
                    <a:moveTo>
                      <a:pt x="98" y="51"/>
                    </a:moveTo>
                    <a:lnTo>
                      <a:pt x="98" y="59"/>
                    </a:lnTo>
                    <a:lnTo>
                      <a:pt x="18" y="59"/>
                    </a:lnTo>
                    <a:lnTo>
                      <a:pt x="21" y="75"/>
                    </a:lnTo>
                    <a:lnTo>
                      <a:pt x="29" y="87"/>
                    </a:lnTo>
                    <a:lnTo>
                      <a:pt x="40" y="94"/>
                    </a:lnTo>
                    <a:lnTo>
                      <a:pt x="56" y="95"/>
                    </a:lnTo>
                    <a:lnTo>
                      <a:pt x="66" y="95"/>
                    </a:lnTo>
                    <a:lnTo>
                      <a:pt x="75" y="92"/>
                    </a:lnTo>
                    <a:lnTo>
                      <a:pt x="85" y="90"/>
                    </a:lnTo>
                    <a:lnTo>
                      <a:pt x="93" y="85"/>
                    </a:lnTo>
                    <a:lnTo>
                      <a:pt x="93" y="102"/>
                    </a:lnTo>
                    <a:lnTo>
                      <a:pt x="85" y="105"/>
                    </a:lnTo>
                    <a:lnTo>
                      <a:pt x="75" y="108"/>
                    </a:lnTo>
                    <a:lnTo>
                      <a:pt x="65" y="110"/>
                    </a:lnTo>
                    <a:lnTo>
                      <a:pt x="55" y="110"/>
                    </a:lnTo>
                    <a:lnTo>
                      <a:pt x="43" y="110"/>
                    </a:lnTo>
                    <a:lnTo>
                      <a:pt x="23" y="102"/>
                    </a:lnTo>
                    <a:lnTo>
                      <a:pt x="14" y="95"/>
                    </a:lnTo>
                    <a:lnTo>
                      <a:pt x="8" y="88"/>
                    </a:lnTo>
                    <a:lnTo>
                      <a:pt x="1" y="68"/>
                    </a:lnTo>
                    <a:lnTo>
                      <a:pt x="0" y="56"/>
                    </a:lnTo>
                    <a:lnTo>
                      <a:pt x="1" y="43"/>
                    </a:lnTo>
                    <a:lnTo>
                      <a:pt x="8" y="23"/>
                    </a:lnTo>
                    <a:lnTo>
                      <a:pt x="14" y="15"/>
                    </a:lnTo>
                    <a:lnTo>
                      <a:pt x="21" y="7"/>
                    </a:lnTo>
                    <a:lnTo>
                      <a:pt x="40" y="0"/>
                    </a:lnTo>
                    <a:lnTo>
                      <a:pt x="52" y="0"/>
                    </a:lnTo>
                    <a:lnTo>
                      <a:pt x="62" y="0"/>
                    </a:lnTo>
                    <a:lnTo>
                      <a:pt x="79" y="7"/>
                    </a:lnTo>
                    <a:lnTo>
                      <a:pt x="85" y="13"/>
                    </a:lnTo>
                    <a:lnTo>
                      <a:pt x="91" y="20"/>
                    </a:lnTo>
                    <a:lnTo>
                      <a:pt x="98" y="39"/>
                    </a:lnTo>
                    <a:lnTo>
                      <a:pt x="98" y="51"/>
                    </a:lnTo>
                    <a:close/>
                    <a:moveTo>
                      <a:pt x="80" y="45"/>
                    </a:moveTo>
                    <a:lnTo>
                      <a:pt x="79" y="32"/>
                    </a:lnTo>
                    <a:lnTo>
                      <a:pt x="72" y="23"/>
                    </a:lnTo>
                    <a:lnTo>
                      <a:pt x="63" y="16"/>
                    </a:lnTo>
                    <a:lnTo>
                      <a:pt x="52" y="15"/>
                    </a:lnTo>
                    <a:lnTo>
                      <a:pt x="39" y="16"/>
                    </a:lnTo>
                    <a:lnTo>
                      <a:pt x="29" y="22"/>
                    </a:lnTo>
                    <a:lnTo>
                      <a:pt x="21" y="32"/>
                    </a:lnTo>
                    <a:lnTo>
                      <a:pt x="18" y="45"/>
                    </a:lnTo>
                    <a:lnTo>
                      <a:pt x="8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6" name="Freeform 356"/>
              <p:cNvSpPr>
                <a:spLocks noEditPoints="1"/>
              </p:cNvSpPr>
              <p:nvPr/>
            </p:nvSpPr>
            <p:spPr bwMode="auto">
              <a:xfrm>
                <a:off x="4087" y="1506"/>
                <a:ext cx="32" cy="37"/>
              </a:xfrm>
              <a:custGeom>
                <a:avLst/>
                <a:gdLst>
                  <a:gd name="T0" fmla="*/ 47 w 96"/>
                  <a:gd name="T1" fmla="*/ 15 h 110"/>
                  <a:gd name="T2" fmla="*/ 34 w 96"/>
                  <a:gd name="T3" fmla="*/ 16 h 110"/>
                  <a:gd name="T4" fmla="*/ 26 w 96"/>
                  <a:gd name="T5" fmla="*/ 25 h 110"/>
                  <a:gd name="T6" fmla="*/ 19 w 96"/>
                  <a:gd name="T7" fmla="*/ 38 h 110"/>
                  <a:gd name="T8" fmla="*/ 17 w 96"/>
                  <a:gd name="T9" fmla="*/ 55 h 110"/>
                  <a:gd name="T10" fmla="*/ 19 w 96"/>
                  <a:gd name="T11" fmla="*/ 72 h 110"/>
                  <a:gd name="T12" fmla="*/ 26 w 96"/>
                  <a:gd name="T13" fmla="*/ 85 h 110"/>
                  <a:gd name="T14" fmla="*/ 34 w 96"/>
                  <a:gd name="T15" fmla="*/ 94 h 110"/>
                  <a:gd name="T16" fmla="*/ 47 w 96"/>
                  <a:gd name="T17" fmla="*/ 95 h 110"/>
                  <a:gd name="T18" fmla="*/ 60 w 96"/>
                  <a:gd name="T19" fmla="*/ 94 h 110"/>
                  <a:gd name="T20" fmla="*/ 69 w 96"/>
                  <a:gd name="T21" fmla="*/ 84 h 110"/>
                  <a:gd name="T22" fmla="*/ 76 w 96"/>
                  <a:gd name="T23" fmla="*/ 72 h 110"/>
                  <a:gd name="T24" fmla="*/ 78 w 96"/>
                  <a:gd name="T25" fmla="*/ 55 h 110"/>
                  <a:gd name="T26" fmla="*/ 76 w 96"/>
                  <a:gd name="T27" fmla="*/ 38 h 110"/>
                  <a:gd name="T28" fmla="*/ 69 w 96"/>
                  <a:gd name="T29" fmla="*/ 25 h 110"/>
                  <a:gd name="T30" fmla="*/ 60 w 96"/>
                  <a:gd name="T31" fmla="*/ 16 h 110"/>
                  <a:gd name="T32" fmla="*/ 47 w 96"/>
                  <a:gd name="T33" fmla="*/ 15 h 110"/>
                  <a:gd name="T34" fmla="*/ 47 w 96"/>
                  <a:gd name="T35" fmla="*/ 0 h 110"/>
                  <a:gd name="T36" fmla="*/ 59 w 96"/>
                  <a:gd name="T37" fmla="*/ 0 h 110"/>
                  <a:gd name="T38" fmla="*/ 76 w 96"/>
                  <a:gd name="T39" fmla="*/ 7 h 110"/>
                  <a:gd name="T40" fmla="*/ 83 w 96"/>
                  <a:gd name="T41" fmla="*/ 15 h 110"/>
                  <a:gd name="T42" fmla="*/ 89 w 96"/>
                  <a:gd name="T43" fmla="*/ 22 h 110"/>
                  <a:gd name="T44" fmla="*/ 95 w 96"/>
                  <a:gd name="T45" fmla="*/ 42 h 110"/>
                  <a:gd name="T46" fmla="*/ 96 w 96"/>
                  <a:gd name="T47" fmla="*/ 55 h 110"/>
                  <a:gd name="T48" fmla="*/ 95 w 96"/>
                  <a:gd name="T49" fmla="*/ 68 h 110"/>
                  <a:gd name="T50" fmla="*/ 89 w 96"/>
                  <a:gd name="T51" fmla="*/ 88 h 110"/>
                  <a:gd name="T52" fmla="*/ 83 w 96"/>
                  <a:gd name="T53" fmla="*/ 95 h 110"/>
                  <a:gd name="T54" fmla="*/ 76 w 96"/>
                  <a:gd name="T55" fmla="*/ 102 h 110"/>
                  <a:gd name="T56" fmla="*/ 59 w 96"/>
                  <a:gd name="T57" fmla="*/ 110 h 110"/>
                  <a:gd name="T58" fmla="*/ 47 w 96"/>
                  <a:gd name="T59" fmla="*/ 110 h 110"/>
                  <a:gd name="T60" fmla="*/ 37 w 96"/>
                  <a:gd name="T61" fmla="*/ 110 h 110"/>
                  <a:gd name="T62" fmla="*/ 19 w 96"/>
                  <a:gd name="T63" fmla="*/ 102 h 110"/>
                  <a:gd name="T64" fmla="*/ 13 w 96"/>
                  <a:gd name="T65" fmla="*/ 95 h 110"/>
                  <a:gd name="T66" fmla="*/ 7 w 96"/>
                  <a:gd name="T67" fmla="*/ 88 h 110"/>
                  <a:gd name="T68" fmla="*/ 0 w 96"/>
                  <a:gd name="T69" fmla="*/ 68 h 110"/>
                  <a:gd name="T70" fmla="*/ 0 w 96"/>
                  <a:gd name="T71" fmla="*/ 55 h 110"/>
                  <a:gd name="T72" fmla="*/ 0 w 96"/>
                  <a:gd name="T73" fmla="*/ 42 h 110"/>
                  <a:gd name="T74" fmla="*/ 7 w 96"/>
                  <a:gd name="T75" fmla="*/ 22 h 110"/>
                  <a:gd name="T76" fmla="*/ 13 w 96"/>
                  <a:gd name="T77" fmla="*/ 15 h 110"/>
                  <a:gd name="T78" fmla="*/ 19 w 96"/>
                  <a:gd name="T79" fmla="*/ 7 h 110"/>
                  <a:gd name="T80" fmla="*/ 37 w 96"/>
                  <a:gd name="T81" fmla="*/ 0 h 110"/>
                  <a:gd name="T82" fmla="*/ 47 w 96"/>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0">
                    <a:moveTo>
                      <a:pt x="47" y="15"/>
                    </a:moveTo>
                    <a:lnTo>
                      <a:pt x="34" y="16"/>
                    </a:lnTo>
                    <a:lnTo>
                      <a:pt x="26" y="25"/>
                    </a:lnTo>
                    <a:lnTo>
                      <a:pt x="19" y="38"/>
                    </a:lnTo>
                    <a:lnTo>
                      <a:pt x="17" y="55"/>
                    </a:lnTo>
                    <a:lnTo>
                      <a:pt x="19" y="72"/>
                    </a:lnTo>
                    <a:lnTo>
                      <a:pt x="26" y="85"/>
                    </a:lnTo>
                    <a:lnTo>
                      <a:pt x="34" y="94"/>
                    </a:lnTo>
                    <a:lnTo>
                      <a:pt x="47" y="95"/>
                    </a:lnTo>
                    <a:lnTo>
                      <a:pt x="60" y="94"/>
                    </a:lnTo>
                    <a:lnTo>
                      <a:pt x="69" y="84"/>
                    </a:lnTo>
                    <a:lnTo>
                      <a:pt x="76" y="72"/>
                    </a:lnTo>
                    <a:lnTo>
                      <a:pt x="78" y="55"/>
                    </a:lnTo>
                    <a:lnTo>
                      <a:pt x="76" y="38"/>
                    </a:lnTo>
                    <a:lnTo>
                      <a:pt x="69" y="25"/>
                    </a:lnTo>
                    <a:lnTo>
                      <a:pt x="60" y="16"/>
                    </a:lnTo>
                    <a:lnTo>
                      <a:pt x="47" y="15"/>
                    </a:lnTo>
                    <a:close/>
                    <a:moveTo>
                      <a:pt x="47" y="0"/>
                    </a:moveTo>
                    <a:lnTo>
                      <a:pt x="59" y="0"/>
                    </a:lnTo>
                    <a:lnTo>
                      <a:pt x="76" y="7"/>
                    </a:lnTo>
                    <a:lnTo>
                      <a:pt x="83" y="15"/>
                    </a:lnTo>
                    <a:lnTo>
                      <a:pt x="89" y="22"/>
                    </a:lnTo>
                    <a:lnTo>
                      <a:pt x="95" y="42"/>
                    </a:lnTo>
                    <a:lnTo>
                      <a:pt x="96" y="55"/>
                    </a:lnTo>
                    <a:lnTo>
                      <a:pt x="95" y="68"/>
                    </a:lnTo>
                    <a:lnTo>
                      <a:pt x="89" y="88"/>
                    </a:lnTo>
                    <a:lnTo>
                      <a:pt x="83" y="95"/>
                    </a:lnTo>
                    <a:lnTo>
                      <a:pt x="76" y="102"/>
                    </a:lnTo>
                    <a:lnTo>
                      <a:pt x="59" y="110"/>
                    </a:lnTo>
                    <a:lnTo>
                      <a:pt x="47" y="110"/>
                    </a:lnTo>
                    <a:lnTo>
                      <a:pt x="37" y="110"/>
                    </a:lnTo>
                    <a:lnTo>
                      <a:pt x="19" y="102"/>
                    </a:lnTo>
                    <a:lnTo>
                      <a:pt x="13" y="95"/>
                    </a:lnTo>
                    <a:lnTo>
                      <a:pt x="7" y="88"/>
                    </a:lnTo>
                    <a:lnTo>
                      <a:pt x="0" y="68"/>
                    </a:lnTo>
                    <a:lnTo>
                      <a:pt x="0" y="55"/>
                    </a:lnTo>
                    <a:lnTo>
                      <a:pt x="0" y="42"/>
                    </a:lnTo>
                    <a:lnTo>
                      <a:pt x="7" y="22"/>
                    </a:lnTo>
                    <a:lnTo>
                      <a:pt x="13" y="15"/>
                    </a:lnTo>
                    <a:lnTo>
                      <a:pt x="19" y="7"/>
                    </a:lnTo>
                    <a:lnTo>
                      <a:pt x="37"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Freeform 357"/>
              <p:cNvSpPr>
                <a:spLocks/>
              </p:cNvSpPr>
              <p:nvPr/>
            </p:nvSpPr>
            <p:spPr bwMode="auto">
              <a:xfrm>
                <a:off x="4128" y="1506"/>
                <a:ext cx="29" cy="36"/>
              </a:xfrm>
              <a:custGeom>
                <a:avLst/>
                <a:gdLst>
                  <a:gd name="T0" fmla="*/ 88 w 88"/>
                  <a:gd name="T1" fmla="*/ 43 h 107"/>
                  <a:gd name="T2" fmla="*/ 88 w 88"/>
                  <a:gd name="T3" fmla="*/ 107 h 107"/>
                  <a:gd name="T4" fmla="*/ 70 w 88"/>
                  <a:gd name="T5" fmla="*/ 107 h 107"/>
                  <a:gd name="T6" fmla="*/ 70 w 88"/>
                  <a:gd name="T7" fmla="*/ 45 h 107"/>
                  <a:gd name="T8" fmla="*/ 69 w 88"/>
                  <a:gd name="T9" fmla="*/ 30 h 107"/>
                  <a:gd name="T10" fmla="*/ 65 w 88"/>
                  <a:gd name="T11" fmla="*/ 22 h 107"/>
                  <a:gd name="T12" fmla="*/ 58 w 88"/>
                  <a:gd name="T13" fmla="*/ 16 h 107"/>
                  <a:gd name="T14" fmla="*/ 47 w 88"/>
                  <a:gd name="T15" fmla="*/ 15 h 107"/>
                  <a:gd name="T16" fmla="*/ 34 w 88"/>
                  <a:gd name="T17" fmla="*/ 16 h 107"/>
                  <a:gd name="T18" fmla="*/ 26 w 88"/>
                  <a:gd name="T19" fmla="*/ 23 h 107"/>
                  <a:gd name="T20" fmla="*/ 19 w 88"/>
                  <a:gd name="T21" fmla="*/ 33 h 107"/>
                  <a:gd name="T22" fmla="*/ 17 w 88"/>
                  <a:gd name="T23" fmla="*/ 48 h 107"/>
                  <a:gd name="T24" fmla="*/ 17 w 88"/>
                  <a:gd name="T25" fmla="*/ 107 h 107"/>
                  <a:gd name="T26" fmla="*/ 0 w 88"/>
                  <a:gd name="T27" fmla="*/ 107 h 107"/>
                  <a:gd name="T28" fmla="*/ 0 w 88"/>
                  <a:gd name="T29" fmla="*/ 2 h 107"/>
                  <a:gd name="T30" fmla="*/ 17 w 88"/>
                  <a:gd name="T31" fmla="*/ 2 h 107"/>
                  <a:gd name="T32" fmla="*/ 17 w 88"/>
                  <a:gd name="T33" fmla="*/ 19 h 107"/>
                  <a:gd name="T34" fmla="*/ 24 w 88"/>
                  <a:gd name="T35" fmla="*/ 10 h 107"/>
                  <a:gd name="T36" fmla="*/ 32 w 88"/>
                  <a:gd name="T37" fmla="*/ 5 h 107"/>
                  <a:gd name="T38" fmla="*/ 40 w 88"/>
                  <a:gd name="T39" fmla="*/ 0 h 107"/>
                  <a:gd name="T40" fmla="*/ 52 w 88"/>
                  <a:gd name="T41" fmla="*/ 0 h 107"/>
                  <a:gd name="T42" fmla="*/ 68 w 88"/>
                  <a:gd name="T43" fmla="*/ 2 h 107"/>
                  <a:gd name="T44" fmla="*/ 79 w 88"/>
                  <a:gd name="T45" fmla="*/ 10 h 107"/>
                  <a:gd name="T46" fmla="*/ 86 w 88"/>
                  <a:gd name="T47" fmla="*/ 23 h 107"/>
                  <a:gd name="T48" fmla="*/ 88 w 88"/>
                  <a:gd name="T49"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7">
                    <a:moveTo>
                      <a:pt x="88" y="43"/>
                    </a:moveTo>
                    <a:lnTo>
                      <a:pt x="88" y="107"/>
                    </a:lnTo>
                    <a:lnTo>
                      <a:pt x="70" y="107"/>
                    </a:lnTo>
                    <a:lnTo>
                      <a:pt x="70" y="45"/>
                    </a:lnTo>
                    <a:lnTo>
                      <a:pt x="69" y="30"/>
                    </a:lnTo>
                    <a:lnTo>
                      <a:pt x="65" y="22"/>
                    </a:lnTo>
                    <a:lnTo>
                      <a:pt x="58" y="16"/>
                    </a:lnTo>
                    <a:lnTo>
                      <a:pt x="47" y="15"/>
                    </a:lnTo>
                    <a:lnTo>
                      <a:pt x="34" y="16"/>
                    </a:lnTo>
                    <a:lnTo>
                      <a:pt x="26" y="23"/>
                    </a:lnTo>
                    <a:lnTo>
                      <a:pt x="19" y="33"/>
                    </a:lnTo>
                    <a:lnTo>
                      <a:pt x="17" y="48"/>
                    </a:lnTo>
                    <a:lnTo>
                      <a:pt x="17" y="107"/>
                    </a:lnTo>
                    <a:lnTo>
                      <a:pt x="0" y="107"/>
                    </a:lnTo>
                    <a:lnTo>
                      <a:pt x="0" y="2"/>
                    </a:lnTo>
                    <a:lnTo>
                      <a:pt x="17" y="2"/>
                    </a:lnTo>
                    <a:lnTo>
                      <a:pt x="17" y="19"/>
                    </a:lnTo>
                    <a:lnTo>
                      <a:pt x="24" y="10"/>
                    </a:lnTo>
                    <a:lnTo>
                      <a:pt x="32" y="5"/>
                    </a:lnTo>
                    <a:lnTo>
                      <a:pt x="40" y="0"/>
                    </a:lnTo>
                    <a:lnTo>
                      <a:pt x="52" y="0"/>
                    </a:lnTo>
                    <a:lnTo>
                      <a:pt x="68" y="2"/>
                    </a:lnTo>
                    <a:lnTo>
                      <a:pt x="79" y="10"/>
                    </a:lnTo>
                    <a:lnTo>
                      <a:pt x="86"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Freeform 358"/>
              <p:cNvSpPr>
                <a:spLocks noEditPoints="1"/>
              </p:cNvSpPr>
              <p:nvPr/>
            </p:nvSpPr>
            <p:spPr bwMode="auto">
              <a:xfrm>
                <a:off x="4187" y="1493"/>
                <a:ext cx="31" cy="50"/>
              </a:xfrm>
              <a:custGeom>
                <a:avLst/>
                <a:gdLst>
                  <a:gd name="T0" fmla="*/ 78 w 95"/>
                  <a:gd name="T1" fmla="*/ 57 h 149"/>
                  <a:gd name="T2" fmla="*/ 78 w 95"/>
                  <a:gd name="T3" fmla="*/ 0 h 149"/>
                  <a:gd name="T4" fmla="*/ 95 w 95"/>
                  <a:gd name="T5" fmla="*/ 0 h 149"/>
                  <a:gd name="T6" fmla="*/ 95 w 95"/>
                  <a:gd name="T7" fmla="*/ 146 h 149"/>
                  <a:gd name="T8" fmla="*/ 78 w 95"/>
                  <a:gd name="T9" fmla="*/ 146 h 149"/>
                  <a:gd name="T10" fmla="*/ 78 w 95"/>
                  <a:gd name="T11" fmla="*/ 130 h 149"/>
                  <a:gd name="T12" fmla="*/ 70 w 95"/>
                  <a:gd name="T13" fmla="*/ 139 h 149"/>
                  <a:gd name="T14" fmla="*/ 63 w 95"/>
                  <a:gd name="T15" fmla="*/ 144 h 149"/>
                  <a:gd name="T16" fmla="*/ 54 w 95"/>
                  <a:gd name="T17" fmla="*/ 149 h 149"/>
                  <a:gd name="T18" fmla="*/ 43 w 95"/>
                  <a:gd name="T19" fmla="*/ 149 h 149"/>
                  <a:gd name="T20" fmla="*/ 34 w 95"/>
                  <a:gd name="T21" fmla="*/ 149 h 149"/>
                  <a:gd name="T22" fmla="*/ 18 w 95"/>
                  <a:gd name="T23" fmla="*/ 140 h 149"/>
                  <a:gd name="T24" fmla="*/ 13 w 95"/>
                  <a:gd name="T25" fmla="*/ 134 h 149"/>
                  <a:gd name="T26" fmla="*/ 3 w 95"/>
                  <a:gd name="T27" fmla="*/ 117 h 149"/>
                  <a:gd name="T28" fmla="*/ 0 w 95"/>
                  <a:gd name="T29" fmla="*/ 94 h 149"/>
                  <a:gd name="T30" fmla="*/ 3 w 95"/>
                  <a:gd name="T31" fmla="*/ 71 h 149"/>
                  <a:gd name="T32" fmla="*/ 13 w 95"/>
                  <a:gd name="T33" fmla="*/ 54 h 149"/>
                  <a:gd name="T34" fmla="*/ 18 w 95"/>
                  <a:gd name="T35" fmla="*/ 46 h 149"/>
                  <a:gd name="T36" fmla="*/ 34 w 95"/>
                  <a:gd name="T37" fmla="*/ 39 h 149"/>
                  <a:gd name="T38" fmla="*/ 43 w 95"/>
                  <a:gd name="T39" fmla="*/ 39 h 149"/>
                  <a:gd name="T40" fmla="*/ 54 w 95"/>
                  <a:gd name="T41" fmla="*/ 39 h 149"/>
                  <a:gd name="T42" fmla="*/ 63 w 95"/>
                  <a:gd name="T43" fmla="*/ 44 h 149"/>
                  <a:gd name="T44" fmla="*/ 70 w 95"/>
                  <a:gd name="T45" fmla="*/ 48 h 149"/>
                  <a:gd name="T46" fmla="*/ 78 w 95"/>
                  <a:gd name="T47" fmla="*/ 57 h 149"/>
                  <a:gd name="T48" fmla="*/ 18 w 95"/>
                  <a:gd name="T49" fmla="*/ 94 h 149"/>
                  <a:gd name="T50" fmla="*/ 20 w 95"/>
                  <a:gd name="T51" fmla="*/ 111 h 149"/>
                  <a:gd name="T52" fmla="*/ 26 w 95"/>
                  <a:gd name="T53" fmla="*/ 124 h 149"/>
                  <a:gd name="T54" fmla="*/ 34 w 95"/>
                  <a:gd name="T55" fmla="*/ 133 h 149"/>
                  <a:gd name="T56" fmla="*/ 47 w 95"/>
                  <a:gd name="T57" fmla="*/ 134 h 149"/>
                  <a:gd name="T58" fmla="*/ 60 w 95"/>
                  <a:gd name="T59" fmla="*/ 133 h 149"/>
                  <a:gd name="T60" fmla="*/ 69 w 95"/>
                  <a:gd name="T61" fmla="*/ 124 h 149"/>
                  <a:gd name="T62" fmla="*/ 76 w 95"/>
                  <a:gd name="T63" fmla="*/ 111 h 149"/>
                  <a:gd name="T64" fmla="*/ 78 w 95"/>
                  <a:gd name="T65" fmla="*/ 94 h 149"/>
                  <a:gd name="T66" fmla="*/ 76 w 95"/>
                  <a:gd name="T67" fmla="*/ 77 h 149"/>
                  <a:gd name="T68" fmla="*/ 69 w 95"/>
                  <a:gd name="T69" fmla="*/ 64 h 149"/>
                  <a:gd name="T70" fmla="*/ 60 w 95"/>
                  <a:gd name="T71" fmla="*/ 55 h 149"/>
                  <a:gd name="T72" fmla="*/ 47 w 95"/>
                  <a:gd name="T73" fmla="*/ 54 h 149"/>
                  <a:gd name="T74" fmla="*/ 34 w 95"/>
                  <a:gd name="T75" fmla="*/ 55 h 149"/>
                  <a:gd name="T76" fmla="*/ 26 w 95"/>
                  <a:gd name="T77" fmla="*/ 64 h 149"/>
                  <a:gd name="T78" fmla="*/ 20 w 95"/>
                  <a:gd name="T79" fmla="*/ 77 h 149"/>
                  <a:gd name="T80" fmla="*/ 18 w 95"/>
                  <a:gd name="T81" fmla="*/ 9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49">
                    <a:moveTo>
                      <a:pt x="78" y="57"/>
                    </a:moveTo>
                    <a:lnTo>
                      <a:pt x="78" y="0"/>
                    </a:lnTo>
                    <a:lnTo>
                      <a:pt x="95" y="0"/>
                    </a:lnTo>
                    <a:lnTo>
                      <a:pt x="95" y="146"/>
                    </a:lnTo>
                    <a:lnTo>
                      <a:pt x="78" y="146"/>
                    </a:lnTo>
                    <a:lnTo>
                      <a:pt x="78" y="130"/>
                    </a:lnTo>
                    <a:lnTo>
                      <a:pt x="70" y="139"/>
                    </a:lnTo>
                    <a:lnTo>
                      <a:pt x="63" y="144"/>
                    </a:lnTo>
                    <a:lnTo>
                      <a:pt x="54" y="149"/>
                    </a:lnTo>
                    <a:lnTo>
                      <a:pt x="43" y="149"/>
                    </a:lnTo>
                    <a:lnTo>
                      <a:pt x="34" y="149"/>
                    </a:lnTo>
                    <a:lnTo>
                      <a:pt x="18" y="140"/>
                    </a:lnTo>
                    <a:lnTo>
                      <a:pt x="13" y="134"/>
                    </a:lnTo>
                    <a:lnTo>
                      <a:pt x="3" y="117"/>
                    </a:lnTo>
                    <a:lnTo>
                      <a:pt x="0" y="94"/>
                    </a:lnTo>
                    <a:lnTo>
                      <a:pt x="3" y="71"/>
                    </a:lnTo>
                    <a:lnTo>
                      <a:pt x="13" y="54"/>
                    </a:lnTo>
                    <a:lnTo>
                      <a:pt x="18" y="46"/>
                    </a:lnTo>
                    <a:lnTo>
                      <a:pt x="34" y="39"/>
                    </a:lnTo>
                    <a:lnTo>
                      <a:pt x="43" y="39"/>
                    </a:lnTo>
                    <a:lnTo>
                      <a:pt x="54" y="39"/>
                    </a:lnTo>
                    <a:lnTo>
                      <a:pt x="63" y="44"/>
                    </a:lnTo>
                    <a:lnTo>
                      <a:pt x="70" y="48"/>
                    </a:lnTo>
                    <a:lnTo>
                      <a:pt x="78" y="57"/>
                    </a:lnTo>
                    <a:close/>
                    <a:moveTo>
                      <a:pt x="18" y="94"/>
                    </a:moveTo>
                    <a:lnTo>
                      <a:pt x="20" y="111"/>
                    </a:lnTo>
                    <a:lnTo>
                      <a:pt x="26" y="124"/>
                    </a:lnTo>
                    <a:lnTo>
                      <a:pt x="34" y="133"/>
                    </a:lnTo>
                    <a:lnTo>
                      <a:pt x="47" y="134"/>
                    </a:lnTo>
                    <a:lnTo>
                      <a:pt x="60" y="133"/>
                    </a:lnTo>
                    <a:lnTo>
                      <a:pt x="69" y="124"/>
                    </a:lnTo>
                    <a:lnTo>
                      <a:pt x="76" y="111"/>
                    </a:lnTo>
                    <a:lnTo>
                      <a:pt x="78" y="94"/>
                    </a:lnTo>
                    <a:lnTo>
                      <a:pt x="76" y="77"/>
                    </a:lnTo>
                    <a:lnTo>
                      <a:pt x="69" y="64"/>
                    </a:lnTo>
                    <a:lnTo>
                      <a:pt x="60" y="55"/>
                    </a:lnTo>
                    <a:lnTo>
                      <a:pt x="47" y="54"/>
                    </a:lnTo>
                    <a:lnTo>
                      <a:pt x="34" y="55"/>
                    </a:lnTo>
                    <a:lnTo>
                      <a:pt x="26" y="64"/>
                    </a:lnTo>
                    <a:lnTo>
                      <a:pt x="20" y="77"/>
                    </a:lnTo>
                    <a:lnTo>
                      <a:pt x="18"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Freeform 359"/>
              <p:cNvSpPr>
                <a:spLocks noEditPoints="1"/>
              </p:cNvSpPr>
              <p:nvPr/>
            </p:nvSpPr>
            <p:spPr bwMode="auto">
              <a:xfrm>
                <a:off x="4227" y="1506"/>
                <a:ext cx="33" cy="37"/>
              </a:xfrm>
              <a:custGeom>
                <a:avLst/>
                <a:gdLst>
                  <a:gd name="T0" fmla="*/ 48 w 97"/>
                  <a:gd name="T1" fmla="*/ 15 h 110"/>
                  <a:gd name="T2" fmla="*/ 36 w 97"/>
                  <a:gd name="T3" fmla="*/ 16 h 110"/>
                  <a:gd name="T4" fmla="*/ 26 w 97"/>
                  <a:gd name="T5" fmla="*/ 25 h 110"/>
                  <a:gd name="T6" fmla="*/ 20 w 97"/>
                  <a:gd name="T7" fmla="*/ 38 h 110"/>
                  <a:gd name="T8" fmla="*/ 19 w 97"/>
                  <a:gd name="T9" fmla="*/ 55 h 110"/>
                  <a:gd name="T10" fmla="*/ 20 w 97"/>
                  <a:gd name="T11" fmla="*/ 72 h 110"/>
                  <a:gd name="T12" fmla="*/ 26 w 97"/>
                  <a:gd name="T13" fmla="*/ 85 h 110"/>
                  <a:gd name="T14" fmla="*/ 35 w 97"/>
                  <a:gd name="T15" fmla="*/ 94 h 110"/>
                  <a:gd name="T16" fmla="*/ 48 w 97"/>
                  <a:gd name="T17" fmla="*/ 95 h 110"/>
                  <a:gd name="T18" fmla="*/ 61 w 97"/>
                  <a:gd name="T19" fmla="*/ 94 h 110"/>
                  <a:gd name="T20" fmla="*/ 71 w 97"/>
                  <a:gd name="T21" fmla="*/ 84 h 110"/>
                  <a:gd name="T22" fmla="*/ 77 w 97"/>
                  <a:gd name="T23" fmla="*/ 72 h 110"/>
                  <a:gd name="T24" fmla="*/ 78 w 97"/>
                  <a:gd name="T25" fmla="*/ 55 h 110"/>
                  <a:gd name="T26" fmla="*/ 77 w 97"/>
                  <a:gd name="T27" fmla="*/ 38 h 110"/>
                  <a:gd name="T28" fmla="*/ 71 w 97"/>
                  <a:gd name="T29" fmla="*/ 25 h 110"/>
                  <a:gd name="T30" fmla="*/ 61 w 97"/>
                  <a:gd name="T31" fmla="*/ 16 h 110"/>
                  <a:gd name="T32" fmla="*/ 48 w 97"/>
                  <a:gd name="T33" fmla="*/ 15 h 110"/>
                  <a:gd name="T34" fmla="*/ 48 w 97"/>
                  <a:gd name="T35" fmla="*/ 0 h 110"/>
                  <a:gd name="T36" fmla="*/ 59 w 97"/>
                  <a:gd name="T37" fmla="*/ 0 h 110"/>
                  <a:gd name="T38" fmla="*/ 77 w 97"/>
                  <a:gd name="T39" fmla="*/ 7 h 110"/>
                  <a:gd name="T40" fmla="*/ 84 w 97"/>
                  <a:gd name="T41" fmla="*/ 15 h 110"/>
                  <a:gd name="T42" fmla="*/ 90 w 97"/>
                  <a:gd name="T43" fmla="*/ 22 h 110"/>
                  <a:gd name="T44" fmla="*/ 97 w 97"/>
                  <a:gd name="T45" fmla="*/ 42 h 110"/>
                  <a:gd name="T46" fmla="*/ 97 w 97"/>
                  <a:gd name="T47" fmla="*/ 55 h 110"/>
                  <a:gd name="T48" fmla="*/ 97 w 97"/>
                  <a:gd name="T49" fmla="*/ 68 h 110"/>
                  <a:gd name="T50" fmla="*/ 90 w 97"/>
                  <a:gd name="T51" fmla="*/ 88 h 110"/>
                  <a:gd name="T52" fmla="*/ 84 w 97"/>
                  <a:gd name="T53" fmla="*/ 95 h 110"/>
                  <a:gd name="T54" fmla="*/ 77 w 97"/>
                  <a:gd name="T55" fmla="*/ 102 h 110"/>
                  <a:gd name="T56" fmla="*/ 59 w 97"/>
                  <a:gd name="T57" fmla="*/ 110 h 110"/>
                  <a:gd name="T58" fmla="*/ 48 w 97"/>
                  <a:gd name="T59" fmla="*/ 110 h 110"/>
                  <a:gd name="T60" fmla="*/ 38 w 97"/>
                  <a:gd name="T61" fmla="*/ 110 h 110"/>
                  <a:gd name="T62" fmla="*/ 20 w 97"/>
                  <a:gd name="T63" fmla="*/ 102 h 110"/>
                  <a:gd name="T64" fmla="*/ 13 w 97"/>
                  <a:gd name="T65" fmla="*/ 95 h 110"/>
                  <a:gd name="T66" fmla="*/ 7 w 97"/>
                  <a:gd name="T67" fmla="*/ 88 h 110"/>
                  <a:gd name="T68" fmla="*/ 0 w 97"/>
                  <a:gd name="T69" fmla="*/ 68 h 110"/>
                  <a:gd name="T70" fmla="*/ 0 w 97"/>
                  <a:gd name="T71" fmla="*/ 55 h 110"/>
                  <a:gd name="T72" fmla="*/ 0 w 97"/>
                  <a:gd name="T73" fmla="*/ 42 h 110"/>
                  <a:gd name="T74" fmla="*/ 7 w 97"/>
                  <a:gd name="T75" fmla="*/ 22 h 110"/>
                  <a:gd name="T76" fmla="*/ 13 w 97"/>
                  <a:gd name="T77" fmla="*/ 15 h 110"/>
                  <a:gd name="T78" fmla="*/ 20 w 97"/>
                  <a:gd name="T79" fmla="*/ 7 h 110"/>
                  <a:gd name="T80" fmla="*/ 38 w 97"/>
                  <a:gd name="T81" fmla="*/ 0 h 110"/>
                  <a:gd name="T82" fmla="*/ 48 w 97"/>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10">
                    <a:moveTo>
                      <a:pt x="48" y="15"/>
                    </a:moveTo>
                    <a:lnTo>
                      <a:pt x="36" y="16"/>
                    </a:lnTo>
                    <a:lnTo>
                      <a:pt x="26" y="25"/>
                    </a:lnTo>
                    <a:lnTo>
                      <a:pt x="20" y="38"/>
                    </a:lnTo>
                    <a:lnTo>
                      <a:pt x="19" y="55"/>
                    </a:lnTo>
                    <a:lnTo>
                      <a:pt x="20" y="72"/>
                    </a:lnTo>
                    <a:lnTo>
                      <a:pt x="26" y="85"/>
                    </a:lnTo>
                    <a:lnTo>
                      <a:pt x="35" y="94"/>
                    </a:lnTo>
                    <a:lnTo>
                      <a:pt x="48" y="95"/>
                    </a:lnTo>
                    <a:lnTo>
                      <a:pt x="61" y="94"/>
                    </a:lnTo>
                    <a:lnTo>
                      <a:pt x="71" y="84"/>
                    </a:lnTo>
                    <a:lnTo>
                      <a:pt x="77" y="72"/>
                    </a:lnTo>
                    <a:lnTo>
                      <a:pt x="78" y="55"/>
                    </a:lnTo>
                    <a:lnTo>
                      <a:pt x="77" y="38"/>
                    </a:lnTo>
                    <a:lnTo>
                      <a:pt x="71" y="25"/>
                    </a:lnTo>
                    <a:lnTo>
                      <a:pt x="61" y="16"/>
                    </a:lnTo>
                    <a:lnTo>
                      <a:pt x="48" y="15"/>
                    </a:lnTo>
                    <a:close/>
                    <a:moveTo>
                      <a:pt x="48" y="0"/>
                    </a:moveTo>
                    <a:lnTo>
                      <a:pt x="59" y="0"/>
                    </a:lnTo>
                    <a:lnTo>
                      <a:pt x="77" y="7"/>
                    </a:lnTo>
                    <a:lnTo>
                      <a:pt x="84" y="15"/>
                    </a:lnTo>
                    <a:lnTo>
                      <a:pt x="90" y="22"/>
                    </a:lnTo>
                    <a:lnTo>
                      <a:pt x="97" y="42"/>
                    </a:lnTo>
                    <a:lnTo>
                      <a:pt x="97" y="55"/>
                    </a:lnTo>
                    <a:lnTo>
                      <a:pt x="97" y="68"/>
                    </a:lnTo>
                    <a:lnTo>
                      <a:pt x="90" y="88"/>
                    </a:lnTo>
                    <a:lnTo>
                      <a:pt x="84" y="95"/>
                    </a:lnTo>
                    <a:lnTo>
                      <a:pt x="77" y="102"/>
                    </a:lnTo>
                    <a:lnTo>
                      <a:pt x="59" y="110"/>
                    </a:lnTo>
                    <a:lnTo>
                      <a:pt x="48" y="110"/>
                    </a:lnTo>
                    <a:lnTo>
                      <a:pt x="38" y="110"/>
                    </a:lnTo>
                    <a:lnTo>
                      <a:pt x="20" y="102"/>
                    </a:lnTo>
                    <a:lnTo>
                      <a:pt x="13" y="95"/>
                    </a:lnTo>
                    <a:lnTo>
                      <a:pt x="7" y="88"/>
                    </a:lnTo>
                    <a:lnTo>
                      <a:pt x="0" y="68"/>
                    </a:lnTo>
                    <a:lnTo>
                      <a:pt x="0" y="55"/>
                    </a:lnTo>
                    <a:lnTo>
                      <a:pt x="0" y="42"/>
                    </a:lnTo>
                    <a:lnTo>
                      <a:pt x="7" y="22"/>
                    </a:lnTo>
                    <a:lnTo>
                      <a:pt x="13" y="15"/>
                    </a:lnTo>
                    <a:lnTo>
                      <a:pt x="20" y="7"/>
                    </a:lnTo>
                    <a:lnTo>
                      <a:pt x="3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Freeform 360"/>
              <p:cNvSpPr>
                <a:spLocks/>
              </p:cNvSpPr>
              <p:nvPr/>
            </p:nvSpPr>
            <p:spPr bwMode="auto">
              <a:xfrm>
                <a:off x="4269" y="1506"/>
                <a:ext cx="51" cy="36"/>
              </a:xfrm>
              <a:custGeom>
                <a:avLst/>
                <a:gdLst>
                  <a:gd name="T0" fmla="*/ 82 w 154"/>
                  <a:gd name="T1" fmla="*/ 22 h 107"/>
                  <a:gd name="T2" fmla="*/ 90 w 154"/>
                  <a:gd name="T3" fmla="*/ 12 h 107"/>
                  <a:gd name="T4" fmla="*/ 98 w 154"/>
                  <a:gd name="T5" fmla="*/ 5 h 107"/>
                  <a:gd name="T6" fmla="*/ 108 w 154"/>
                  <a:gd name="T7" fmla="*/ 0 h 107"/>
                  <a:gd name="T8" fmla="*/ 120 w 154"/>
                  <a:gd name="T9" fmla="*/ 0 h 107"/>
                  <a:gd name="T10" fmla="*/ 134 w 154"/>
                  <a:gd name="T11" fmla="*/ 2 h 107"/>
                  <a:gd name="T12" fmla="*/ 146 w 154"/>
                  <a:gd name="T13" fmla="*/ 12 h 107"/>
                  <a:gd name="T14" fmla="*/ 153 w 154"/>
                  <a:gd name="T15" fmla="*/ 25 h 107"/>
                  <a:gd name="T16" fmla="*/ 154 w 154"/>
                  <a:gd name="T17" fmla="*/ 43 h 107"/>
                  <a:gd name="T18" fmla="*/ 154 w 154"/>
                  <a:gd name="T19" fmla="*/ 107 h 107"/>
                  <a:gd name="T20" fmla="*/ 137 w 154"/>
                  <a:gd name="T21" fmla="*/ 107 h 107"/>
                  <a:gd name="T22" fmla="*/ 137 w 154"/>
                  <a:gd name="T23" fmla="*/ 45 h 107"/>
                  <a:gd name="T24" fmla="*/ 136 w 154"/>
                  <a:gd name="T25" fmla="*/ 30 h 107"/>
                  <a:gd name="T26" fmla="*/ 131 w 154"/>
                  <a:gd name="T27" fmla="*/ 22 h 107"/>
                  <a:gd name="T28" fmla="*/ 126 w 154"/>
                  <a:gd name="T29" fmla="*/ 16 h 107"/>
                  <a:gd name="T30" fmla="*/ 115 w 154"/>
                  <a:gd name="T31" fmla="*/ 15 h 107"/>
                  <a:gd name="T32" fmla="*/ 103 w 154"/>
                  <a:gd name="T33" fmla="*/ 16 h 107"/>
                  <a:gd name="T34" fmla="*/ 94 w 154"/>
                  <a:gd name="T35" fmla="*/ 23 h 107"/>
                  <a:gd name="T36" fmla="*/ 87 w 154"/>
                  <a:gd name="T37" fmla="*/ 33 h 107"/>
                  <a:gd name="T38" fmla="*/ 87 w 154"/>
                  <a:gd name="T39" fmla="*/ 48 h 107"/>
                  <a:gd name="T40" fmla="*/ 87 w 154"/>
                  <a:gd name="T41" fmla="*/ 107 h 107"/>
                  <a:gd name="T42" fmla="*/ 68 w 154"/>
                  <a:gd name="T43" fmla="*/ 107 h 107"/>
                  <a:gd name="T44" fmla="*/ 68 w 154"/>
                  <a:gd name="T45" fmla="*/ 45 h 107"/>
                  <a:gd name="T46" fmla="*/ 68 w 154"/>
                  <a:gd name="T47" fmla="*/ 30 h 107"/>
                  <a:gd name="T48" fmla="*/ 64 w 154"/>
                  <a:gd name="T49" fmla="*/ 22 h 107"/>
                  <a:gd name="T50" fmla="*/ 56 w 154"/>
                  <a:gd name="T51" fmla="*/ 16 h 107"/>
                  <a:gd name="T52" fmla="*/ 46 w 154"/>
                  <a:gd name="T53" fmla="*/ 15 h 107"/>
                  <a:gd name="T54" fmla="*/ 35 w 154"/>
                  <a:gd name="T55" fmla="*/ 16 h 107"/>
                  <a:gd name="T56" fmla="*/ 26 w 154"/>
                  <a:gd name="T57" fmla="*/ 23 h 107"/>
                  <a:gd name="T58" fmla="*/ 19 w 154"/>
                  <a:gd name="T59" fmla="*/ 33 h 107"/>
                  <a:gd name="T60" fmla="*/ 17 w 154"/>
                  <a:gd name="T61" fmla="*/ 48 h 107"/>
                  <a:gd name="T62" fmla="*/ 17 w 154"/>
                  <a:gd name="T63" fmla="*/ 107 h 107"/>
                  <a:gd name="T64" fmla="*/ 0 w 154"/>
                  <a:gd name="T65" fmla="*/ 107 h 107"/>
                  <a:gd name="T66" fmla="*/ 0 w 154"/>
                  <a:gd name="T67" fmla="*/ 2 h 107"/>
                  <a:gd name="T68" fmla="*/ 17 w 154"/>
                  <a:gd name="T69" fmla="*/ 2 h 107"/>
                  <a:gd name="T70" fmla="*/ 17 w 154"/>
                  <a:gd name="T71" fmla="*/ 19 h 107"/>
                  <a:gd name="T72" fmla="*/ 25 w 154"/>
                  <a:gd name="T73" fmla="*/ 10 h 107"/>
                  <a:gd name="T74" fmla="*/ 32 w 154"/>
                  <a:gd name="T75" fmla="*/ 5 h 107"/>
                  <a:gd name="T76" fmla="*/ 41 w 154"/>
                  <a:gd name="T77" fmla="*/ 0 h 107"/>
                  <a:gd name="T78" fmla="*/ 52 w 154"/>
                  <a:gd name="T79" fmla="*/ 0 h 107"/>
                  <a:gd name="T80" fmla="*/ 62 w 154"/>
                  <a:gd name="T81" fmla="*/ 0 h 107"/>
                  <a:gd name="T82" fmla="*/ 71 w 154"/>
                  <a:gd name="T83" fmla="*/ 6 h 107"/>
                  <a:gd name="T84" fmla="*/ 78 w 154"/>
                  <a:gd name="T85" fmla="*/ 12 h 107"/>
                  <a:gd name="T86" fmla="*/ 82 w 154"/>
                  <a:gd name="T87" fmla="*/ 2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7">
                    <a:moveTo>
                      <a:pt x="82" y="22"/>
                    </a:moveTo>
                    <a:lnTo>
                      <a:pt x="90" y="12"/>
                    </a:lnTo>
                    <a:lnTo>
                      <a:pt x="98" y="5"/>
                    </a:lnTo>
                    <a:lnTo>
                      <a:pt x="108" y="0"/>
                    </a:lnTo>
                    <a:lnTo>
                      <a:pt x="120" y="0"/>
                    </a:lnTo>
                    <a:lnTo>
                      <a:pt x="134" y="2"/>
                    </a:lnTo>
                    <a:lnTo>
                      <a:pt x="146" y="12"/>
                    </a:lnTo>
                    <a:lnTo>
                      <a:pt x="153" y="25"/>
                    </a:lnTo>
                    <a:lnTo>
                      <a:pt x="154" y="43"/>
                    </a:lnTo>
                    <a:lnTo>
                      <a:pt x="154" y="107"/>
                    </a:lnTo>
                    <a:lnTo>
                      <a:pt x="137" y="107"/>
                    </a:lnTo>
                    <a:lnTo>
                      <a:pt x="137" y="45"/>
                    </a:lnTo>
                    <a:lnTo>
                      <a:pt x="136" y="30"/>
                    </a:lnTo>
                    <a:lnTo>
                      <a:pt x="131" y="22"/>
                    </a:lnTo>
                    <a:lnTo>
                      <a:pt x="126" y="16"/>
                    </a:lnTo>
                    <a:lnTo>
                      <a:pt x="115" y="15"/>
                    </a:lnTo>
                    <a:lnTo>
                      <a:pt x="103" y="16"/>
                    </a:lnTo>
                    <a:lnTo>
                      <a:pt x="94" y="23"/>
                    </a:lnTo>
                    <a:lnTo>
                      <a:pt x="87" y="33"/>
                    </a:lnTo>
                    <a:lnTo>
                      <a:pt x="87" y="48"/>
                    </a:lnTo>
                    <a:lnTo>
                      <a:pt x="87" y="107"/>
                    </a:lnTo>
                    <a:lnTo>
                      <a:pt x="68" y="107"/>
                    </a:lnTo>
                    <a:lnTo>
                      <a:pt x="68" y="45"/>
                    </a:lnTo>
                    <a:lnTo>
                      <a:pt x="68" y="30"/>
                    </a:lnTo>
                    <a:lnTo>
                      <a:pt x="64" y="22"/>
                    </a:lnTo>
                    <a:lnTo>
                      <a:pt x="56" y="16"/>
                    </a:lnTo>
                    <a:lnTo>
                      <a:pt x="46" y="15"/>
                    </a:lnTo>
                    <a:lnTo>
                      <a:pt x="35" y="16"/>
                    </a:lnTo>
                    <a:lnTo>
                      <a:pt x="26" y="23"/>
                    </a:lnTo>
                    <a:lnTo>
                      <a:pt x="19" y="33"/>
                    </a:lnTo>
                    <a:lnTo>
                      <a:pt x="17" y="48"/>
                    </a:lnTo>
                    <a:lnTo>
                      <a:pt x="17" y="107"/>
                    </a:lnTo>
                    <a:lnTo>
                      <a:pt x="0" y="107"/>
                    </a:lnTo>
                    <a:lnTo>
                      <a:pt x="0" y="2"/>
                    </a:lnTo>
                    <a:lnTo>
                      <a:pt x="17" y="2"/>
                    </a:lnTo>
                    <a:lnTo>
                      <a:pt x="17" y="19"/>
                    </a:lnTo>
                    <a:lnTo>
                      <a:pt x="25" y="10"/>
                    </a:lnTo>
                    <a:lnTo>
                      <a:pt x="32" y="5"/>
                    </a:lnTo>
                    <a:lnTo>
                      <a:pt x="41" y="0"/>
                    </a:lnTo>
                    <a:lnTo>
                      <a:pt x="52" y="0"/>
                    </a:lnTo>
                    <a:lnTo>
                      <a:pt x="62" y="0"/>
                    </a:lnTo>
                    <a:lnTo>
                      <a:pt x="71" y="6"/>
                    </a:lnTo>
                    <a:lnTo>
                      <a:pt x="78" y="12"/>
                    </a:lnTo>
                    <a:lnTo>
                      <a:pt x="8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1" name="Freeform 361"/>
              <p:cNvSpPr>
                <a:spLocks noEditPoints="1"/>
              </p:cNvSpPr>
              <p:nvPr/>
            </p:nvSpPr>
            <p:spPr bwMode="auto">
              <a:xfrm>
                <a:off x="4329" y="1506"/>
                <a:ext cx="30" cy="37"/>
              </a:xfrm>
              <a:custGeom>
                <a:avLst/>
                <a:gdLst>
                  <a:gd name="T0" fmla="*/ 55 w 89"/>
                  <a:gd name="T1" fmla="*/ 55 h 110"/>
                  <a:gd name="T2" fmla="*/ 36 w 89"/>
                  <a:gd name="T3" fmla="*/ 55 h 110"/>
                  <a:gd name="T4" fmla="*/ 26 w 89"/>
                  <a:gd name="T5" fmla="*/ 59 h 110"/>
                  <a:gd name="T6" fmla="*/ 19 w 89"/>
                  <a:gd name="T7" fmla="*/ 65 h 110"/>
                  <a:gd name="T8" fmla="*/ 17 w 89"/>
                  <a:gd name="T9" fmla="*/ 75 h 110"/>
                  <a:gd name="T10" fmla="*/ 19 w 89"/>
                  <a:gd name="T11" fmla="*/ 84 h 110"/>
                  <a:gd name="T12" fmla="*/ 23 w 89"/>
                  <a:gd name="T13" fmla="*/ 90 h 110"/>
                  <a:gd name="T14" fmla="*/ 30 w 89"/>
                  <a:gd name="T15" fmla="*/ 95 h 110"/>
                  <a:gd name="T16" fmla="*/ 40 w 89"/>
                  <a:gd name="T17" fmla="*/ 95 h 110"/>
                  <a:gd name="T18" fmla="*/ 53 w 89"/>
                  <a:gd name="T19" fmla="*/ 94 h 110"/>
                  <a:gd name="T20" fmla="*/ 63 w 89"/>
                  <a:gd name="T21" fmla="*/ 85 h 110"/>
                  <a:gd name="T22" fmla="*/ 70 w 89"/>
                  <a:gd name="T23" fmla="*/ 74 h 110"/>
                  <a:gd name="T24" fmla="*/ 72 w 89"/>
                  <a:gd name="T25" fmla="*/ 58 h 110"/>
                  <a:gd name="T26" fmla="*/ 72 w 89"/>
                  <a:gd name="T27" fmla="*/ 55 h 110"/>
                  <a:gd name="T28" fmla="*/ 55 w 89"/>
                  <a:gd name="T29" fmla="*/ 55 h 110"/>
                  <a:gd name="T30" fmla="*/ 89 w 89"/>
                  <a:gd name="T31" fmla="*/ 48 h 110"/>
                  <a:gd name="T32" fmla="*/ 89 w 89"/>
                  <a:gd name="T33" fmla="*/ 107 h 110"/>
                  <a:gd name="T34" fmla="*/ 72 w 89"/>
                  <a:gd name="T35" fmla="*/ 107 h 110"/>
                  <a:gd name="T36" fmla="*/ 72 w 89"/>
                  <a:gd name="T37" fmla="*/ 91 h 110"/>
                  <a:gd name="T38" fmla="*/ 65 w 89"/>
                  <a:gd name="T39" fmla="*/ 100 h 110"/>
                  <a:gd name="T40" fmla="*/ 56 w 89"/>
                  <a:gd name="T41" fmla="*/ 105 h 110"/>
                  <a:gd name="T42" fmla="*/ 47 w 89"/>
                  <a:gd name="T43" fmla="*/ 110 h 110"/>
                  <a:gd name="T44" fmla="*/ 36 w 89"/>
                  <a:gd name="T45" fmla="*/ 110 h 110"/>
                  <a:gd name="T46" fmla="*/ 20 w 89"/>
                  <a:gd name="T47" fmla="*/ 108 h 110"/>
                  <a:gd name="T48" fmla="*/ 10 w 89"/>
                  <a:gd name="T49" fmla="*/ 101 h 110"/>
                  <a:gd name="T50" fmla="*/ 1 w 89"/>
                  <a:gd name="T51" fmla="*/ 91 h 110"/>
                  <a:gd name="T52" fmla="*/ 0 w 89"/>
                  <a:gd name="T53" fmla="*/ 77 h 110"/>
                  <a:gd name="T54" fmla="*/ 1 w 89"/>
                  <a:gd name="T55" fmla="*/ 61 h 110"/>
                  <a:gd name="T56" fmla="*/ 11 w 89"/>
                  <a:gd name="T57" fmla="*/ 49 h 110"/>
                  <a:gd name="T58" fmla="*/ 26 w 89"/>
                  <a:gd name="T59" fmla="*/ 42 h 110"/>
                  <a:gd name="T60" fmla="*/ 47 w 89"/>
                  <a:gd name="T61" fmla="*/ 41 h 110"/>
                  <a:gd name="T62" fmla="*/ 72 w 89"/>
                  <a:gd name="T63" fmla="*/ 41 h 110"/>
                  <a:gd name="T64" fmla="*/ 72 w 89"/>
                  <a:gd name="T65" fmla="*/ 39 h 110"/>
                  <a:gd name="T66" fmla="*/ 70 w 89"/>
                  <a:gd name="T67" fmla="*/ 28 h 110"/>
                  <a:gd name="T68" fmla="*/ 63 w 89"/>
                  <a:gd name="T69" fmla="*/ 20 h 110"/>
                  <a:gd name="T70" fmla="*/ 55 w 89"/>
                  <a:gd name="T71" fmla="*/ 16 h 110"/>
                  <a:gd name="T72" fmla="*/ 42 w 89"/>
                  <a:gd name="T73" fmla="*/ 15 h 110"/>
                  <a:gd name="T74" fmla="*/ 33 w 89"/>
                  <a:gd name="T75" fmla="*/ 15 h 110"/>
                  <a:gd name="T76" fmla="*/ 24 w 89"/>
                  <a:gd name="T77" fmla="*/ 16 h 110"/>
                  <a:gd name="T78" fmla="*/ 16 w 89"/>
                  <a:gd name="T79" fmla="*/ 19 h 110"/>
                  <a:gd name="T80" fmla="*/ 7 w 89"/>
                  <a:gd name="T81" fmla="*/ 23 h 110"/>
                  <a:gd name="T82" fmla="*/ 7 w 89"/>
                  <a:gd name="T83" fmla="*/ 7 h 110"/>
                  <a:gd name="T84" fmla="*/ 17 w 89"/>
                  <a:gd name="T85" fmla="*/ 3 h 110"/>
                  <a:gd name="T86" fmla="*/ 26 w 89"/>
                  <a:gd name="T87" fmla="*/ 2 h 110"/>
                  <a:gd name="T88" fmla="*/ 34 w 89"/>
                  <a:gd name="T89" fmla="*/ 0 h 110"/>
                  <a:gd name="T90" fmla="*/ 43 w 89"/>
                  <a:gd name="T91" fmla="*/ 0 h 110"/>
                  <a:gd name="T92" fmla="*/ 55 w 89"/>
                  <a:gd name="T93" fmla="*/ 0 h 110"/>
                  <a:gd name="T94" fmla="*/ 72 w 89"/>
                  <a:gd name="T95" fmla="*/ 6 h 110"/>
                  <a:gd name="T96" fmla="*/ 78 w 89"/>
                  <a:gd name="T97" fmla="*/ 12 h 110"/>
                  <a:gd name="T98" fmla="*/ 86 w 89"/>
                  <a:gd name="T99" fmla="*/ 25 h 110"/>
                  <a:gd name="T100" fmla="*/ 89 w 89"/>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10">
                    <a:moveTo>
                      <a:pt x="55" y="55"/>
                    </a:moveTo>
                    <a:lnTo>
                      <a:pt x="36" y="55"/>
                    </a:lnTo>
                    <a:lnTo>
                      <a:pt x="26" y="59"/>
                    </a:lnTo>
                    <a:lnTo>
                      <a:pt x="19" y="65"/>
                    </a:lnTo>
                    <a:lnTo>
                      <a:pt x="17" y="75"/>
                    </a:lnTo>
                    <a:lnTo>
                      <a:pt x="19" y="84"/>
                    </a:lnTo>
                    <a:lnTo>
                      <a:pt x="23" y="90"/>
                    </a:lnTo>
                    <a:lnTo>
                      <a:pt x="30" y="95"/>
                    </a:lnTo>
                    <a:lnTo>
                      <a:pt x="40" y="95"/>
                    </a:lnTo>
                    <a:lnTo>
                      <a:pt x="53" y="94"/>
                    </a:lnTo>
                    <a:lnTo>
                      <a:pt x="63" y="85"/>
                    </a:lnTo>
                    <a:lnTo>
                      <a:pt x="70" y="74"/>
                    </a:lnTo>
                    <a:lnTo>
                      <a:pt x="72" y="58"/>
                    </a:lnTo>
                    <a:lnTo>
                      <a:pt x="72" y="55"/>
                    </a:lnTo>
                    <a:lnTo>
                      <a:pt x="55" y="55"/>
                    </a:lnTo>
                    <a:close/>
                    <a:moveTo>
                      <a:pt x="89" y="48"/>
                    </a:moveTo>
                    <a:lnTo>
                      <a:pt x="89" y="107"/>
                    </a:lnTo>
                    <a:lnTo>
                      <a:pt x="72" y="107"/>
                    </a:lnTo>
                    <a:lnTo>
                      <a:pt x="72" y="91"/>
                    </a:lnTo>
                    <a:lnTo>
                      <a:pt x="65" y="100"/>
                    </a:lnTo>
                    <a:lnTo>
                      <a:pt x="56" y="105"/>
                    </a:lnTo>
                    <a:lnTo>
                      <a:pt x="47" y="110"/>
                    </a:lnTo>
                    <a:lnTo>
                      <a:pt x="36" y="110"/>
                    </a:lnTo>
                    <a:lnTo>
                      <a:pt x="20" y="108"/>
                    </a:lnTo>
                    <a:lnTo>
                      <a:pt x="10" y="101"/>
                    </a:lnTo>
                    <a:lnTo>
                      <a:pt x="1" y="91"/>
                    </a:lnTo>
                    <a:lnTo>
                      <a:pt x="0" y="77"/>
                    </a:lnTo>
                    <a:lnTo>
                      <a:pt x="1" y="61"/>
                    </a:lnTo>
                    <a:lnTo>
                      <a:pt x="11" y="49"/>
                    </a:lnTo>
                    <a:lnTo>
                      <a:pt x="26" y="42"/>
                    </a:lnTo>
                    <a:lnTo>
                      <a:pt x="47" y="41"/>
                    </a:lnTo>
                    <a:lnTo>
                      <a:pt x="72" y="41"/>
                    </a:lnTo>
                    <a:lnTo>
                      <a:pt x="72" y="39"/>
                    </a:lnTo>
                    <a:lnTo>
                      <a:pt x="70" y="28"/>
                    </a:lnTo>
                    <a:lnTo>
                      <a:pt x="63" y="20"/>
                    </a:lnTo>
                    <a:lnTo>
                      <a:pt x="55" y="16"/>
                    </a:lnTo>
                    <a:lnTo>
                      <a:pt x="42" y="15"/>
                    </a:lnTo>
                    <a:lnTo>
                      <a:pt x="33" y="15"/>
                    </a:lnTo>
                    <a:lnTo>
                      <a:pt x="24" y="16"/>
                    </a:lnTo>
                    <a:lnTo>
                      <a:pt x="16" y="19"/>
                    </a:lnTo>
                    <a:lnTo>
                      <a:pt x="7" y="23"/>
                    </a:lnTo>
                    <a:lnTo>
                      <a:pt x="7" y="7"/>
                    </a:lnTo>
                    <a:lnTo>
                      <a:pt x="17" y="3"/>
                    </a:lnTo>
                    <a:lnTo>
                      <a:pt x="26" y="2"/>
                    </a:lnTo>
                    <a:lnTo>
                      <a:pt x="34" y="0"/>
                    </a:lnTo>
                    <a:lnTo>
                      <a:pt x="43" y="0"/>
                    </a:lnTo>
                    <a:lnTo>
                      <a:pt x="55" y="0"/>
                    </a:lnTo>
                    <a:lnTo>
                      <a:pt x="72" y="6"/>
                    </a:lnTo>
                    <a:lnTo>
                      <a:pt x="78" y="12"/>
                    </a:lnTo>
                    <a:lnTo>
                      <a:pt x="86" y="25"/>
                    </a:lnTo>
                    <a:lnTo>
                      <a:pt x="8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Freeform 362"/>
              <p:cNvSpPr>
                <a:spLocks noEditPoints="1"/>
              </p:cNvSpPr>
              <p:nvPr/>
            </p:nvSpPr>
            <p:spPr bwMode="auto">
              <a:xfrm>
                <a:off x="4371" y="1493"/>
                <a:ext cx="5" cy="49"/>
              </a:xfrm>
              <a:custGeom>
                <a:avLst/>
                <a:gdLst>
                  <a:gd name="T0" fmla="*/ 0 w 17"/>
                  <a:gd name="T1" fmla="*/ 41 h 146"/>
                  <a:gd name="T2" fmla="*/ 17 w 17"/>
                  <a:gd name="T3" fmla="*/ 41 h 146"/>
                  <a:gd name="T4" fmla="*/ 17 w 17"/>
                  <a:gd name="T5" fmla="*/ 146 h 146"/>
                  <a:gd name="T6" fmla="*/ 0 w 17"/>
                  <a:gd name="T7" fmla="*/ 146 h 146"/>
                  <a:gd name="T8" fmla="*/ 0 w 17"/>
                  <a:gd name="T9" fmla="*/ 41 h 146"/>
                  <a:gd name="T10" fmla="*/ 0 w 17"/>
                  <a:gd name="T11" fmla="*/ 0 h 146"/>
                  <a:gd name="T12" fmla="*/ 17 w 17"/>
                  <a:gd name="T13" fmla="*/ 0 h 146"/>
                  <a:gd name="T14" fmla="*/ 17 w 17"/>
                  <a:gd name="T15" fmla="*/ 22 h 146"/>
                  <a:gd name="T16" fmla="*/ 0 w 17"/>
                  <a:gd name="T17" fmla="*/ 22 h 146"/>
                  <a:gd name="T18" fmla="*/ 0 w 17"/>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6">
                    <a:moveTo>
                      <a:pt x="0" y="41"/>
                    </a:moveTo>
                    <a:lnTo>
                      <a:pt x="17" y="41"/>
                    </a:lnTo>
                    <a:lnTo>
                      <a:pt x="17" y="146"/>
                    </a:lnTo>
                    <a:lnTo>
                      <a:pt x="0" y="146"/>
                    </a:lnTo>
                    <a:lnTo>
                      <a:pt x="0" y="41"/>
                    </a:lnTo>
                    <a:close/>
                    <a:moveTo>
                      <a:pt x="0" y="0"/>
                    </a:moveTo>
                    <a:lnTo>
                      <a:pt x="17" y="0"/>
                    </a:lnTo>
                    <a:lnTo>
                      <a:pt x="17"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Freeform 363"/>
              <p:cNvSpPr>
                <a:spLocks/>
              </p:cNvSpPr>
              <p:nvPr/>
            </p:nvSpPr>
            <p:spPr bwMode="auto">
              <a:xfrm>
                <a:off x="4388" y="1506"/>
                <a:ext cx="30" cy="36"/>
              </a:xfrm>
              <a:custGeom>
                <a:avLst/>
                <a:gdLst>
                  <a:gd name="T0" fmla="*/ 88 w 88"/>
                  <a:gd name="T1" fmla="*/ 43 h 107"/>
                  <a:gd name="T2" fmla="*/ 88 w 88"/>
                  <a:gd name="T3" fmla="*/ 107 h 107"/>
                  <a:gd name="T4" fmla="*/ 71 w 88"/>
                  <a:gd name="T5" fmla="*/ 107 h 107"/>
                  <a:gd name="T6" fmla="*/ 71 w 88"/>
                  <a:gd name="T7" fmla="*/ 45 h 107"/>
                  <a:gd name="T8" fmla="*/ 69 w 88"/>
                  <a:gd name="T9" fmla="*/ 30 h 107"/>
                  <a:gd name="T10" fmla="*/ 65 w 88"/>
                  <a:gd name="T11" fmla="*/ 22 h 107"/>
                  <a:gd name="T12" fmla="*/ 58 w 88"/>
                  <a:gd name="T13" fmla="*/ 16 h 107"/>
                  <a:gd name="T14" fmla="*/ 48 w 88"/>
                  <a:gd name="T15" fmla="*/ 15 h 107"/>
                  <a:gd name="T16" fmla="*/ 35 w 88"/>
                  <a:gd name="T17" fmla="*/ 16 h 107"/>
                  <a:gd name="T18" fmla="*/ 26 w 88"/>
                  <a:gd name="T19" fmla="*/ 23 h 107"/>
                  <a:gd name="T20" fmla="*/ 19 w 88"/>
                  <a:gd name="T21" fmla="*/ 33 h 107"/>
                  <a:gd name="T22" fmla="*/ 17 w 88"/>
                  <a:gd name="T23" fmla="*/ 48 h 107"/>
                  <a:gd name="T24" fmla="*/ 17 w 88"/>
                  <a:gd name="T25" fmla="*/ 107 h 107"/>
                  <a:gd name="T26" fmla="*/ 0 w 88"/>
                  <a:gd name="T27" fmla="*/ 107 h 107"/>
                  <a:gd name="T28" fmla="*/ 0 w 88"/>
                  <a:gd name="T29" fmla="*/ 2 h 107"/>
                  <a:gd name="T30" fmla="*/ 17 w 88"/>
                  <a:gd name="T31" fmla="*/ 2 h 107"/>
                  <a:gd name="T32" fmla="*/ 17 w 88"/>
                  <a:gd name="T33" fmla="*/ 19 h 107"/>
                  <a:gd name="T34" fmla="*/ 25 w 88"/>
                  <a:gd name="T35" fmla="*/ 10 h 107"/>
                  <a:gd name="T36" fmla="*/ 32 w 88"/>
                  <a:gd name="T37" fmla="*/ 5 h 107"/>
                  <a:gd name="T38" fmla="*/ 40 w 88"/>
                  <a:gd name="T39" fmla="*/ 0 h 107"/>
                  <a:gd name="T40" fmla="*/ 52 w 88"/>
                  <a:gd name="T41" fmla="*/ 0 h 107"/>
                  <a:gd name="T42" fmla="*/ 68 w 88"/>
                  <a:gd name="T43" fmla="*/ 2 h 107"/>
                  <a:gd name="T44" fmla="*/ 79 w 88"/>
                  <a:gd name="T45" fmla="*/ 10 h 107"/>
                  <a:gd name="T46" fmla="*/ 87 w 88"/>
                  <a:gd name="T47" fmla="*/ 23 h 107"/>
                  <a:gd name="T48" fmla="*/ 88 w 88"/>
                  <a:gd name="T49"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7">
                    <a:moveTo>
                      <a:pt x="88" y="43"/>
                    </a:moveTo>
                    <a:lnTo>
                      <a:pt x="88" y="107"/>
                    </a:lnTo>
                    <a:lnTo>
                      <a:pt x="71" y="107"/>
                    </a:lnTo>
                    <a:lnTo>
                      <a:pt x="71" y="45"/>
                    </a:lnTo>
                    <a:lnTo>
                      <a:pt x="69" y="30"/>
                    </a:lnTo>
                    <a:lnTo>
                      <a:pt x="65" y="22"/>
                    </a:lnTo>
                    <a:lnTo>
                      <a:pt x="58" y="16"/>
                    </a:lnTo>
                    <a:lnTo>
                      <a:pt x="48" y="15"/>
                    </a:lnTo>
                    <a:lnTo>
                      <a:pt x="35" y="16"/>
                    </a:lnTo>
                    <a:lnTo>
                      <a:pt x="26" y="23"/>
                    </a:lnTo>
                    <a:lnTo>
                      <a:pt x="19" y="33"/>
                    </a:lnTo>
                    <a:lnTo>
                      <a:pt x="17" y="48"/>
                    </a:lnTo>
                    <a:lnTo>
                      <a:pt x="17" y="107"/>
                    </a:lnTo>
                    <a:lnTo>
                      <a:pt x="0" y="107"/>
                    </a:lnTo>
                    <a:lnTo>
                      <a:pt x="0" y="2"/>
                    </a:lnTo>
                    <a:lnTo>
                      <a:pt x="17" y="2"/>
                    </a:lnTo>
                    <a:lnTo>
                      <a:pt x="17" y="19"/>
                    </a:lnTo>
                    <a:lnTo>
                      <a:pt x="25" y="10"/>
                    </a:lnTo>
                    <a:lnTo>
                      <a:pt x="32" y="5"/>
                    </a:lnTo>
                    <a:lnTo>
                      <a:pt x="40" y="0"/>
                    </a:lnTo>
                    <a:lnTo>
                      <a:pt x="52" y="0"/>
                    </a:lnTo>
                    <a:lnTo>
                      <a:pt x="68" y="2"/>
                    </a:lnTo>
                    <a:lnTo>
                      <a:pt x="79" y="10"/>
                    </a:lnTo>
                    <a:lnTo>
                      <a:pt x="87"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Freeform 364"/>
              <p:cNvSpPr>
                <a:spLocks/>
              </p:cNvSpPr>
              <p:nvPr/>
            </p:nvSpPr>
            <p:spPr bwMode="auto">
              <a:xfrm>
                <a:off x="3769" y="1586"/>
                <a:ext cx="27" cy="37"/>
              </a:xfrm>
              <a:custGeom>
                <a:avLst/>
                <a:gdLst>
                  <a:gd name="T0" fmla="*/ 75 w 81"/>
                  <a:gd name="T1" fmla="*/ 6 h 111"/>
                  <a:gd name="T2" fmla="*/ 75 w 81"/>
                  <a:gd name="T3" fmla="*/ 22 h 111"/>
                  <a:gd name="T4" fmla="*/ 68 w 81"/>
                  <a:gd name="T5" fmla="*/ 19 h 111"/>
                  <a:gd name="T6" fmla="*/ 59 w 81"/>
                  <a:gd name="T7" fmla="*/ 18 h 111"/>
                  <a:gd name="T8" fmla="*/ 52 w 81"/>
                  <a:gd name="T9" fmla="*/ 16 h 111"/>
                  <a:gd name="T10" fmla="*/ 43 w 81"/>
                  <a:gd name="T11" fmla="*/ 15 h 111"/>
                  <a:gd name="T12" fmla="*/ 32 w 81"/>
                  <a:gd name="T13" fmla="*/ 16 h 111"/>
                  <a:gd name="T14" fmla="*/ 25 w 81"/>
                  <a:gd name="T15" fmla="*/ 19 h 111"/>
                  <a:gd name="T16" fmla="*/ 19 w 81"/>
                  <a:gd name="T17" fmla="*/ 23 h 111"/>
                  <a:gd name="T18" fmla="*/ 17 w 81"/>
                  <a:gd name="T19" fmla="*/ 31 h 111"/>
                  <a:gd name="T20" fmla="*/ 19 w 81"/>
                  <a:gd name="T21" fmla="*/ 36 h 111"/>
                  <a:gd name="T22" fmla="*/ 22 w 81"/>
                  <a:gd name="T23" fmla="*/ 41 h 111"/>
                  <a:gd name="T24" fmla="*/ 29 w 81"/>
                  <a:gd name="T25" fmla="*/ 44 h 111"/>
                  <a:gd name="T26" fmla="*/ 41 w 81"/>
                  <a:gd name="T27" fmla="*/ 46 h 111"/>
                  <a:gd name="T28" fmla="*/ 46 w 81"/>
                  <a:gd name="T29" fmla="*/ 48 h 111"/>
                  <a:gd name="T30" fmla="*/ 64 w 81"/>
                  <a:gd name="T31" fmla="*/ 52 h 111"/>
                  <a:gd name="T32" fmla="*/ 72 w 81"/>
                  <a:gd name="T33" fmla="*/ 59 h 111"/>
                  <a:gd name="T34" fmla="*/ 79 w 81"/>
                  <a:gd name="T35" fmla="*/ 68 h 111"/>
                  <a:gd name="T36" fmla="*/ 81 w 81"/>
                  <a:gd name="T37" fmla="*/ 80 h 111"/>
                  <a:gd name="T38" fmla="*/ 78 w 81"/>
                  <a:gd name="T39" fmla="*/ 92 h 111"/>
                  <a:gd name="T40" fmla="*/ 69 w 81"/>
                  <a:gd name="T41" fmla="*/ 103 h 111"/>
                  <a:gd name="T42" fmla="*/ 56 w 81"/>
                  <a:gd name="T43" fmla="*/ 110 h 111"/>
                  <a:gd name="T44" fmla="*/ 38 w 81"/>
                  <a:gd name="T45" fmla="*/ 111 h 111"/>
                  <a:gd name="T46" fmla="*/ 29 w 81"/>
                  <a:gd name="T47" fmla="*/ 111 h 111"/>
                  <a:gd name="T48" fmla="*/ 19 w 81"/>
                  <a:gd name="T49" fmla="*/ 110 h 111"/>
                  <a:gd name="T50" fmla="*/ 10 w 81"/>
                  <a:gd name="T51" fmla="*/ 107 h 111"/>
                  <a:gd name="T52" fmla="*/ 0 w 81"/>
                  <a:gd name="T53" fmla="*/ 104 h 111"/>
                  <a:gd name="T54" fmla="*/ 0 w 81"/>
                  <a:gd name="T55" fmla="*/ 87 h 111"/>
                  <a:gd name="T56" fmla="*/ 10 w 81"/>
                  <a:gd name="T57" fmla="*/ 91 h 111"/>
                  <a:gd name="T58" fmla="*/ 19 w 81"/>
                  <a:gd name="T59" fmla="*/ 94 h 111"/>
                  <a:gd name="T60" fmla="*/ 28 w 81"/>
                  <a:gd name="T61" fmla="*/ 97 h 111"/>
                  <a:gd name="T62" fmla="*/ 38 w 81"/>
                  <a:gd name="T63" fmla="*/ 97 h 111"/>
                  <a:gd name="T64" fmla="*/ 49 w 81"/>
                  <a:gd name="T65" fmla="*/ 95 h 111"/>
                  <a:gd name="T66" fmla="*/ 56 w 81"/>
                  <a:gd name="T67" fmla="*/ 92 h 111"/>
                  <a:gd name="T68" fmla="*/ 62 w 81"/>
                  <a:gd name="T69" fmla="*/ 88 h 111"/>
                  <a:gd name="T70" fmla="*/ 62 w 81"/>
                  <a:gd name="T71" fmla="*/ 81 h 111"/>
                  <a:gd name="T72" fmla="*/ 62 w 81"/>
                  <a:gd name="T73" fmla="*/ 74 h 111"/>
                  <a:gd name="T74" fmla="*/ 58 w 81"/>
                  <a:gd name="T75" fmla="*/ 69 h 111"/>
                  <a:gd name="T76" fmla="*/ 52 w 81"/>
                  <a:gd name="T77" fmla="*/ 67 h 111"/>
                  <a:gd name="T78" fmla="*/ 38 w 81"/>
                  <a:gd name="T79" fmla="*/ 62 h 111"/>
                  <a:gd name="T80" fmla="*/ 32 w 81"/>
                  <a:gd name="T81" fmla="*/ 61 h 111"/>
                  <a:gd name="T82" fmla="*/ 16 w 81"/>
                  <a:gd name="T83" fmla="*/ 56 h 111"/>
                  <a:gd name="T84" fmla="*/ 7 w 81"/>
                  <a:gd name="T85" fmla="*/ 51 h 111"/>
                  <a:gd name="T86" fmla="*/ 2 w 81"/>
                  <a:gd name="T87" fmla="*/ 44 h 111"/>
                  <a:gd name="T88" fmla="*/ 0 w 81"/>
                  <a:gd name="T89" fmla="*/ 32 h 111"/>
                  <a:gd name="T90" fmla="*/ 3 w 81"/>
                  <a:gd name="T91" fmla="*/ 18 h 111"/>
                  <a:gd name="T92" fmla="*/ 12 w 81"/>
                  <a:gd name="T93" fmla="*/ 9 h 111"/>
                  <a:gd name="T94" fmla="*/ 23 w 81"/>
                  <a:gd name="T95" fmla="*/ 2 h 111"/>
                  <a:gd name="T96" fmla="*/ 41 w 81"/>
                  <a:gd name="T97" fmla="*/ 0 h 111"/>
                  <a:gd name="T98" fmla="*/ 51 w 81"/>
                  <a:gd name="T99" fmla="*/ 0 h 111"/>
                  <a:gd name="T100" fmla="*/ 59 w 81"/>
                  <a:gd name="T101" fmla="*/ 2 h 111"/>
                  <a:gd name="T102" fmla="*/ 68 w 81"/>
                  <a:gd name="T103" fmla="*/ 3 h 111"/>
                  <a:gd name="T104" fmla="*/ 75 w 81"/>
                  <a:gd name="T105"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111">
                    <a:moveTo>
                      <a:pt x="75" y="6"/>
                    </a:moveTo>
                    <a:lnTo>
                      <a:pt x="75" y="22"/>
                    </a:lnTo>
                    <a:lnTo>
                      <a:pt x="68" y="19"/>
                    </a:lnTo>
                    <a:lnTo>
                      <a:pt x="59" y="18"/>
                    </a:lnTo>
                    <a:lnTo>
                      <a:pt x="52" y="16"/>
                    </a:lnTo>
                    <a:lnTo>
                      <a:pt x="43" y="15"/>
                    </a:lnTo>
                    <a:lnTo>
                      <a:pt x="32" y="16"/>
                    </a:lnTo>
                    <a:lnTo>
                      <a:pt x="25" y="19"/>
                    </a:lnTo>
                    <a:lnTo>
                      <a:pt x="19" y="23"/>
                    </a:lnTo>
                    <a:lnTo>
                      <a:pt x="17" y="31"/>
                    </a:lnTo>
                    <a:lnTo>
                      <a:pt x="19" y="36"/>
                    </a:lnTo>
                    <a:lnTo>
                      <a:pt x="22" y="41"/>
                    </a:lnTo>
                    <a:lnTo>
                      <a:pt x="29" y="44"/>
                    </a:lnTo>
                    <a:lnTo>
                      <a:pt x="41" y="46"/>
                    </a:lnTo>
                    <a:lnTo>
                      <a:pt x="46" y="48"/>
                    </a:lnTo>
                    <a:lnTo>
                      <a:pt x="64" y="52"/>
                    </a:lnTo>
                    <a:lnTo>
                      <a:pt x="72" y="59"/>
                    </a:lnTo>
                    <a:lnTo>
                      <a:pt x="79" y="68"/>
                    </a:lnTo>
                    <a:lnTo>
                      <a:pt x="81" y="80"/>
                    </a:lnTo>
                    <a:lnTo>
                      <a:pt x="78" y="92"/>
                    </a:lnTo>
                    <a:lnTo>
                      <a:pt x="69" y="103"/>
                    </a:lnTo>
                    <a:lnTo>
                      <a:pt x="56" y="110"/>
                    </a:lnTo>
                    <a:lnTo>
                      <a:pt x="38" y="111"/>
                    </a:lnTo>
                    <a:lnTo>
                      <a:pt x="29" y="111"/>
                    </a:lnTo>
                    <a:lnTo>
                      <a:pt x="19" y="110"/>
                    </a:lnTo>
                    <a:lnTo>
                      <a:pt x="10" y="107"/>
                    </a:lnTo>
                    <a:lnTo>
                      <a:pt x="0" y="104"/>
                    </a:lnTo>
                    <a:lnTo>
                      <a:pt x="0" y="87"/>
                    </a:lnTo>
                    <a:lnTo>
                      <a:pt x="10" y="91"/>
                    </a:lnTo>
                    <a:lnTo>
                      <a:pt x="19" y="94"/>
                    </a:lnTo>
                    <a:lnTo>
                      <a:pt x="28" y="97"/>
                    </a:lnTo>
                    <a:lnTo>
                      <a:pt x="38" y="97"/>
                    </a:lnTo>
                    <a:lnTo>
                      <a:pt x="49" y="95"/>
                    </a:lnTo>
                    <a:lnTo>
                      <a:pt x="56" y="92"/>
                    </a:lnTo>
                    <a:lnTo>
                      <a:pt x="62" y="88"/>
                    </a:lnTo>
                    <a:lnTo>
                      <a:pt x="62" y="81"/>
                    </a:lnTo>
                    <a:lnTo>
                      <a:pt x="62" y="74"/>
                    </a:lnTo>
                    <a:lnTo>
                      <a:pt x="58" y="69"/>
                    </a:lnTo>
                    <a:lnTo>
                      <a:pt x="52" y="67"/>
                    </a:lnTo>
                    <a:lnTo>
                      <a:pt x="38" y="62"/>
                    </a:lnTo>
                    <a:lnTo>
                      <a:pt x="32" y="61"/>
                    </a:lnTo>
                    <a:lnTo>
                      <a:pt x="16" y="56"/>
                    </a:lnTo>
                    <a:lnTo>
                      <a:pt x="7" y="51"/>
                    </a:lnTo>
                    <a:lnTo>
                      <a:pt x="2" y="44"/>
                    </a:lnTo>
                    <a:lnTo>
                      <a:pt x="0" y="32"/>
                    </a:lnTo>
                    <a:lnTo>
                      <a:pt x="3" y="18"/>
                    </a:lnTo>
                    <a:lnTo>
                      <a:pt x="12" y="9"/>
                    </a:lnTo>
                    <a:lnTo>
                      <a:pt x="23" y="2"/>
                    </a:lnTo>
                    <a:lnTo>
                      <a:pt x="41" y="0"/>
                    </a:lnTo>
                    <a:lnTo>
                      <a:pt x="51" y="0"/>
                    </a:lnTo>
                    <a:lnTo>
                      <a:pt x="59" y="2"/>
                    </a:lnTo>
                    <a:lnTo>
                      <a:pt x="68" y="3"/>
                    </a:lnTo>
                    <a:lnTo>
                      <a:pt x="7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365"/>
              <p:cNvSpPr>
                <a:spLocks noEditPoints="1"/>
              </p:cNvSpPr>
              <p:nvPr/>
            </p:nvSpPr>
            <p:spPr bwMode="auto">
              <a:xfrm>
                <a:off x="3805" y="1586"/>
                <a:ext cx="31" cy="50"/>
              </a:xfrm>
              <a:custGeom>
                <a:avLst/>
                <a:gdLst>
                  <a:gd name="T0" fmla="*/ 17 w 95"/>
                  <a:gd name="T1" fmla="*/ 92 h 149"/>
                  <a:gd name="T2" fmla="*/ 17 w 95"/>
                  <a:gd name="T3" fmla="*/ 149 h 149"/>
                  <a:gd name="T4" fmla="*/ 0 w 95"/>
                  <a:gd name="T5" fmla="*/ 149 h 149"/>
                  <a:gd name="T6" fmla="*/ 0 w 95"/>
                  <a:gd name="T7" fmla="*/ 3 h 149"/>
                  <a:gd name="T8" fmla="*/ 17 w 95"/>
                  <a:gd name="T9" fmla="*/ 3 h 149"/>
                  <a:gd name="T10" fmla="*/ 17 w 95"/>
                  <a:gd name="T11" fmla="*/ 19 h 149"/>
                  <a:gd name="T12" fmla="*/ 24 w 95"/>
                  <a:gd name="T13" fmla="*/ 10 h 149"/>
                  <a:gd name="T14" fmla="*/ 32 w 95"/>
                  <a:gd name="T15" fmla="*/ 5 h 149"/>
                  <a:gd name="T16" fmla="*/ 40 w 95"/>
                  <a:gd name="T17" fmla="*/ 2 h 149"/>
                  <a:gd name="T18" fmla="*/ 52 w 95"/>
                  <a:gd name="T19" fmla="*/ 0 h 149"/>
                  <a:gd name="T20" fmla="*/ 60 w 95"/>
                  <a:gd name="T21" fmla="*/ 2 h 149"/>
                  <a:gd name="T22" fmla="*/ 76 w 95"/>
                  <a:gd name="T23" fmla="*/ 9 h 149"/>
                  <a:gd name="T24" fmla="*/ 82 w 95"/>
                  <a:gd name="T25" fmla="*/ 16 h 149"/>
                  <a:gd name="T26" fmla="*/ 92 w 95"/>
                  <a:gd name="T27" fmla="*/ 32 h 149"/>
                  <a:gd name="T28" fmla="*/ 95 w 95"/>
                  <a:gd name="T29" fmla="*/ 56 h 149"/>
                  <a:gd name="T30" fmla="*/ 92 w 95"/>
                  <a:gd name="T31" fmla="*/ 80 h 149"/>
                  <a:gd name="T32" fmla="*/ 82 w 95"/>
                  <a:gd name="T33" fmla="*/ 95 h 149"/>
                  <a:gd name="T34" fmla="*/ 76 w 95"/>
                  <a:gd name="T35" fmla="*/ 103 h 149"/>
                  <a:gd name="T36" fmla="*/ 60 w 95"/>
                  <a:gd name="T37" fmla="*/ 110 h 149"/>
                  <a:gd name="T38" fmla="*/ 52 w 95"/>
                  <a:gd name="T39" fmla="*/ 111 h 149"/>
                  <a:gd name="T40" fmla="*/ 40 w 95"/>
                  <a:gd name="T41" fmla="*/ 110 h 149"/>
                  <a:gd name="T42" fmla="*/ 32 w 95"/>
                  <a:gd name="T43" fmla="*/ 107 h 149"/>
                  <a:gd name="T44" fmla="*/ 24 w 95"/>
                  <a:gd name="T45" fmla="*/ 101 h 149"/>
                  <a:gd name="T46" fmla="*/ 17 w 95"/>
                  <a:gd name="T47" fmla="*/ 92 h 149"/>
                  <a:gd name="T48" fmla="*/ 76 w 95"/>
                  <a:gd name="T49" fmla="*/ 56 h 149"/>
                  <a:gd name="T50" fmla="*/ 75 w 95"/>
                  <a:gd name="T51" fmla="*/ 38 h 149"/>
                  <a:gd name="T52" fmla="*/ 69 w 95"/>
                  <a:gd name="T53" fmla="*/ 26 h 149"/>
                  <a:gd name="T54" fmla="*/ 60 w 95"/>
                  <a:gd name="T55" fmla="*/ 18 h 149"/>
                  <a:gd name="T56" fmla="*/ 47 w 95"/>
                  <a:gd name="T57" fmla="*/ 15 h 149"/>
                  <a:gd name="T58" fmla="*/ 34 w 95"/>
                  <a:gd name="T59" fmla="*/ 18 h 149"/>
                  <a:gd name="T60" fmla="*/ 26 w 95"/>
                  <a:gd name="T61" fmla="*/ 26 h 149"/>
                  <a:gd name="T62" fmla="*/ 19 w 95"/>
                  <a:gd name="T63" fmla="*/ 38 h 149"/>
                  <a:gd name="T64" fmla="*/ 17 w 95"/>
                  <a:gd name="T65" fmla="*/ 56 h 149"/>
                  <a:gd name="T66" fmla="*/ 19 w 95"/>
                  <a:gd name="T67" fmla="*/ 74 h 149"/>
                  <a:gd name="T68" fmla="*/ 26 w 95"/>
                  <a:gd name="T69" fmla="*/ 85 h 149"/>
                  <a:gd name="T70" fmla="*/ 34 w 95"/>
                  <a:gd name="T71" fmla="*/ 95 h 149"/>
                  <a:gd name="T72" fmla="*/ 47 w 95"/>
                  <a:gd name="T73" fmla="*/ 97 h 149"/>
                  <a:gd name="T74" fmla="*/ 60 w 95"/>
                  <a:gd name="T75" fmla="*/ 95 h 149"/>
                  <a:gd name="T76" fmla="*/ 69 w 95"/>
                  <a:gd name="T77" fmla="*/ 85 h 149"/>
                  <a:gd name="T78" fmla="*/ 75 w 95"/>
                  <a:gd name="T79" fmla="*/ 74 h 149"/>
                  <a:gd name="T80" fmla="*/ 76 w 95"/>
                  <a:gd name="T81" fmla="*/ 5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49">
                    <a:moveTo>
                      <a:pt x="17" y="92"/>
                    </a:moveTo>
                    <a:lnTo>
                      <a:pt x="17" y="149"/>
                    </a:lnTo>
                    <a:lnTo>
                      <a:pt x="0" y="149"/>
                    </a:lnTo>
                    <a:lnTo>
                      <a:pt x="0" y="3"/>
                    </a:lnTo>
                    <a:lnTo>
                      <a:pt x="17" y="3"/>
                    </a:lnTo>
                    <a:lnTo>
                      <a:pt x="17" y="19"/>
                    </a:lnTo>
                    <a:lnTo>
                      <a:pt x="24" y="10"/>
                    </a:lnTo>
                    <a:lnTo>
                      <a:pt x="32" y="5"/>
                    </a:lnTo>
                    <a:lnTo>
                      <a:pt x="40" y="2"/>
                    </a:lnTo>
                    <a:lnTo>
                      <a:pt x="52" y="0"/>
                    </a:lnTo>
                    <a:lnTo>
                      <a:pt x="60" y="2"/>
                    </a:lnTo>
                    <a:lnTo>
                      <a:pt x="76" y="9"/>
                    </a:lnTo>
                    <a:lnTo>
                      <a:pt x="82" y="16"/>
                    </a:lnTo>
                    <a:lnTo>
                      <a:pt x="92" y="32"/>
                    </a:lnTo>
                    <a:lnTo>
                      <a:pt x="95" y="56"/>
                    </a:lnTo>
                    <a:lnTo>
                      <a:pt x="92" y="80"/>
                    </a:lnTo>
                    <a:lnTo>
                      <a:pt x="82" y="95"/>
                    </a:lnTo>
                    <a:lnTo>
                      <a:pt x="76" y="103"/>
                    </a:lnTo>
                    <a:lnTo>
                      <a:pt x="60" y="110"/>
                    </a:lnTo>
                    <a:lnTo>
                      <a:pt x="52" y="111"/>
                    </a:lnTo>
                    <a:lnTo>
                      <a:pt x="40" y="110"/>
                    </a:lnTo>
                    <a:lnTo>
                      <a:pt x="32" y="107"/>
                    </a:lnTo>
                    <a:lnTo>
                      <a:pt x="24" y="101"/>
                    </a:lnTo>
                    <a:lnTo>
                      <a:pt x="17" y="92"/>
                    </a:lnTo>
                    <a:close/>
                    <a:moveTo>
                      <a:pt x="76" y="56"/>
                    </a:moveTo>
                    <a:lnTo>
                      <a:pt x="75" y="38"/>
                    </a:lnTo>
                    <a:lnTo>
                      <a:pt x="69" y="26"/>
                    </a:lnTo>
                    <a:lnTo>
                      <a:pt x="60" y="18"/>
                    </a:lnTo>
                    <a:lnTo>
                      <a:pt x="47" y="15"/>
                    </a:lnTo>
                    <a:lnTo>
                      <a:pt x="34" y="18"/>
                    </a:lnTo>
                    <a:lnTo>
                      <a:pt x="26" y="26"/>
                    </a:lnTo>
                    <a:lnTo>
                      <a:pt x="19" y="38"/>
                    </a:lnTo>
                    <a:lnTo>
                      <a:pt x="17" y="56"/>
                    </a:lnTo>
                    <a:lnTo>
                      <a:pt x="19" y="74"/>
                    </a:lnTo>
                    <a:lnTo>
                      <a:pt x="26" y="85"/>
                    </a:lnTo>
                    <a:lnTo>
                      <a:pt x="34" y="95"/>
                    </a:lnTo>
                    <a:lnTo>
                      <a:pt x="47" y="97"/>
                    </a:lnTo>
                    <a:lnTo>
                      <a:pt x="60" y="95"/>
                    </a:lnTo>
                    <a:lnTo>
                      <a:pt x="69" y="85"/>
                    </a:lnTo>
                    <a:lnTo>
                      <a:pt x="75" y="74"/>
                    </a:lnTo>
                    <a:lnTo>
                      <a:pt x="7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366"/>
              <p:cNvSpPr>
                <a:spLocks noEditPoints="1"/>
              </p:cNvSpPr>
              <p:nvPr/>
            </p:nvSpPr>
            <p:spPr bwMode="auto">
              <a:xfrm>
                <a:off x="3843" y="1586"/>
                <a:ext cx="33" cy="37"/>
              </a:xfrm>
              <a:custGeom>
                <a:avLst/>
                <a:gdLst>
                  <a:gd name="T0" fmla="*/ 98 w 98"/>
                  <a:gd name="T1" fmla="*/ 51 h 111"/>
                  <a:gd name="T2" fmla="*/ 98 w 98"/>
                  <a:gd name="T3" fmla="*/ 59 h 111"/>
                  <a:gd name="T4" fmla="*/ 19 w 98"/>
                  <a:gd name="T5" fmla="*/ 59 h 111"/>
                  <a:gd name="T6" fmla="*/ 22 w 98"/>
                  <a:gd name="T7" fmla="*/ 77 h 111"/>
                  <a:gd name="T8" fmla="*/ 29 w 98"/>
                  <a:gd name="T9" fmla="*/ 87 h 111"/>
                  <a:gd name="T10" fmla="*/ 41 w 98"/>
                  <a:gd name="T11" fmla="*/ 95 h 111"/>
                  <a:gd name="T12" fmla="*/ 56 w 98"/>
                  <a:gd name="T13" fmla="*/ 97 h 111"/>
                  <a:gd name="T14" fmla="*/ 66 w 98"/>
                  <a:gd name="T15" fmla="*/ 95 h 111"/>
                  <a:gd name="T16" fmla="*/ 75 w 98"/>
                  <a:gd name="T17" fmla="*/ 94 h 111"/>
                  <a:gd name="T18" fmla="*/ 85 w 98"/>
                  <a:gd name="T19" fmla="*/ 91 h 111"/>
                  <a:gd name="T20" fmla="*/ 94 w 98"/>
                  <a:gd name="T21" fmla="*/ 87 h 111"/>
                  <a:gd name="T22" fmla="*/ 94 w 98"/>
                  <a:gd name="T23" fmla="*/ 103 h 111"/>
                  <a:gd name="T24" fmla="*/ 85 w 98"/>
                  <a:gd name="T25" fmla="*/ 107 h 111"/>
                  <a:gd name="T26" fmla="*/ 75 w 98"/>
                  <a:gd name="T27" fmla="*/ 108 h 111"/>
                  <a:gd name="T28" fmla="*/ 65 w 98"/>
                  <a:gd name="T29" fmla="*/ 111 h 111"/>
                  <a:gd name="T30" fmla="*/ 55 w 98"/>
                  <a:gd name="T31" fmla="*/ 111 h 111"/>
                  <a:gd name="T32" fmla="*/ 43 w 98"/>
                  <a:gd name="T33" fmla="*/ 110 h 111"/>
                  <a:gd name="T34" fmla="*/ 23 w 98"/>
                  <a:gd name="T35" fmla="*/ 103 h 111"/>
                  <a:gd name="T36" fmla="*/ 15 w 98"/>
                  <a:gd name="T37" fmla="*/ 97 h 111"/>
                  <a:gd name="T38" fmla="*/ 9 w 98"/>
                  <a:gd name="T39" fmla="*/ 88 h 111"/>
                  <a:gd name="T40" fmla="*/ 2 w 98"/>
                  <a:gd name="T41" fmla="*/ 69 h 111"/>
                  <a:gd name="T42" fmla="*/ 0 w 98"/>
                  <a:gd name="T43" fmla="*/ 56 h 111"/>
                  <a:gd name="T44" fmla="*/ 2 w 98"/>
                  <a:gd name="T45" fmla="*/ 45 h 111"/>
                  <a:gd name="T46" fmla="*/ 7 w 98"/>
                  <a:gd name="T47" fmla="*/ 23 h 111"/>
                  <a:gd name="T48" fmla="*/ 15 w 98"/>
                  <a:gd name="T49" fmla="*/ 16 h 111"/>
                  <a:gd name="T50" fmla="*/ 22 w 98"/>
                  <a:gd name="T51" fmla="*/ 9 h 111"/>
                  <a:gd name="T52" fmla="*/ 41 w 98"/>
                  <a:gd name="T53" fmla="*/ 2 h 111"/>
                  <a:gd name="T54" fmla="*/ 52 w 98"/>
                  <a:gd name="T55" fmla="*/ 0 h 111"/>
                  <a:gd name="T56" fmla="*/ 62 w 98"/>
                  <a:gd name="T57" fmla="*/ 2 h 111"/>
                  <a:gd name="T58" fmla="*/ 79 w 98"/>
                  <a:gd name="T59" fmla="*/ 8 h 111"/>
                  <a:gd name="T60" fmla="*/ 85 w 98"/>
                  <a:gd name="T61" fmla="*/ 15 h 111"/>
                  <a:gd name="T62" fmla="*/ 91 w 98"/>
                  <a:gd name="T63" fmla="*/ 22 h 111"/>
                  <a:gd name="T64" fmla="*/ 97 w 98"/>
                  <a:gd name="T65" fmla="*/ 41 h 111"/>
                  <a:gd name="T66" fmla="*/ 98 w 98"/>
                  <a:gd name="T67" fmla="*/ 51 h 111"/>
                  <a:gd name="T68" fmla="*/ 81 w 98"/>
                  <a:gd name="T69" fmla="*/ 46 h 111"/>
                  <a:gd name="T70" fmla="*/ 79 w 98"/>
                  <a:gd name="T71" fmla="*/ 33 h 111"/>
                  <a:gd name="T72" fmla="*/ 72 w 98"/>
                  <a:gd name="T73" fmla="*/ 23 h 111"/>
                  <a:gd name="T74" fmla="*/ 64 w 98"/>
                  <a:gd name="T75" fmla="*/ 16 h 111"/>
                  <a:gd name="T76" fmla="*/ 52 w 98"/>
                  <a:gd name="T77" fmla="*/ 15 h 111"/>
                  <a:gd name="T78" fmla="*/ 39 w 98"/>
                  <a:gd name="T79" fmla="*/ 16 h 111"/>
                  <a:gd name="T80" fmla="*/ 29 w 98"/>
                  <a:gd name="T81" fmla="*/ 23 h 111"/>
                  <a:gd name="T82" fmla="*/ 22 w 98"/>
                  <a:gd name="T83" fmla="*/ 33 h 111"/>
                  <a:gd name="T84" fmla="*/ 19 w 98"/>
                  <a:gd name="T85" fmla="*/ 46 h 111"/>
                  <a:gd name="T86" fmla="*/ 81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9" y="59"/>
                    </a:lnTo>
                    <a:lnTo>
                      <a:pt x="22" y="77"/>
                    </a:lnTo>
                    <a:lnTo>
                      <a:pt x="29" y="87"/>
                    </a:lnTo>
                    <a:lnTo>
                      <a:pt x="41" y="95"/>
                    </a:lnTo>
                    <a:lnTo>
                      <a:pt x="56" y="97"/>
                    </a:lnTo>
                    <a:lnTo>
                      <a:pt x="66" y="95"/>
                    </a:lnTo>
                    <a:lnTo>
                      <a:pt x="75" y="94"/>
                    </a:lnTo>
                    <a:lnTo>
                      <a:pt x="85" y="91"/>
                    </a:lnTo>
                    <a:lnTo>
                      <a:pt x="94" y="87"/>
                    </a:lnTo>
                    <a:lnTo>
                      <a:pt x="94" y="103"/>
                    </a:lnTo>
                    <a:lnTo>
                      <a:pt x="85" y="107"/>
                    </a:lnTo>
                    <a:lnTo>
                      <a:pt x="75" y="108"/>
                    </a:lnTo>
                    <a:lnTo>
                      <a:pt x="65" y="111"/>
                    </a:lnTo>
                    <a:lnTo>
                      <a:pt x="55" y="111"/>
                    </a:lnTo>
                    <a:lnTo>
                      <a:pt x="43" y="110"/>
                    </a:lnTo>
                    <a:lnTo>
                      <a:pt x="23" y="103"/>
                    </a:lnTo>
                    <a:lnTo>
                      <a:pt x="15" y="97"/>
                    </a:lnTo>
                    <a:lnTo>
                      <a:pt x="9" y="88"/>
                    </a:lnTo>
                    <a:lnTo>
                      <a:pt x="2" y="69"/>
                    </a:lnTo>
                    <a:lnTo>
                      <a:pt x="0" y="56"/>
                    </a:lnTo>
                    <a:lnTo>
                      <a:pt x="2" y="45"/>
                    </a:lnTo>
                    <a:lnTo>
                      <a:pt x="7" y="23"/>
                    </a:lnTo>
                    <a:lnTo>
                      <a:pt x="15" y="16"/>
                    </a:lnTo>
                    <a:lnTo>
                      <a:pt x="22" y="9"/>
                    </a:lnTo>
                    <a:lnTo>
                      <a:pt x="41" y="2"/>
                    </a:lnTo>
                    <a:lnTo>
                      <a:pt x="52" y="0"/>
                    </a:lnTo>
                    <a:lnTo>
                      <a:pt x="62" y="2"/>
                    </a:lnTo>
                    <a:lnTo>
                      <a:pt x="79" y="8"/>
                    </a:lnTo>
                    <a:lnTo>
                      <a:pt x="85" y="15"/>
                    </a:lnTo>
                    <a:lnTo>
                      <a:pt x="91" y="22"/>
                    </a:lnTo>
                    <a:lnTo>
                      <a:pt x="97" y="41"/>
                    </a:lnTo>
                    <a:lnTo>
                      <a:pt x="98" y="51"/>
                    </a:lnTo>
                    <a:close/>
                    <a:moveTo>
                      <a:pt x="81" y="46"/>
                    </a:moveTo>
                    <a:lnTo>
                      <a:pt x="79" y="33"/>
                    </a:lnTo>
                    <a:lnTo>
                      <a:pt x="72" y="23"/>
                    </a:lnTo>
                    <a:lnTo>
                      <a:pt x="64" y="16"/>
                    </a:lnTo>
                    <a:lnTo>
                      <a:pt x="52" y="15"/>
                    </a:lnTo>
                    <a:lnTo>
                      <a:pt x="39" y="16"/>
                    </a:lnTo>
                    <a:lnTo>
                      <a:pt x="29" y="23"/>
                    </a:lnTo>
                    <a:lnTo>
                      <a:pt x="22" y="33"/>
                    </a:lnTo>
                    <a:lnTo>
                      <a:pt x="19" y="46"/>
                    </a:lnTo>
                    <a:lnTo>
                      <a:pt x="8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Freeform 367"/>
              <p:cNvSpPr>
                <a:spLocks/>
              </p:cNvSpPr>
              <p:nvPr/>
            </p:nvSpPr>
            <p:spPr bwMode="auto">
              <a:xfrm>
                <a:off x="3882" y="1586"/>
                <a:ext cx="28" cy="37"/>
              </a:xfrm>
              <a:custGeom>
                <a:avLst/>
                <a:gdLst>
                  <a:gd name="T0" fmla="*/ 84 w 84"/>
                  <a:gd name="T1" fmla="*/ 8 h 111"/>
                  <a:gd name="T2" fmla="*/ 84 w 84"/>
                  <a:gd name="T3" fmla="*/ 23 h 111"/>
                  <a:gd name="T4" fmla="*/ 77 w 84"/>
                  <a:gd name="T5" fmla="*/ 19 h 111"/>
                  <a:gd name="T6" fmla="*/ 70 w 84"/>
                  <a:gd name="T7" fmla="*/ 18 h 111"/>
                  <a:gd name="T8" fmla="*/ 62 w 84"/>
                  <a:gd name="T9" fmla="*/ 16 h 111"/>
                  <a:gd name="T10" fmla="*/ 54 w 84"/>
                  <a:gd name="T11" fmla="*/ 15 h 111"/>
                  <a:gd name="T12" fmla="*/ 39 w 84"/>
                  <a:gd name="T13" fmla="*/ 18 h 111"/>
                  <a:gd name="T14" fmla="*/ 28 w 84"/>
                  <a:gd name="T15" fmla="*/ 26 h 111"/>
                  <a:gd name="T16" fmla="*/ 21 w 84"/>
                  <a:gd name="T17" fmla="*/ 38 h 111"/>
                  <a:gd name="T18" fmla="*/ 19 w 84"/>
                  <a:gd name="T19" fmla="*/ 56 h 111"/>
                  <a:gd name="T20" fmla="*/ 21 w 84"/>
                  <a:gd name="T21" fmla="*/ 74 h 111"/>
                  <a:gd name="T22" fmla="*/ 28 w 84"/>
                  <a:gd name="T23" fmla="*/ 85 h 111"/>
                  <a:gd name="T24" fmla="*/ 39 w 84"/>
                  <a:gd name="T25" fmla="*/ 94 h 111"/>
                  <a:gd name="T26" fmla="*/ 54 w 84"/>
                  <a:gd name="T27" fmla="*/ 97 h 111"/>
                  <a:gd name="T28" fmla="*/ 62 w 84"/>
                  <a:gd name="T29" fmla="*/ 95 h 111"/>
                  <a:gd name="T30" fmla="*/ 70 w 84"/>
                  <a:gd name="T31" fmla="*/ 94 h 111"/>
                  <a:gd name="T32" fmla="*/ 77 w 84"/>
                  <a:gd name="T33" fmla="*/ 92 h 111"/>
                  <a:gd name="T34" fmla="*/ 84 w 84"/>
                  <a:gd name="T35" fmla="*/ 88 h 111"/>
                  <a:gd name="T36" fmla="*/ 84 w 84"/>
                  <a:gd name="T37" fmla="*/ 104 h 111"/>
                  <a:gd name="T38" fmla="*/ 77 w 84"/>
                  <a:gd name="T39" fmla="*/ 107 h 111"/>
                  <a:gd name="T40" fmla="*/ 70 w 84"/>
                  <a:gd name="T41" fmla="*/ 110 h 111"/>
                  <a:gd name="T42" fmla="*/ 61 w 84"/>
                  <a:gd name="T43" fmla="*/ 111 h 111"/>
                  <a:gd name="T44" fmla="*/ 52 w 84"/>
                  <a:gd name="T45" fmla="*/ 111 h 111"/>
                  <a:gd name="T46" fmla="*/ 41 w 84"/>
                  <a:gd name="T47" fmla="*/ 110 h 111"/>
                  <a:gd name="T48" fmla="*/ 22 w 84"/>
                  <a:gd name="T49" fmla="*/ 103 h 111"/>
                  <a:gd name="T50" fmla="*/ 15 w 84"/>
                  <a:gd name="T51" fmla="*/ 95 h 111"/>
                  <a:gd name="T52" fmla="*/ 9 w 84"/>
                  <a:gd name="T53" fmla="*/ 88 h 111"/>
                  <a:gd name="T54" fmla="*/ 2 w 84"/>
                  <a:gd name="T55" fmla="*/ 68 h 111"/>
                  <a:gd name="T56" fmla="*/ 0 w 84"/>
                  <a:gd name="T57" fmla="*/ 56 h 111"/>
                  <a:gd name="T58" fmla="*/ 2 w 84"/>
                  <a:gd name="T59" fmla="*/ 44 h 111"/>
                  <a:gd name="T60" fmla="*/ 9 w 84"/>
                  <a:gd name="T61" fmla="*/ 23 h 111"/>
                  <a:gd name="T62" fmla="*/ 15 w 84"/>
                  <a:gd name="T63" fmla="*/ 15 h 111"/>
                  <a:gd name="T64" fmla="*/ 22 w 84"/>
                  <a:gd name="T65" fmla="*/ 9 h 111"/>
                  <a:gd name="T66" fmla="*/ 42 w 84"/>
                  <a:gd name="T67" fmla="*/ 2 h 111"/>
                  <a:gd name="T68" fmla="*/ 54 w 84"/>
                  <a:gd name="T69" fmla="*/ 0 h 111"/>
                  <a:gd name="T70" fmla="*/ 61 w 84"/>
                  <a:gd name="T71" fmla="*/ 0 h 111"/>
                  <a:gd name="T72" fmla="*/ 70 w 84"/>
                  <a:gd name="T73" fmla="*/ 2 h 111"/>
                  <a:gd name="T74" fmla="*/ 77 w 84"/>
                  <a:gd name="T75" fmla="*/ 5 h 111"/>
                  <a:gd name="T76" fmla="*/ 84 w 84"/>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11">
                    <a:moveTo>
                      <a:pt x="84" y="8"/>
                    </a:moveTo>
                    <a:lnTo>
                      <a:pt x="84" y="23"/>
                    </a:lnTo>
                    <a:lnTo>
                      <a:pt x="77" y="19"/>
                    </a:lnTo>
                    <a:lnTo>
                      <a:pt x="70" y="18"/>
                    </a:lnTo>
                    <a:lnTo>
                      <a:pt x="62" y="16"/>
                    </a:lnTo>
                    <a:lnTo>
                      <a:pt x="54" y="15"/>
                    </a:lnTo>
                    <a:lnTo>
                      <a:pt x="39" y="18"/>
                    </a:lnTo>
                    <a:lnTo>
                      <a:pt x="28" y="26"/>
                    </a:lnTo>
                    <a:lnTo>
                      <a:pt x="21" y="38"/>
                    </a:lnTo>
                    <a:lnTo>
                      <a:pt x="19" y="56"/>
                    </a:lnTo>
                    <a:lnTo>
                      <a:pt x="21" y="74"/>
                    </a:lnTo>
                    <a:lnTo>
                      <a:pt x="28" y="85"/>
                    </a:lnTo>
                    <a:lnTo>
                      <a:pt x="39" y="94"/>
                    </a:lnTo>
                    <a:lnTo>
                      <a:pt x="54" y="97"/>
                    </a:lnTo>
                    <a:lnTo>
                      <a:pt x="62" y="95"/>
                    </a:lnTo>
                    <a:lnTo>
                      <a:pt x="70" y="94"/>
                    </a:lnTo>
                    <a:lnTo>
                      <a:pt x="77" y="92"/>
                    </a:lnTo>
                    <a:lnTo>
                      <a:pt x="84" y="88"/>
                    </a:lnTo>
                    <a:lnTo>
                      <a:pt x="84" y="104"/>
                    </a:lnTo>
                    <a:lnTo>
                      <a:pt x="77" y="107"/>
                    </a:lnTo>
                    <a:lnTo>
                      <a:pt x="70" y="110"/>
                    </a:lnTo>
                    <a:lnTo>
                      <a:pt x="61" y="111"/>
                    </a:lnTo>
                    <a:lnTo>
                      <a:pt x="52" y="111"/>
                    </a:lnTo>
                    <a:lnTo>
                      <a:pt x="41" y="110"/>
                    </a:lnTo>
                    <a:lnTo>
                      <a:pt x="22" y="103"/>
                    </a:lnTo>
                    <a:lnTo>
                      <a:pt x="15" y="95"/>
                    </a:lnTo>
                    <a:lnTo>
                      <a:pt x="9" y="88"/>
                    </a:lnTo>
                    <a:lnTo>
                      <a:pt x="2" y="68"/>
                    </a:lnTo>
                    <a:lnTo>
                      <a:pt x="0" y="56"/>
                    </a:lnTo>
                    <a:lnTo>
                      <a:pt x="2" y="44"/>
                    </a:lnTo>
                    <a:lnTo>
                      <a:pt x="9" y="23"/>
                    </a:lnTo>
                    <a:lnTo>
                      <a:pt x="15" y="15"/>
                    </a:lnTo>
                    <a:lnTo>
                      <a:pt x="22" y="9"/>
                    </a:lnTo>
                    <a:lnTo>
                      <a:pt x="42" y="2"/>
                    </a:lnTo>
                    <a:lnTo>
                      <a:pt x="54" y="0"/>
                    </a:lnTo>
                    <a:lnTo>
                      <a:pt x="61" y="0"/>
                    </a:lnTo>
                    <a:lnTo>
                      <a:pt x="70" y="2"/>
                    </a:lnTo>
                    <a:lnTo>
                      <a:pt x="77" y="5"/>
                    </a:lnTo>
                    <a:lnTo>
                      <a:pt x="8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Freeform 368"/>
              <p:cNvSpPr>
                <a:spLocks noEditPoints="1"/>
              </p:cNvSpPr>
              <p:nvPr/>
            </p:nvSpPr>
            <p:spPr bwMode="auto">
              <a:xfrm>
                <a:off x="3920" y="1574"/>
                <a:ext cx="6" cy="48"/>
              </a:xfrm>
              <a:custGeom>
                <a:avLst/>
                <a:gdLst>
                  <a:gd name="T0" fmla="*/ 0 w 17"/>
                  <a:gd name="T1" fmla="*/ 40 h 145"/>
                  <a:gd name="T2" fmla="*/ 17 w 17"/>
                  <a:gd name="T3" fmla="*/ 40 h 145"/>
                  <a:gd name="T4" fmla="*/ 17 w 17"/>
                  <a:gd name="T5" fmla="*/ 145 h 145"/>
                  <a:gd name="T6" fmla="*/ 0 w 17"/>
                  <a:gd name="T7" fmla="*/ 145 h 145"/>
                  <a:gd name="T8" fmla="*/ 0 w 17"/>
                  <a:gd name="T9" fmla="*/ 40 h 145"/>
                  <a:gd name="T10" fmla="*/ 0 w 17"/>
                  <a:gd name="T11" fmla="*/ 0 h 145"/>
                  <a:gd name="T12" fmla="*/ 17 w 17"/>
                  <a:gd name="T13" fmla="*/ 0 h 145"/>
                  <a:gd name="T14" fmla="*/ 17 w 17"/>
                  <a:gd name="T15" fmla="*/ 21 h 145"/>
                  <a:gd name="T16" fmla="*/ 0 w 17"/>
                  <a:gd name="T17" fmla="*/ 21 h 145"/>
                  <a:gd name="T18" fmla="*/ 0 w 17"/>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5">
                    <a:moveTo>
                      <a:pt x="0" y="40"/>
                    </a:moveTo>
                    <a:lnTo>
                      <a:pt x="17" y="40"/>
                    </a:lnTo>
                    <a:lnTo>
                      <a:pt x="17" y="145"/>
                    </a:lnTo>
                    <a:lnTo>
                      <a:pt x="0" y="145"/>
                    </a:lnTo>
                    <a:lnTo>
                      <a:pt x="0" y="40"/>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369"/>
              <p:cNvSpPr>
                <a:spLocks noEditPoints="1"/>
              </p:cNvSpPr>
              <p:nvPr/>
            </p:nvSpPr>
            <p:spPr bwMode="auto">
              <a:xfrm>
                <a:off x="3933" y="1574"/>
                <a:ext cx="34" cy="48"/>
              </a:xfrm>
              <a:custGeom>
                <a:avLst/>
                <a:gdLst>
                  <a:gd name="T0" fmla="*/ 100 w 100"/>
                  <a:gd name="T1" fmla="*/ 40 h 145"/>
                  <a:gd name="T2" fmla="*/ 100 w 100"/>
                  <a:gd name="T3" fmla="*/ 145 h 145"/>
                  <a:gd name="T4" fmla="*/ 82 w 100"/>
                  <a:gd name="T5" fmla="*/ 145 h 145"/>
                  <a:gd name="T6" fmla="*/ 82 w 100"/>
                  <a:gd name="T7" fmla="*/ 53 h 145"/>
                  <a:gd name="T8" fmla="*/ 35 w 100"/>
                  <a:gd name="T9" fmla="*/ 53 h 145"/>
                  <a:gd name="T10" fmla="*/ 35 w 100"/>
                  <a:gd name="T11" fmla="*/ 145 h 145"/>
                  <a:gd name="T12" fmla="*/ 17 w 100"/>
                  <a:gd name="T13" fmla="*/ 145 h 145"/>
                  <a:gd name="T14" fmla="*/ 17 w 100"/>
                  <a:gd name="T15" fmla="*/ 53 h 145"/>
                  <a:gd name="T16" fmla="*/ 0 w 100"/>
                  <a:gd name="T17" fmla="*/ 53 h 145"/>
                  <a:gd name="T18" fmla="*/ 0 w 100"/>
                  <a:gd name="T19" fmla="*/ 40 h 145"/>
                  <a:gd name="T20" fmla="*/ 17 w 100"/>
                  <a:gd name="T21" fmla="*/ 40 h 145"/>
                  <a:gd name="T22" fmla="*/ 17 w 100"/>
                  <a:gd name="T23" fmla="*/ 33 h 145"/>
                  <a:gd name="T24" fmla="*/ 19 w 100"/>
                  <a:gd name="T25" fmla="*/ 17 h 145"/>
                  <a:gd name="T26" fmla="*/ 25 w 100"/>
                  <a:gd name="T27" fmla="*/ 7 h 145"/>
                  <a:gd name="T28" fmla="*/ 35 w 100"/>
                  <a:gd name="T29" fmla="*/ 1 h 145"/>
                  <a:gd name="T30" fmla="*/ 51 w 100"/>
                  <a:gd name="T31" fmla="*/ 0 h 145"/>
                  <a:gd name="T32" fmla="*/ 68 w 100"/>
                  <a:gd name="T33" fmla="*/ 0 h 145"/>
                  <a:gd name="T34" fmla="*/ 68 w 100"/>
                  <a:gd name="T35" fmla="*/ 14 h 145"/>
                  <a:gd name="T36" fmla="*/ 51 w 100"/>
                  <a:gd name="T37" fmla="*/ 14 h 145"/>
                  <a:gd name="T38" fmla="*/ 43 w 100"/>
                  <a:gd name="T39" fmla="*/ 14 h 145"/>
                  <a:gd name="T40" fmla="*/ 38 w 100"/>
                  <a:gd name="T41" fmla="*/ 17 h 145"/>
                  <a:gd name="T42" fmla="*/ 35 w 100"/>
                  <a:gd name="T43" fmla="*/ 21 h 145"/>
                  <a:gd name="T44" fmla="*/ 35 w 100"/>
                  <a:gd name="T45" fmla="*/ 32 h 145"/>
                  <a:gd name="T46" fmla="*/ 35 w 100"/>
                  <a:gd name="T47" fmla="*/ 40 h 145"/>
                  <a:gd name="T48" fmla="*/ 100 w 100"/>
                  <a:gd name="T49" fmla="*/ 40 h 145"/>
                  <a:gd name="T50" fmla="*/ 82 w 100"/>
                  <a:gd name="T51" fmla="*/ 0 h 145"/>
                  <a:gd name="T52" fmla="*/ 100 w 100"/>
                  <a:gd name="T53" fmla="*/ 0 h 145"/>
                  <a:gd name="T54" fmla="*/ 100 w 100"/>
                  <a:gd name="T55" fmla="*/ 21 h 145"/>
                  <a:gd name="T56" fmla="*/ 82 w 100"/>
                  <a:gd name="T57" fmla="*/ 21 h 145"/>
                  <a:gd name="T58" fmla="*/ 82 w 100"/>
                  <a:gd name="T5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 h="145">
                    <a:moveTo>
                      <a:pt x="100" y="40"/>
                    </a:moveTo>
                    <a:lnTo>
                      <a:pt x="100" y="145"/>
                    </a:lnTo>
                    <a:lnTo>
                      <a:pt x="82" y="145"/>
                    </a:lnTo>
                    <a:lnTo>
                      <a:pt x="82" y="53"/>
                    </a:lnTo>
                    <a:lnTo>
                      <a:pt x="35" y="53"/>
                    </a:lnTo>
                    <a:lnTo>
                      <a:pt x="35" y="145"/>
                    </a:lnTo>
                    <a:lnTo>
                      <a:pt x="17" y="145"/>
                    </a:lnTo>
                    <a:lnTo>
                      <a:pt x="17" y="53"/>
                    </a:lnTo>
                    <a:lnTo>
                      <a:pt x="0" y="53"/>
                    </a:lnTo>
                    <a:lnTo>
                      <a:pt x="0" y="40"/>
                    </a:lnTo>
                    <a:lnTo>
                      <a:pt x="17" y="40"/>
                    </a:lnTo>
                    <a:lnTo>
                      <a:pt x="17" y="33"/>
                    </a:lnTo>
                    <a:lnTo>
                      <a:pt x="19" y="17"/>
                    </a:lnTo>
                    <a:lnTo>
                      <a:pt x="25" y="7"/>
                    </a:lnTo>
                    <a:lnTo>
                      <a:pt x="35" y="1"/>
                    </a:lnTo>
                    <a:lnTo>
                      <a:pt x="51" y="0"/>
                    </a:lnTo>
                    <a:lnTo>
                      <a:pt x="68" y="0"/>
                    </a:lnTo>
                    <a:lnTo>
                      <a:pt x="68" y="14"/>
                    </a:lnTo>
                    <a:lnTo>
                      <a:pt x="51" y="14"/>
                    </a:lnTo>
                    <a:lnTo>
                      <a:pt x="43" y="14"/>
                    </a:lnTo>
                    <a:lnTo>
                      <a:pt x="38" y="17"/>
                    </a:lnTo>
                    <a:lnTo>
                      <a:pt x="35" y="21"/>
                    </a:lnTo>
                    <a:lnTo>
                      <a:pt x="35" y="32"/>
                    </a:lnTo>
                    <a:lnTo>
                      <a:pt x="35" y="40"/>
                    </a:lnTo>
                    <a:lnTo>
                      <a:pt x="100" y="40"/>
                    </a:lnTo>
                    <a:close/>
                    <a:moveTo>
                      <a:pt x="82" y="0"/>
                    </a:moveTo>
                    <a:lnTo>
                      <a:pt x="100" y="0"/>
                    </a:lnTo>
                    <a:lnTo>
                      <a:pt x="100" y="21"/>
                    </a:lnTo>
                    <a:lnTo>
                      <a:pt x="82" y="21"/>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Freeform 370"/>
              <p:cNvSpPr>
                <a:spLocks/>
              </p:cNvSpPr>
              <p:nvPr/>
            </p:nvSpPr>
            <p:spPr bwMode="auto">
              <a:xfrm>
                <a:off x="3976" y="1586"/>
                <a:ext cx="28" cy="37"/>
              </a:xfrm>
              <a:custGeom>
                <a:avLst/>
                <a:gdLst>
                  <a:gd name="T0" fmla="*/ 84 w 84"/>
                  <a:gd name="T1" fmla="*/ 8 h 111"/>
                  <a:gd name="T2" fmla="*/ 84 w 84"/>
                  <a:gd name="T3" fmla="*/ 23 h 111"/>
                  <a:gd name="T4" fmla="*/ 75 w 84"/>
                  <a:gd name="T5" fmla="*/ 19 h 111"/>
                  <a:gd name="T6" fmla="*/ 68 w 84"/>
                  <a:gd name="T7" fmla="*/ 18 h 111"/>
                  <a:gd name="T8" fmla="*/ 61 w 84"/>
                  <a:gd name="T9" fmla="*/ 16 h 111"/>
                  <a:gd name="T10" fmla="*/ 54 w 84"/>
                  <a:gd name="T11" fmla="*/ 15 h 111"/>
                  <a:gd name="T12" fmla="*/ 38 w 84"/>
                  <a:gd name="T13" fmla="*/ 18 h 111"/>
                  <a:gd name="T14" fmla="*/ 28 w 84"/>
                  <a:gd name="T15" fmla="*/ 26 h 111"/>
                  <a:gd name="T16" fmla="*/ 21 w 84"/>
                  <a:gd name="T17" fmla="*/ 38 h 111"/>
                  <a:gd name="T18" fmla="*/ 18 w 84"/>
                  <a:gd name="T19" fmla="*/ 56 h 111"/>
                  <a:gd name="T20" fmla="*/ 21 w 84"/>
                  <a:gd name="T21" fmla="*/ 74 h 111"/>
                  <a:gd name="T22" fmla="*/ 28 w 84"/>
                  <a:gd name="T23" fmla="*/ 85 h 111"/>
                  <a:gd name="T24" fmla="*/ 38 w 84"/>
                  <a:gd name="T25" fmla="*/ 94 h 111"/>
                  <a:gd name="T26" fmla="*/ 54 w 84"/>
                  <a:gd name="T27" fmla="*/ 97 h 111"/>
                  <a:gd name="T28" fmla="*/ 61 w 84"/>
                  <a:gd name="T29" fmla="*/ 95 h 111"/>
                  <a:gd name="T30" fmla="*/ 68 w 84"/>
                  <a:gd name="T31" fmla="*/ 94 h 111"/>
                  <a:gd name="T32" fmla="*/ 75 w 84"/>
                  <a:gd name="T33" fmla="*/ 92 h 111"/>
                  <a:gd name="T34" fmla="*/ 84 w 84"/>
                  <a:gd name="T35" fmla="*/ 88 h 111"/>
                  <a:gd name="T36" fmla="*/ 84 w 84"/>
                  <a:gd name="T37" fmla="*/ 104 h 111"/>
                  <a:gd name="T38" fmla="*/ 75 w 84"/>
                  <a:gd name="T39" fmla="*/ 107 h 111"/>
                  <a:gd name="T40" fmla="*/ 68 w 84"/>
                  <a:gd name="T41" fmla="*/ 110 h 111"/>
                  <a:gd name="T42" fmla="*/ 61 w 84"/>
                  <a:gd name="T43" fmla="*/ 111 h 111"/>
                  <a:gd name="T44" fmla="*/ 52 w 84"/>
                  <a:gd name="T45" fmla="*/ 111 h 111"/>
                  <a:gd name="T46" fmla="*/ 41 w 84"/>
                  <a:gd name="T47" fmla="*/ 110 h 111"/>
                  <a:gd name="T48" fmla="*/ 22 w 84"/>
                  <a:gd name="T49" fmla="*/ 103 h 111"/>
                  <a:gd name="T50" fmla="*/ 15 w 84"/>
                  <a:gd name="T51" fmla="*/ 95 h 111"/>
                  <a:gd name="T52" fmla="*/ 8 w 84"/>
                  <a:gd name="T53" fmla="*/ 88 h 111"/>
                  <a:gd name="T54" fmla="*/ 0 w 84"/>
                  <a:gd name="T55" fmla="*/ 68 h 111"/>
                  <a:gd name="T56" fmla="*/ 0 w 84"/>
                  <a:gd name="T57" fmla="*/ 56 h 111"/>
                  <a:gd name="T58" fmla="*/ 0 w 84"/>
                  <a:gd name="T59" fmla="*/ 44 h 111"/>
                  <a:gd name="T60" fmla="*/ 8 w 84"/>
                  <a:gd name="T61" fmla="*/ 23 h 111"/>
                  <a:gd name="T62" fmla="*/ 15 w 84"/>
                  <a:gd name="T63" fmla="*/ 15 h 111"/>
                  <a:gd name="T64" fmla="*/ 22 w 84"/>
                  <a:gd name="T65" fmla="*/ 9 h 111"/>
                  <a:gd name="T66" fmla="*/ 41 w 84"/>
                  <a:gd name="T67" fmla="*/ 2 h 111"/>
                  <a:gd name="T68" fmla="*/ 52 w 84"/>
                  <a:gd name="T69" fmla="*/ 0 h 111"/>
                  <a:gd name="T70" fmla="*/ 61 w 84"/>
                  <a:gd name="T71" fmla="*/ 0 h 111"/>
                  <a:gd name="T72" fmla="*/ 68 w 84"/>
                  <a:gd name="T73" fmla="*/ 2 h 111"/>
                  <a:gd name="T74" fmla="*/ 77 w 84"/>
                  <a:gd name="T75" fmla="*/ 5 h 111"/>
                  <a:gd name="T76" fmla="*/ 84 w 84"/>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11">
                    <a:moveTo>
                      <a:pt x="84" y="8"/>
                    </a:moveTo>
                    <a:lnTo>
                      <a:pt x="84" y="23"/>
                    </a:lnTo>
                    <a:lnTo>
                      <a:pt x="75" y="19"/>
                    </a:lnTo>
                    <a:lnTo>
                      <a:pt x="68" y="18"/>
                    </a:lnTo>
                    <a:lnTo>
                      <a:pt x="61" y="16"/>
                    </a:lnTo>
                    <a:lnTo>
                      <a:pt x="54" y="15"/>
                    </a:lnTo>
                    <a:lnTo>
                      <a:pt x="38" y="18"/>
                    </a:lnTo>
                    <a:lnTo>
                      <a:pt x="28" y="26"/>
                    </a:lnTo>
                    <a:lnTo>
                      <a:pt x="21" y="38"/>
                    </a:lnTo>
                    <a:lnTo>
                      <a:pt x="18" y="56"/>
                    </a:lnTo>
                    <a:lnTo>
                      <a:pt x="21" y="74"/>
                    </a:lnTo>
                    <a:lnTo>
                      <a:pt x="28" y="85"/>
                    </a:lnTo>
                    <a:lnTo>
                      <a:pt x="38" y="94"/>
                    </a:lnTo>
                    <a:lnTo>
                      <a:pt x="54" y="97"/>
                    </a:lnTo>
                    <a:lnTo>
                      <a:pt x="61" y="95"/>
                    </a:lnTo>
                    <a:lnTo>
                      <a:pt x="68" y="94"/>
                    </a:lnTo>
                    <a:lnTo>
                      <a:pt x="75" y="92"/>
                    </a:lnTo>
                    <a:lnTo>
                      <a:pt x="84" y="88"/>
                    </a:lnTo>
                    <a:lnTo>
                      <a:pt x="84" y="104"/>
                    </a:lnTo>
                    <a:lnTo>
                      <a:pt x="75" y="107"/>
                    </a:lnTo>
                    <a:lnTo>
                      <a:pt x="68" y="110"/>
                    </a:lnTo>
                    <a:lnTo>
                      <a:pt x="61" y="111"/>
                    </a:lnTo>
                    <a:lnTo>
                      <a:pt x="52" y="111"/>
                    </a:lnTo>
                    <a:lnTo>
                      <a:pt x="41" y="110"/>
                    </a:lnTo>
                    <a:lnTo>
                      <a:pt x="22" y="103"/>
                    </a:lnTo>
                    <a:lnTo>
                      <a:pt x="15" y="95"/>
                    </a:lnTo>
                    <a:lnTo>
                      <a:pt x="8" y="88"/>
                    </a:lnTo>
                    <a:lnTo>
                      <a:pt x="0" y="68"/>
                    </a:lnTo>
                    <a:lnTo>
                      <a:pt x="0" y="56"/>
                    </a:lnTo>
                    <a:lnTo>
                      <a:pt x="0" y="44"/>
                    </a:lnTo>
                    <a:lnTo>
                      <a:pt x="8" y="23"/>
                    </a:lnTo>
                    <a:lnTo>
                      <a:pt x="15" y="15"/>
                    </a:lnTo>
                    <a:lnTo>
                      <a:pt x="22" y="9"/>
                    </a:lnTo>
                    <a:lnTo>
                      <a:pt x="41" y="2"/>
                    </a:lnTo>
                    <a:lnTo>
                      <a:pt x="52" y="0"/>
                    </a:lnTo>
                    <a:lnTo>
                      <a:pt x="61" y="0"/>
                    </a:lnTo>
                    <a:lnTo>
                      <a:pt x="68" y="2"/>
                    </a:lnTo>
                    <a:lnTo>
                      <a:pt x="77" y="5"/>
                    </a:lnTo>
                    <a:lnTo>
                      <a:pt x="8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371"/>
              <p:cNvSpPr>
                <a:spLocks noEditPoints="1"/>
              </p:cNvSpPr>
              <p:nvPr/>
            </p:nvSpPr>
            <p:spPr bwMode="auto">
              <a:xfrm>
                <a:off x="4032" y="1586"/>
                <a:ext cx="32" cy="37"/>
              </a:xfrm>
              <a:custGeom>
                <a:avLst/>
                <a:gdLst>
                  <a:gd name="T0" fmla="*/ 96 w 96"/>
                  <a:gd name="T1" fmla="*/ 51 h 111"/>
                  <a:gd name="T2" fmla="*/ 96 w 96"/>
                  <a:gd name="T3" fmla="*/ 59 h 111"/>
                  <a:gd name="T4" fmla="*/ 17 w 96"/>
                  <a:gd name="T5" fmla="*/ 59 h 111"/>
                  <a:gd name="T6" fmla="*/ 20 w 96"/>
                  <a:gd name="T7" fmla="*/ 77 h 111"/>
                  <a:gd name="T8" fmla="*/ 28 w 96"/>
                  <a:gd name="T9" fmla="*/ 87 h 111"/>
                  <a:gd name="T10" fmla="*/ 39 w 96"/>
                  <a:gd name="T11" fmla="*/ 95 h 111"/>
                  <a:gd name="T12" fmla="*/ 54 w 96"/>
                  <a:gd name="T13" fmla="*/ 97 h 111"/>
                  <a:gd name="T14" fmla="*/ 64 w 96"/>
                  <a:gd name="T15" fmla="*/ 95 h 111"/>
                  <a:gd name="T16" fmla="*/ 75 w 96"/>
                  <a:gd name="T17" fmla="*/ 94 h 111"/>
                  <a:gd name="T18" fmla="*/ 83 w 96"/>
                  <a:gd name="T19" fmla="*/ 91 h 111"/>
                  <a:gd name="T20" fmla="*/ 92 w 96"/>
                  <a:gd name="T21" fmla="*/ 87 h 111"/>
                  <a:gd name="T22" fmla="*/ 92 w 96"/>
                  <a:gd name="T23" fmla="*/ 103 h 111"/>
                  <a:gd name="T24" fmla="*/ 83 w 96"/>
                  <a:gd name="T25" fmla="*/ 107 h 111"/>
                  <a:gd name="T26" fmla="*/ 73 w 96"/>
                  <a:gd name="T27" fmla="*/ 108 h 111"/>
                  <a:gd name="T28" fmla="*/ 63 w 96"/>
                  <a:gd name="T29" fmla="*/ 111 h 111"/>
                  <a:gd name="T30" fmla="*/ 54 w 96"/>
                  <a:gd name="T31" fmla="*/ 111 h 111"/>
                  <a:gd name="T32" fmla="*/ 41 w 96"/>
                  <a:gd name="T33" fmla="*/ 110 h 111"/>
                  <a:gd name="T34" fmla="*/ 21 w 96"/>
                  <a:gd name="T35" fmla="*/ 103 h 111"/>
                  <a:gd name="T36" fmla="*/ 14 w 96"/>
                  <a:gd name="T37" fmla="*/ 97 h 111"/>
                  <a:gd name="T38" fmla="*/ 7 w 96"/>
                  <a:gd name="T39" fmla="*/ 88 h 111"/>
                  <a:gd name="T40" fmla="*/ 0 w 96"/>
                  <a:gd name="T41" fmla="*/ 69 h 111"/>
                  <a:gd name="T42" fmla="*/ 0 w 96"/>
                  <a:gd name="T43" fmla="*/ 56 h 111"/>
                  <a:gd name="T44" fmla="*/ 0 w 96"/>
                  <a:gd name="T45" fmla="*/ 45 h 111"/>
                  <a:gd name="T46" fmla="*/ 7 w 96"/>
                  <a:gd name="T47" fmla="*/ 23 h 111"/>
                  <a:gd name="T48" fmla="*/ 13 w 96"/>
                  <a:gd name="T49" fmla="*/ 16 h 111"/>
                  <a:gd name="T50" fmla="*/ 20 w 96"/>
                  <a:gd name="T51" fmla="*/ 9 h 111"/>
                  <a:gd name="T52" fmla="*/ 40 w 96"/>
                  <a:gd name="T53" fmla="*/ 2 h 111"/>
                  <a:gd name="T54" fmla="*/ 50 w 96"/>
                  <a:gd name="T55" fmla="*/ 0 h 111"/>
                  <a:gd name="T56" fmla="*/ 62 w 96"/>
                  <a:gd name="T57" fmla="*/ 2 h 111"/>
                  <a:gd name="T58" fmla="*/ 77 w 96"/>
                  <a:gd name="T59" fmla="*/ 8 h 111"/>
                  <a:gd name="T60" fmla="*/ 85 w 96"/>
                  <a:gd name="T61" fmla="*/ 15 h 111"/>
                  <a:gd name="T62" fmla="*/ 90 w 96"/>
                  <a:gd name="T63" fmla="*/ 22 h 111"/>
                  <a:gd name="T64" fmla="*/ 96 w 96"/>
                  <a:gd name="T65" fmla="*/ 41 h 111"/>
                  <a:gd name="T66" fmla="*/ 96 w 96"/>
                  <a:gd name="T67" fmla="*/ 51 h 111"/>
                  <a:gd name="T68" fmla="*/ 79 w 96"/>
                  <a:gd name="T69" fmla="*/ 46 h 111"/>
                  <a:gd name="T70" fmla="*/ 77 w 96"/>
                  <a:gd name="T71" fmla="*/ 33 h 111"/>
                  <a:gd name="T72" fmla="*/ 72 w 96"/>
                  <a:gd name="T73" fmla="*/ 23 h 111"/>
                  <a:gd name="T74" fmla="*/ 63 w 96"/>
                  <a:gd name="T75" fmla="*/ 16 h 111"/>
                  <a:gd name="T76" fmla="*/ 51 w 96"/>
                  <a:gd name="T77" fmla="*/ 15 h 111"/>
                  <a:gd name="T78" fmla="*/ 37 w 96"/>
                  <a:gd name="T79" fmla="*/ 16 h 111"/>
                  <a:gd name="T80" fmla="*/ 28 w 96"/>
                  <a:gd name="T81" fmla="*/ 23 h 111"/>
                  <a:gd name="T82" fmla="*/ 20 w 96"/>
                  <a:gd name="T83" fmla="*/ 33 h 111"/>
                  <a:gd name="T84" fmla="*/ 18 w 96"/>
                  <a:gd name="T85" fmla="*/ 46 h 111"/>
                  <a:gd name="T86" fmla="*/ 79 w 96"/>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11">
                    <a:moveTo>
                      <a:pt x="96" y="51"/>
                    </a:moveTo>
                    <a:lnTo>
                      <a:pt x="96" y="59"/>
                    </a:lnTo>
                    <a:lnTo>
                      <a:pt x="17" y="59"/>
                    </a:lnTo>
                    <a:lnTo>
                      <a:pt x="20" y="77"/>
                    </a:lnTo>
                    <a:lnTo>
                      <a:pt x="28" y="87"/>
                    </a:lnTo>
                    <a:lnTo>
                      <a:pt x="39" y="95"/>
                    </a:lnTo>
                    <a:lnTo>
                      <a:pt x="54" y="97"/>
                    </a:lnTo>
                    <a:lnTo>
                      <a:pt x="64" y="95"/>
                    </a:lnTo>
                    <a:lnTo>
                      <a:pt x="75" y="94"/>
                    </a:lnTo>
                    <a:lnTo>
                      <a:pt x="83" y="91"/>
                    </a:lnTo>
                    <a:lnTo>
                      <a:pt x="92" y="87"/>
                    </a:lnTo>
                    <a:lnTo>
                      <a:pt x="92" y="103"/>
                    </a:lnTo>
                    <a:lnTo>
                      <a:pt x="83" y="107"/>
                    </a:lnTo>
                    <a:lnTo>
                      <a:pt x="73" y="108"/>
                    </a:lnTo>
                    <a:lnTo>
                      <a:pt x="63" y="111"/>
                    </a:lnTo>
                    <a:lnTo>
                      <a:pt x="54" y="111"/>
                    </a:lnTo>
                    <a:lnTo>
                      <a:pt x="41" y="110"/>
                    </a:lnTo>
                    <a:lnTo>
                      <a:pt x="21" y="103"/>
                    </a:lnTo>
                    <a:lnTo>
                      <a:pt x="14" y="97"/>
                    </a:lnTo>
                    <a:lnTo>
                      <a:pt x="7" y="88"/>
                    </a:lnTo>
                    <a:lnTo>
                      <a:pt x="0" y="69"/>
                    </a:lnTo>
                    <a:lnTo>
                      <a:pt x="0" y="56"/>
                    </a:lnTo>
                    <a:lnTo>
                      <a:pt x="0" y="45"/>
                    </a:lnTo>
                    <a:lnTo>
                      <a:pt x="7" y="23"/>
                    </a:lnTo>
                    <a:lnTo>
                      <a:pt x="13" y="16"/>
                    </a:lnTo>
                    <a:lnTo>
                      <a:pt x="20" y="9"/>
                    </a:lnTo>
                    <a:lnTo>
                      <a:pt x="40" y="2"/>
                    </a:lnTo>
                    <a:lnTo>
                      <a:pt x="50" y="0"/>
                    </a:lnTo>
                    <a:lnTo>
                      <a:pt x="62" y="2"/>
                    </a:lnTo>
                    <a:lnTo>
                      <a:pt x="77" y="8"/>
                    </a:lnTo>
                    <a:lnTo>
                      <a:pt x="85" y="15"/>
                    </a:lnTo>
                    <a:lnTo>
                      <a:pt x="90" y="22"/>
                    </a:lnTo>
                    <a:lnTo>
                      <a:pt x="96" y="41"/>
                    </a:lnTo>
                    <a:lnTo>
                      <a:pt x="96" y="51"/>
                    </a:lnTo>
                    <a:close/>
                    <a:moveTo>
                      <a:pt x="79" y="46"/>
                    </a:moveTo>
                    <a:lnTo>
                      <a:pt x="77" y="33"/>
                    </a:lnTo>
                    <a:lnTo>
                      <a:pt x="72" y="23"/>
                    </a:lnTo>
                    <a:lnTo>
                      <a:pt x="63" y="16"/>
                    </a:lnTo>
                    <a:lnTo>
                      <a:pt x="51" y="15"/>
                    </a:lnTo>
                    <a:lnTo>
                      <a:pt x="37" y="16"/>
                    </a:lnTo>
                    <a:lnTo>
                      <a:pt x="28" y="23"/>
                    </a:lnTo>
                    <a:lnTo>
                      <a:pt x="20" y="33"/>
                    </a:lnTo>
                    <a:lnTo>
                      <a:pt x="18"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Freeform 372"/>
              <p:cNvSpPr>
                <a:spLocks/>
              </p:cNvSpPr>
              <p:nvPr/>
            </p:nvSpPr>
            <p:spPr bwMode="auto">
              <a:xfrm>
                <a:off x="4068" y="1587"/>
                <a:ext cx="34" cy="35"/>
              </a:xfrm>
              <a:custGeom>
                <a:avLst/>
                <a:gdLst>
                  <a:gd name="T0" fmla="*/ 100 w 102"/>
                  <a:gd name="T1" fmla="*/ 0 h 105"/>
                  <a:gd name="T2" fmla="*/ 62 w 102"/>
                  <a:gd name="T3" fmla="*/ 51 h 105"/>
                  <a:gd name="T4" fmla="*/ 102 w 102"/>
                  <a:gd name="T5" fmla="*/ 105 h 105"/>
                  <a:gd name="T6" fmla="*/ 81 w 102"/>
                  <a:gd name="T7" fmla="*/ 105 h 105"/>
                  <a:gd name="T8" fmla="*/ 51 w 102"/>
                  <a:gd name="T9" fmla="*/ 64 h 105"/>
                  <a:gd name="T10" fmla="*/ 20 w 102"/>
                  <a:gd name="T11" fmla="*/ 105 h 105"/>
                  <a:gd name="T12" fmla="*/ 0 w 102"/>
                  <a:gd name="T13" fmla="*/ 105 h 105"/>
                  <a:gd name="T14" fmla="*/ 40 w 102"/>
                  <a:gd name="T15" fmla="*/ 51 h 105"/>
                  <a:gd name="T16" fmla="*/ 3 w 102"/>
                  <a:gd name="T17" fmla="*/ 0 h 105"/>
                  <a:gd name="T18" fmla="*/ 23 w 102"/>
                  <a:gd name="T19" fmla="*/ 0 h 105"/>
                  <a:gd name="T20" fmla="*/ 52 w 102"/>
                  <a:gd name="T21" fmla="*/ 38 h 105"/>
                  <a:gd name="T22" fmla="*/ 79 w 102"/>
                  <a:gd name="T23" fmla="*/ 0 h 105"/>
                  <a:gd name="T24" fmla="*/ 100 w 102"/>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05">
                    <a:moveTo>
                      <a:pt x="100" y="0"/>
                    </a:moveTo>
                    <a:lnTo>
                      <a:pt x="62" y="51"/>
                    </a:lnTo>
                    <a:lnTo>
                      <a:pt x="102" y="105"/>
                    </a:lnTo>
                    <a:lnTo>
                      <a:pt x="81" y="105"/>
                    </a:lnTo>
                    <a:lnTo>
                      <a:pt x="51" y="64"/>
                    </a:lnTo>
                    <a:lnTo>
                      <a:pt x="20" y="105"/>
                    </a:lnTo>
                    <a:lnTo>
                      <a:pt x="0" y="105"/>
                    </a:lnTo>
                    <a:lnTo>
                      <a:pt x="40" y="51"/>
                    </a:lnTo>
                    <a:lnTo>
                      <a:pt x="3" y="0"/>
                    </a:lnTo>
                    <a:lnTo>
                      <a:pt x="23" y="0"/>
                    </a:lnTo>
                    <a:lnTo>
                      <a:pt x="52" y="38"/>
                    </a:lnTo>
                    <a:lnTo>
                      <a:pt x="79" y="0"/>
                    </a:lnTo>
                    <a:lnTo>
                      <a:pt x="1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373"/>
              <p:cNvSpPr>
                <a:spLocks noEditPoints="1"/>
              </p:cNvSpPr>
              <p:nvPr/>
            </p:nvSpPr>
            <p:spPr bwMode="auto">
              <a:xfrm>
                <a:off x="4110" y="1586"/>
                <a:ext cx="31" cy="50"/>
              </a:xfrm>
              <a:custGeom>
                <a:avLst/>
                <a:gdLst>
                  <a:gd name="T0" fmla="*/ 17 w 93"/>
                  <a:gd name="T1" fmla="*/ 92 h 149"/>
                  <a:gd name="T2" fmla="*/ 17 w 93"/>
                  <a:gd name="T3" fmla="*/ 149 h 149"/>
                  <a:gd name="T4" fmla="*/ 0 w 93"/>
                  <a:gd name="T5" fmla="*/ 149 h 149"/>
                  <a:gd name="T6" fmla="*/ 0 w 93"/>
                  <a:gd name="T7" fmla="*/ 3 h 149"/>
                  <a:gd name="T8" fmla="*/ 17 w 93"/>
                  <a:gd name="T9" fmla="*/ 3 h 149"/>
                  <a:gd name="T10" fmla="*/ 17 w 93"/>
                  <a:gd name="T11" fmla="*/ 19 h 149"/>
                  <a:gd name="T12" fmla="*/ 23 w 93"/>
                  <a:gd name="T13" fmla="*/ 10 h 149"/>
                  <a:gd name="T14" fmla="*/ 31 w 93"/>
                  <a:gd name="T15" fmla="*/ 5 h 149"/>
                  <a:gd name="T16" fmla="*/ 40 w 93"/>
                  <a:gd name="T17" fmla="*/ 2 h 149"/>
                  <a:gd name="T18" fmla="*/ 50 w 93"/>
                  <a:gd name="T19" fmla="*/ 0 h 149"/>
                  <a:gd name="T20" fmla="*/ 60 w 93"/>
                  <a:gd name="T21" fmla="*/ 2 h 149"/>
                  <a:gd name="T22" fmla="*/ 76 w 93"/>
                  <a:gd name="T23" fmla="*/ 9 h 149"/>
                  <a:gd name="T24" fmla="*/ 82 w 93"/>
                  <a:gd name="T25" fmla="*/ 16 h 149"/>
                  <a:gd name="T26" fmla="*/ 92 w 93"/>
                  <a:gd name="T27" fmla="*/ 32 h 149"/>
                  <a:gd name="T28" fmla="*/ 93 w 93"/>
                  <a:gd name="T29" fmla="*/ 56 h 149"/>
                  <a:gd name="T30" fmla="*/ 92 w 93"/>
                  <a:gd name="T31" fmla="*/ 80 h 149"/>
                  <a:gd name="T32" fmla="*/ 82 w 93"/>
                  <a:gd name="T33" fmla="*/ 95 h 149"/>
                  <a:gd name="T34" fmla="*/ 76 w 93"/>
                  <a:gd name="T35" fmla="*/ 103 h 149"/>
                  <a:gd name="T36" fmla="*/ 60 w 93"/>
                  <a:gd name="T37" fmla="*/ 110 h 149"/>
                  <a:gd name="T38" fmla="*/ 50 w 93"/>
                  <a:gd name="T39" fmla="*/ 111 h 149"/>
                  <a:gd name="T40" fmla="*/ 40 w 93"/>
                  <a:gd name="T41" fmla="*/ 110 h 149"/>
                  <a:gd name="T42" fmla="*/ 31 w 93"/>
                  <a:gd name="T43" fmla="*/ 107 h 149"/>
                  <a:gd name="T44" fmla="*/ 23 w 93"/>
                  <a:gd name="T45" fmla="*/ 101 h 149"/>
                  <a:gd name="T46" fmla="*/ 17 w 93"/>
                  <a:gd name="T47" fmla="*/ 92 h 149"/>
                  <a:gd name="T48" fmla="*/ 76 w 93"/>
                  <a:gd name="T49" fmla="*/ 56 h 149"/>
                  <a:gd name="T50" fmla="*/ 74 w 93"/>
                  <a:gd name="T51" fmla="*/ 38 h 149"/>
                  <a:gd name="T52" fmla="*/ 67 w 93"/>
                  <a:gd name="T53" fmla="*/ 26 h 149"/>
                  <a:gd name="T54" fmla="*/ 59 w 93"/>
                  <a:gd name="T55" fmla="*/ 18 h 149"/>
                  <a:gd name="T56" fmla="*/ 46 w 93"/>
                  <a:gd name="T57" fmla="*/ 15 h 149"/>
                  <a:gd name="T58" fmla="*/ 34 w 93"/>
                  <a:gd name="T59" fmla="*/ 18 h 149"/>
                  <a:gd name="T60" fmla="*/ 25 w 93"/>
                  <a:gd name="T61" fmla="*/ 26 h 149"/>
                  <a:gd name="T62" fmla="*/ 18 w 93"/>
                  <a:gd name="T63" fmla="*/ 38 h 149"/>
                  <a:gd name="T64" fmla="*/ 17 w 93"/>
                  <a:gd name="T65" fmla="*/ 56 h 149"/>
                  <a:gd name="T66" fmla="*/ 18 w 93"/>
                  <a:gd name="T67" fmla="*/ 74 h 149"/>
                  <a:gd name="T68" fmla="*/ 25 w 93"/>
                  <a:gd name="T69" fmla="*/ 85 h 149"/>
                  <a:gd name="T70" fmla="*/ 34 w 93"/>
                  <a:gd name="T71" fmla="*/ 95 h 149"/>
                  <a:gd name="T72" fmla="*/ 46 w 93"/>
                  <a:gd name="T73" fmla="*/ 97 h 149"/>
                  <a:gd name="T74" fmla="*/ 59 w 93"/>
                  <a:gd name="T75" fmla="*/ 95 h 149"/>
                  <a:gd name="T76" fmla="*/ 67 w 93"/>
                  <a:gd name="T77" fmla="*/ 85 h 149"/>
                  <a:gd name="T78" fmla="*/ 74 w 93"/>
                  <a:gd name="T79" fmla="*/ 74 h 149"/>
                  <a:gd name="T80" fmla="*/ 76 w 93"/>
                  <a:gd name="T81" fmla="*/ 5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9">
                    <a:moveTo>
                      <a:pt x="17" y="92"/>
                    </a:moveTo>
                    <a:lnTo>
                      <a:pt x="17" y="149"/>
                    </a:lnTo>
                    <a:lnTo>
                      <a:pt x="0" y="149"/>
                    </a:lnTo>
                    <a:lnTo>
                      <a:pt x="0" y="3"/>
                    </a:lnTo>
                    <a:lnTo>
                      <a:pt x="17" y="3"/>
                    </a:lnTo>
                    <a:lnTo>
                      <a:pt x="17" y="19"/>
                    </a:lnTo>
                    <a:lnTo>
                      <a:pt x="23" y="10"/>
                    </a:lnTo>
                    <a:lnTo>
                      <a:pt x="31" y="5"/>
                    </a:lnTo>
                    <a:lnTo>
                      <a:pt x="40" y="2"/>
                    </a:lnTo>
                    <a:lnTo>
                      <a:pt x="50" y="0"/>
                    </a:lnTo>
                    <a:lnTo>
                      <a:pt x="60" y="2"/>
                    </a:lnTo>
                    <a:lnTo>
                      <a:pt x="76" y="9"/>
                    </a:lnTo>
                    <a:lnTo>
                      <a:pt x="82" y="16"/>
                    </a:lnTo>
                    <a:lnTo>
                      <a:pt x="92" y="32"/>
                    </a:lnTo>
                    <a:lnTo>
                      <a:pt x="93" y="56"/>
                    </a:lnTo>
                    <a:lnTo>
                      <a:pt x="92" y="80"/>
                    </a:lnTo>
                    <a:lnTo>
                      <a:pt x="82" y="95"/>
                    </a:lnTo>
                    <a:lnTo>
                      <a:pt x="76" y="103"/>
                    </a:lnTo>
                    <a:lnTo>
                      <a:pt x="60" y="110"/>
                    </a:lnTo>
                    <a:lnTo>
                      <a:pt x="50" y="111"/>
                    </a:lnTo>
                    <a:lnTo>
                      <a:pt x="40" y="110"/>
                    </a:lnTo>
                    <a:lnTo>
                      <a:pt x="31" y="107"/>
                    </a:lnTo>
                    <a:lnTo>
                      <a:pt x="23" y="101"/>
                    </a:lnTo>
                    <a:lnTo>
                      <a:pt x="17" y="92"/>
                    </a:lnTo>
                    <a:close/>
                    <a:moveTo>
                      <a:pt x="76" y="56"/>
                    </a:moveTo>
                    <a:lnTo>
                      <a:pt x="74" y="38"/>
                    </a:lnTo>
                    <a:lnTo>
                      <a:pt x="67" y="26"/>
                    </a:lnTo>
                    <a:lnTo>
                      <a:pt x="59" y="18"/>
                    </a:lnTo>
                    <a:lnTo>
                      <a:pt x="46" y="15"/>
                    </a:lnTo>
                    <a:lnTo>
                      <a:pt x="34" y="18"/>
                    </a:lnTo>
                    <a:lnTo>
                      <a:pt x="25" y="26"/>
                    </a:lnTo>
                    <a:lnTo>
                      <a:pt x="18" y="38"/>
                    </a:lnTo>
                    <a:lnTo>
                      <a:pt x="17" y="56"/>
                    </a:lnTo>
                    <a:lnTo>
                      <a:pt x="18" y="74"/>
                    </a:lnTo>
                    <a:lnTo>
                      <a:pt x="25" y="85"/>
                    </a:lnTo>
                    <a:lnTo>
                      <a:pt x="34" y="95"/>
                    </a:lnTo>
                    <a:lnTo>
                      <a:pt x="46" y="97"/>
                    </a:lnTo>
                    <a:lnTo>
                      <a:pt x="59" y="95"/>
                    </a:lnTo>
                    <a:lnTo>
                      <a:pt x="67" y="85"/>
                    </a:lnTo>
                    <a:lnTo>
                      <a:pt x="74" y="74"/>
                    </a:lnTo>
                    <a:lnTo>
                      <a:pt x="7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Freeform 374"/>
              <p:cNvSpPr>
                <a:spLocks noEditPoints="1"/>
              </p:cNvSpPr>
              <p:nvPr/>
            </p:nvSpPr>
            <p:spPr bwMode="auto">
              <a:xfrm>
                <a:off x="4149" y="1586"/>
                <a:ext cx="32" cy="37"/>
              </a:xfrm>
              <a:custGeom>
                <a:avLst/>
                <a:gdLst>
                  <a:gd name="T0" fmla="*/ 98 w 98"/>
                  <a:gd name="T1" fmla="*/ 51 h 111"/>
                  <a:gd name="T2" fmla="*/ 98 w 98"/>
                  <a:gd name="T3" fmla="*/ 59 h 111"/>
                  <a:gd name="T4" fmla="*/ 17 w 98"/>
                  <a:gd name="T5" fmla="*/ 59 h 111"/>
                  <a:gd name="T6" fmla="*/ 20 w 98"/>
                  <a:gd name="T7" fmla="*/ 77 h 111"/>
                  <a:gd name="T8" fmla="*/ 29 w 98"/>
                  <a:gd name="T9" fmla="*/ 87 h 111"/>
                  <a:gd name="T10" fmla="*/ 39 w 98"/>
                  <a:gd name="T11" fmla="*/ 95 h 111"/>
                  <a:gd name="T12" fmla="*/ 55 w 98"/>
                  <a:gd name="T13" fmla="*/ 97 h 111"/>
                  <a:gd name="T14" fmla="*/ 65 w 98"/>
                  <a:gd name="T15" fmla="*/ 95 h 111"/>
                  <a:gd name="T16" fmla="*/ 75 w 98"/>
                  <a:gd name="T17" fmla="*/ 94 h 111"/>
                  <a:gd name="T18" fmla="*/ 83 w 98"/>
                  <a:gd name="T19" fmla="*/ 91 h 111"/>
                  <a:gd name="T20" fmla="*/ 94 w 98"/>
                  <a:gd name="T21" fmla="*/ 87 h 111"/>
                  <a:gd name="T22" fmla="*/ 94 w 98"/>
                  <a:gd name="T23" fmla="*/ 103 h 111"/>
                  <a:gd name="T24" fmla="*/ 83 w 98"/>
                  <a:gd name="T25" fmla="*/ 107 h 111"/>
                  <a:gd name="T26" fmla="*/ 75 w 98"/>
                  <a:gd name="T27" fmla="*/ 108 h 111"/>
                  <a:gd name="T28" fmla="*/ 65 w 98"/>
                  <a:gd name="T29" fmla="*/ 111 h 111"/>
                  <a:gd name="T30" fmla="*/ 55 w 98"/>
                  <a:gd name="T31" fmla="*/ 111 h 111"/>
                  <a:gd name="T32" fmla="*/ 42 w 98"/>
                  <a:gd name="T33" fmla="*/ 110 h 111"/>
                  <a:gd name="T34" fmla="*/ 23 w 98"/>
                  <a:gd name="T35" fmla="*/ 103 h 111"/>
                  <a:gd name="T36" fmla="*/ 14 w 98"/>
                  <a:gd name="T37" fmla="*/ 97 h 111"/>
                  <a:gd name="T38" fmla="*/ 7 w 98"/>
                  <a:gd name="T39" fmla="*/ 88 h 111"/>
                  <a:gd name="T40" fmla="*/ 0 w 98"/>
                  <a:gd name="T41" fmla="*/ 69 h 111"/>
                  <a:gd name="T42" fmla="*/ 0 w 98"/>
                  <a:gd name="T43" fmla="*/ 56 h 111"/>
                  <a:gd name="T44" fmla="*/ 0 w 98"/>
                  <a:gd name="T45" fmla="*/ 45 h 111"/>
                  <a:gd name="T46" fmla="*/ 7 w 98"/>
                  <a:gd name="T47" fmla="*/ 23 h 111"/>
                  <a:gd name="T48" fmla="*/ 14 w 98"/>
                  <a:gd name="T49" fmla="*/ 16 h 111"/>
                  <a:gd name="T50" fmla="*/ 21 w 98"/>
                  <a:gd name="T51" fmla="*/ 9 h 111"/>
                  <a:gd name="T52" fmla="*/ 40 w 98"/>
                  <a:gd name="T53" fmla="*/ 2 h 111"/>
                  <a:gd name="T54" fmla="*/ 52 w 98"/>
                  <a:gd name="T55" fmla="*/ 0 h 111"/>
                  <a:gd name="T56" fmla="*/ 62 w 98"/>
                  <a:gd name="T57" fmla="*/ 2 h 111"/>
                  <a:gd name="T58" fmla="*/ 78 w 98"/>
                  <a:gd name="T59" fmla="*/ 8 h 111"/>
                  <a:gd name="T60" fmla="*/ 85 w 98"/>
                  <a:gd name="T61" fmla="*/ 15 h 111"/>
                  <a:gd name="T62" fmla="*/ 91 w 98"/>
                  <a:gd name="T63" fmla="*/ 22 h 111"/>
                  <a:gd name="T64" fmla="*/ 96 w 98"/>
                  <a:gd name="T65" fmla="*/ 41 h 111"/>
                  <a:gd name="T66" fmla="*/ 98 w 98"/>
                  <a:gd name="T67" fmla="*/ 51 h 111"/>
                  <a:gd name="T68" fmla="*/ 81 w 98"/>
                  <a:gd name="T69" fmla="*/ 46 h 111"/>
                  <a:gd name="T70" fmla="*/ 79 w 98"/>
                  <a:gd name="T71" fmla="*/ 33 h 111"/>
                  <a:gd name="T72" fmla="*/ 72 w 98"/>
                  <a:gd name="T73" fmla="*/ 23 h 111"/>
                  <a:gd name="T74" fmla="*/ 63 w 98"/>
                  <a:gd name="T75" fmla="*/ 16 h 111"/>
                  <a:gd name="T76" fmla="*/ 52 w 98"/>
                  <a:gd name="T77" fmla="*/ 15 h 111"/>
                  <a:gd name="T78" fmla="*/ 37 w 98"/>
                  <a:gd name="T79" fmla="*/ 16 h 111"/>
                  <a:gd name="T80" fmla="*/ 29 w 98"/>
                  <a:gd name="T81" fmla="*/ 23 h 111"/>
                  <a:gd name="T82" fmla="*/ 21 w 98"/>
                  <a:gd name="T83" fmla="*/ 33 h 111"/>
                  <a:gd name="T84" fmla="*/ 19 w 98"/>
                  <a:gd name="T85" fmla="*/ 46 h 111"/>
                  <a:gd name="T86" fmla="*/ 81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7" y="59"/>
                    </a:lnTo>
                    <a:lnTo>
                      <a:pt x="20" y="77"/>
                    </a:lnTo>
                    <a:lnTo>
                      <a:pt x="29" y="87"/>
                    </a:lnTo>
                    <a:lnTo>
                      <a:pt x="39" y="95"/>
                    </a:lnTo>
                    <a:lnTo>
                      <a:pt x="55" y="97"/>
                    </a:lnTo>
                    <a:lnTo>
                      <a:pt x="65" y="95"/>
                    </a:lnTo>
                    <a:lnTo>
                      <a:pt x="75" y="94"/>
                    </a:lnTo>
                    <a:lnTo>
                      <a:pt x="83" y="91"/>
                    </a:lnTo>
                    <a:lnTo>
                      <a:pt x="94" y="87"/>
                    </a:lnTo>
                    <a:lnTo>
                      <a:pt x="94" y="103"/>
                    </a:lnTo>
                    <a:lnTo>
                      <a:pt x="83" y="107"/>
                    </a:lnTo>
                    <a:lnTo>
                      <a:pt x="75" y="108"/>
                    </a:lnTo>
                    <a:lnTo>
                      <a:pt x="65" y="111"/>
                    </a:lnTo>
                    <a:lnTo>
                      <a:pt x="55" y="111"/>
                    </a:lnTo>
                    <a:lnTo>
                      <a:pt x="42" y="110"/>
                    </a:lnTo>
                    <a:lnTo>
                      <a:pt x="23" y="103"/>
                    </a:lnTo>
                    <a:lnTo>
                      <a:pt x="14" y="97"/>
                    </a:lnTo>
                    <a:lnTo>
                      <a:pt x="7" y="88"/>
                    </a:lnTo>
                    <a:lnTo>
                      <a:pt x="0" y="69"/>
                    </a:lnTo>
                    <a:lnTo>
                      <a:pt x="0" y="56"/>
                    </a:lnTo>
                    <a:lnTo>
                      <a:pt x="0" y="45"/>
                    </a:lnTo>
                    <a:lnTo>
                      <a:pt x="7" y="23"/>
                    </a:lnTo>
                    <a:lnTo>
                      <a:pt x="14" y="16"/>
                    </a:lnTo>
                    <a:lnTo>
                      <a:pt x="21" y="9"/>
                    </a:lnTo>
                    <a:lnTo>
                      <a:pt x="40" y="2"/>
                    </a:lnTo>
                    <a:lnTo>
                      <a:pt x="52" y="0"/>
                    </a:lnTo>
                    <a:lnTo>
                      <a:pt x="62" y="2"/>
                    </a:lnTo>
                    <a:lnTo>
                      <a:pt x="78" y="8"/>
                    </a:lnTo>
                    <a:lnTo>
                      <a:pt x="85" y="15"/>
                    </a:lnTo>
                    <a:lnTo>
                      <a:pt x="91" y="22"/>
                    </a:lnTo>
                    <a:lnTo>
                      <a:pt x="96" y="41"/>
                    </a:lnTo>
                    <a:lnTo>
                      <a:pt x="98" y="51"/>
                    </a:lnTo>
                    <a:close/>
                    <a:moveTo>
                      <a:pt x="81" y="46"/>
                    </a:moveTo>
                    <a:lnTo>
                      <a:pt x="79" y="33"/>
                    </a:lnTo>
                    <a:lnTo>
                      <a:pt x="72" y="23"/>
                    </a:lnTo>
                    <a:lnTo>
                      <a:pt x="63" y="16"/>
                    </a:lnTo>
                    <a:lnTo>
                      <a:pt x="52" y="15"/>
                    </a:lnTo>
                    <a:lnTo>
                      <a:pt x="37" y="16"/>
                    </a:lnTo>
                    <a:lnTo>
                      <a:pt x="29" y="23"/>
                    </a:lnTo>
                    <a:lnTo>
                      <a:pt x="21" y="33"/>
                    </a:lnTo>
                    <a:lnTo>
                      <a:pt x="19" y="46"/>
                    </a:lnTo>
                    <a:lnTo>
                      <a:pt x="8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375"/>
              <p:cNvSpPr>
                <a:spLocks/>
              </p:cNvSpPr>
              <p:nvPr/>
            </p:nvSpPr>
            <p:spPr bwMode="auto">
              <a:xfrm>
                <a:off x="4190" y="1586"/>
                <a:ext cx="21" cy="36"/>
              </a:xfrm>
              <a:custGeom>
                <a:avLst/>
                <a:gdLst>
                  <a:gd name="T0" fmla="*/ 61 w 61"/>
                  <a:gd name="T1" fmla="*/ 19 h 108"/>
                  <a:gd name="T2" fmla="*/ 58 w 61"/>
                  <a:gd name="T3" fmla="*/ 18 h 108"/>
                  <a:gd name="T4" fmla="*/ 55 w 61"/>
                  <a:gd name="T5" fmla="*/ 18 h 108"/>
                  <a:gd name="T6" fmla="*/ 52 w 61"/>
                  <a:gd name="T7" fmla="*/ 16 h 108"/>
                  <a:gd name="T8" fmla="*/ 48 w 61"/>
                  <a:gd name="T9" fmla="*/ 16 h 108"/>
                  <a:gd name="T10" fmla="*/ 33 w 61"/>
                  <a:gd name="T11" fmla="*/ 18 h 108"/>
                  <a:gd name="T12" fmla="*/ 25 w 61"/>
                  <a:gd name="T13" fmla="*/ 26 h 108"/>
                  <a:gd name="T14" fmla="*/ 19 w 61"/>
                  <a:gd name="T15" fmla="*/ 36 h 108"/>
                  <a:gd name="T16" fmla="*/ 18 w 61"/>
                  <a:gd name="T17" fmla="*/ 54 h 108"/>
                  <a:gd name="T18" fmla="*/ 18 w 61"/>
                  <a:gd name="T19" fmla="*/ 108 h 108"/>
                  <a:gd name="T20" fmla="*/ 0 w 61"/>
                  <a:gd name="T21" fmla="*/ 108 h 108"/>
                  <a:gd name="T22" fmla="*/ 0 w 61"/>
                  <a:gd name="T23" fmla="*/ 3 h 108"/>
                  <a:gd name="T24" fmla="*/ 18 w 61"/>
                  <a:gd name="T25" fmla="*/ 3 h 108"/>
                  <a:gd name="T26" fmla="*/ 18 w 61"/>
                  <a:gd name="T27" fmla="*/ 19 h 108"/>
                  <a:gd name="T28" fmla="*/ 23 w 61"/>
                  <a:gd name="T29" fmla="*/ 10 h 108"/>
                  <a:gd name="T30" fmla="*/ 32 w 61"/>
                  <a:gd name="T31" fmla="*/ 6 h 108"/>
                  <a:gd name="T32" fmla="*/ 41 w 61"/>
                  <a:gd name="T33" fmla="*/ 2 h 108"/>
                  <a:gd name="T34" fmla="*/ 52 w 61"/>
                  <a:gd name="T35" fmla="*/ 0 h 108"/>
                  <a:gd name="T36" fmla="*/ 55 w 61"/>
                  <a:gd name="T37" fmla="*/ 0 h 108"/>
                  <a:gd name="T38" fmla="*/ 56 w 61"/>
                  <a:gd name="T39" fmla="*/ 0 h 108"/>
                  <a:gd name="T40" fmla="*/ 59 w 61"/>
                  <a:gd name="T41" fmla="*/ 2 h 108"/>
                  <a:gd name="T42" fmla="*/ 61 w 61"/>
                  <a:gd name="T43" fmla="*/ 2 h 108"/>
                  <a:gd name="T44" fmla="*/ 61 w 61"/>
                  <a:gd name="T45"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108">
                    <a:moveTo>
                      <a:pt x="61" y="19"/>
                    </a:moveTo>
                    <a:lnTo>
                      <a:pt x="58" y="18"/>
                    </a:lnTo>
                    <a:lnTo>
                      <a:pt x="55" y="18"/>
                    </a:lnTo>
                    <a:lnTo>
                      <a:pt x="52" y="16"/>
                    </a:lnTo>
                    <a:lnTo>
                      <a:pt x="48" y="16"/>
                    </a:lnTo>
                    <a:lnTo>
                      <a:pt x="33" y="18"/>
                    </a:lnTo>
                    <a:lnTo>
                      <a:pt x="25" y="26"/>
                    </a:lnTo>
                    <a:lnTo>
                      <a:pt x="19" y="36"/>
                    </a:lnTo>
                    <a:lnTo>
                      <a:pt x="18" y="54"/>
                    </a:lnTo>
                    <a:lnTo>
                      <a:pt x="18" y="108"/>
                    </a:lnTo>
                    <a:lnTo>
                      <a:pt x="0" y="108"/>
                    </a:lnTo>
                    <a:lnTo>
                      <a:pt x="0" y="3"/>
                    </a:lnTo>
                    <a:lnTo>
                      <a:pt x="18" y="3"/>
                    </a:lnTo>
                    <a:lnTo>
                      <a:pt x="18" y="19"/>
                    </a:lnTo>
                    <a:lnTo>
                      <a:pt x="23" y="10"/>
                    </a:lnTo>
                    <a:lnTo>
                      <a:pt x="32" y="6"/>
                    </a:lnTo>
                    <a:lnTo>
                      <a:pt x="41" y="2"/>
                    </a:lnTo>
                    <a:lnTo>
                      <a:pt x="52" y="0"/>
                    </a:lnTo>
                    <a:lnTo>
                      <a:pt x="55" y="0"/>
                    </a:lnTo>
                    <a:lnTo>
                      <a:pt x="56" y="0"/>
                    </a:lnTo>
                    <a:lnTo>
                      <a:pt x="59" y="2"/>
                    </a:lnTo>
                    <a:lnTo>
                      <a:pt x="61" y="2"/>
                    </a:lnTo>
                    <a:lnTo>
                      <a:pt x="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Freeform 376"/>
              <p:cNvSpPr>
                <a:spLocks noEditPoints="1"/>
              </p:cNvSpPr>
              <p:nvPr/>
            </p:nvSpPr>
            <p:spPr bwMode="auto">
              <a:xfrm>
                <a:off x="4217" y="1574"/>
                <a:ext cx="6" cy="48"/>
              </a:xfrm>
              <a:custGeom>
                <a:avLst/>
                <a:gdLst>
                  <a:gd name="T0" fmla="*/ 0 w 17"/>
                  <a:gd name="T1" fmla="*/ 40 h 145"/>
                  <a:gd name="T2" fmla="*/ 17 w 17"/>
                  <a:gd name="T3" fmla="*/ 40 h 145"/>
                  <a:gd name="T4" fmla="*/ 17 w 17"/>
                  <a:gd name="T5" fmla="*/ 145 h 145"/>
                  <a:gd name="T6" fmla="*/ 0 w 17"/>
                  <a:gd name="T7" fmla="*/ 145 h 145"/>
                  <a:gd name="T8" fmla="*/ 0 w 17"/>
                  <a:gd name="T9" fmla="*/ 40 h 145"/>
                  <a:gd name="T10" fmla="*/ 0 w 17"/>
                  <a:gd name="T11" fmla="*/ 0 h 145"/>
                  <a:gd name="T12" fmla="*/ 17 w 17"/>
                  <a:gd name="T13" fmla="*/ 0 h 145"/>
                  <a:gd name="T14" fmla="*/ 17 w 17"/>
                  <a:gd name="T15" fmla="*/ 21 h 145"/>
                  <a:gd name="T16" fmla="*/ 0 w 17"/>
                  <a:gd name="T17" fmla="*/ 21 h 145"/>
                  <a:gd name="T18" fmla="*/ 0 w 17"/>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5">
                    <a:moveTo>
                      <a:pt x="0" y="40"/>
                    </a:moveTo>
                    <a:lnTo>
                      <a:pt x="17" y="40"/>
                    </a:lnTo>
                    <a:lnTo>
                      <a:pt x="17" y="145"/>
                    </a:lnTo>
                    <a:lnTo>
                      <a:pt x="0" y="145"/>
                    </a:lnTo>
                    <a:lnTo>
                      <a:pt x="0" y="40"/>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Freeform 377"/>
              <p:cNvSpPr>
                <a:spLocks noEditPoints="1"/>
              </p:cNvSpPr>
              <p:nvPr/>
            </p:nvSpPr>
            <p:spPr bwMode="auto">
              <a:xfrm>
                <a:off x="4232" y="1586"/>
                <a:ext cx="32" cy="37"/>
              </a:xfrm>
              <a:custGeom>
                <a:avLst/>
                <a:gdLst>
                  <a:gd name="T0" fmla="*/ 96 w 96"/>
                  <a:gd name="T1" fmla="*/ 51 h 111"/>
                  <a:gd name="T2" fmla="*/ 96 w 96"/>
                  <a:gd name="T3" fmla="*/ 59 h 111"/>
                  <a:gd name="T4" fmla="*/ 17 w 96"/>
                  <a:gd name="T5" fmla="*/ 59 h 111"/>
                  <a:gd name="T6" fmla="*/ 20 w 96"/>
                  <a:gd name="T7" fmla="*/ 77 h 111"/>
                  <a:gd name="T8" fmla="*/ 28 w 96"/>
                  <a:gd name="T9" fmla="*/ 87 h 111"/>
                  <a:gd name="T10" fmla="*/ 39 w 96"/>
                  <a:gd name="T11" fmla="*/ 95 h 111"/>
                  <a:gd name="T12" fmla="*/ 54 w 96"/>
                  <a:gd name="T13" fmla="*/ 97 h 111"/>
                  <a:gd name="T14" fmla="*/ 64 w 96"/>
                  <a:gd name="T15" fmla="*/ 95 h 111"/>
                  <a:gd name="T16" fmla="*/ 75 w 96"/>
                  <a:gd name="T17" fmla="*/ 94 h 111"/>
                  <a:gd name="T18" fmla="*/ 83 w 96"/>
                  <a:gd name="T19" fmla="*/ 91 h 111"/>
                  <a:gd name="T20" fmla="*/ 93 w 96"/>
                  <a:gd name="T21" fmla="*/ 87 h 111"/>
                  <a:gd name="T22" fmla="*/ 93 w 96"/>
                  <a:gd name="T23" fmla="*/ 103 h 111"/>
                  <a:gd name="T24" fmla="*/ 83 w 96"/>
                  <a:gd name="T25" fmla="*/ 107 h 111"/>
                  <a:gd name="T26" fmla="*/ 73 w 96"/>
                  <a:gd name="T27" fmla="*/ 108 h 111"/>
                  <a:gd name="T28" fmla="*/ 64 w 96"/>
                  <a:gd name="T29" fmla="*/ 111 h 111"/>
                  <a:gd name="T30" fmla="*/ 54 w 96"/>
                  <a:gd name="T31" fmla="*/ 111 h 111"/>
                  <a:gd name="T32" fmla="*/ 41 w 96"/>
                  <a:gd name="T33" fmla="*/ 110 h 111"/>
                  <a:gd name="T34" fmla="*/ 21 w 96"/>
                  <a:gd name="T35" fmla="*/ 103 h 111"/>
                  <a:gd name="T36" fmla="*/ 14 w 96"/>
                  <a:gd name="T37" fmla="*/ 97 h 111"/>
                  <a:gd name="T38" fmla="*/ 7 w 96"/>
                  <a:gd name="T39" fmla="*/ 88 h 111"/>
                  <a:gd name="T40" fmla="*/ 0 w 96"/>
                  <a:gd name="T41" fmla="*/ 69 h 111"/>
                  <a:gd name="T42" fmla="*/ 0 w 96"/>
                  <a:gd name="T43" fmla="*/ 56 h 111"/>
                  <a:gd name="T44" fmla="*/ 0 w 96"/>
                  <a:gd name="T45" fmla="*/ 45 h 111"/>
                  <a:gd name="T46" fmla="*/ 7 w 96"/>
                  <a:gd name="T47" fmla="*/ 23 h 111"/>
                  <a:gd name="T48" fmla="*/ 14 w 96"/>
                  <a:gd name="T49" fmla="*/ 16 h 111"/>
                  <a:gd name="T50" fmla="*/ 21 w 96"/>
                  <a:gd name="T51" fmla="*/ 9 h 111"/>
                  <a:gd name="T52" fmla="*/ 40 w 96"/>
                  <a:gd name="T53" fmla="*/ 2 h 111"/>
                  <a:gd name="T54" fmla="*/ 52 w 96"/>
                  <a:gd name="T55" fmla="*/ 0 h 111"/>
                  <a:gd name="T56" fmla="*/ 62 w 96"/>
                  <a:gd name="T57" fmla="*/ 2 h 111"/>
                  <a:gd name="T58" fmla="*/ 77 w 96"/>
                  <a:gd name="T59" fmla="*/ 8 h 111"/>
                  <a:gd name="T60" fmla="*/ 85 w 96"/>
                  <a:gd name="T61" fmla="*/ 15 h 111"/>
                  <a:gd name="T62" fmla="*/ 90 w 96"/>
                  <a:gd name="T63" fmla="*/ 22 h 111"/>
                  <a:gd name="T64" fmla="*/ 96 w 96"/>
                  <a:gd name="T65" fmla="*/ 41 h 111"/>
                  <a:gd name="T66" fmla="*/ 96 w 96"/>
                  <a:gd name="T67" fmla="*/ 51 h 111"/>
                  <a:gd name="T68" fmla="*/ 79 w 96"/>
                  <a:gd name="T69" fmla="*/ 46 h 111"/>
                  <a:gd name="T70" fmla="*/ 77 w 96"/>
                  <a:gd name="T71" fmla="*/ 33 h 111"/>
                  <a:gd name="T72" fmla="*/ 72 w 96"/>
                  <a:gd name="T73" fmla="*/ 23 h 111"/>
                  <a:gd name="T74" fmla="*/ 63 w 96"/>
                  <a:gd name="T75" fmla="*/ 16 h 111"/>
                  <a:gd name="T76" fmla="*/ 52 w 96"/>
                  <a:gd name="T77" fmla="*/ 15 h 111"/>
                  <a:gd name="T78" fmla="*/ 37 w 96"/>
                  <a:gd name="T79" fmla="*/ 16 h 111"/>
                  <a:gd name="T80" fmla="*/ 28 w 96"/>
                  <a:gd name="T81" fmla="*/ 23 h 111"/>
                  <a:gd name="T82" fmla="*/ 21 w 96"/>
                  <a:gd name="T83" fmla="*/ 33 h 111"/>
                  <a:gd name="T84" fmla="*/ 18 w 96"/>
                  <a:gd name="T85" fmla="*/ 46 h 111"/>
                  <a:gd name="T86" fmla="*/ 79 w 96"/>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11">
                    <a:moveTo>
                      <a:pt x="96" y="51"/>
                    </a:moveTo>
                    <a:lnTo>
                      <a:pt x="96" y="59"/>
                    </a:lnTo>
                    <a:lnTo>
                      <a:pt x="17" y="59"/>
                    </a:lnTo>
                    <a:lnTo>
                      <a:pt x="20" y="77"/>
                    </a:lnTo>
                    <a:lnTo>
                      <a:pt x="28" y="87"/>
                    </a:lnTo>
                    <a:lnTo>
                      <a:pt x="39" y="95"/>
                    </a:lnTo>
                    <a:lnTo>
                      <a:pt x="54" y="97"/>
                    </a:lnTo>
                    <a:lnTo>
                      <a:pt x="64" y="95"/>
                    </a:lnTo>
                    <a:lnTo>
                      <a:pt x="75" y="94"/>
                    </a:lnTo>
                    <a:lnTo>
                      <a:pt x="83" y="91"/>
                    </a:lnTo>
                    <a:lnTo>
                      <a:pt x="93" y="87"/>
                    </a:lnTo>
                    <a:lnTo>
                      <a:pt x="93" y="103"/>
                    </a:lnTo>
                    <a:lnTo>
                      <a:pt x="83" y="107"/>
                    </a:lnTo>
                    <a:lnTo>
                      <a:pt x="73" y="108"/>
                    </a:lnTo>
                    <a:lnTo>
                      <a:pt x="64" y="111"/>
                    </a:lnTo>
                    <a:lnTo>
                      <a:pt x="54" y="111"/>
                    </a:lnTo>
                    <a:lnTo>
                      <a:pt x="41" y="110"/>
                    </a:lnTo>
                    <a:lnTo>
                      <a:pt x="21" y="103"/>
                    </a:lnTo>
                    <a:lnTo>
                      <a:pt x="14" y="97"/>
                    </a:lnTo>
                    <a:lnTo>
                      <a:pt x="7" y="88"/>
                    </a:lnTo>
                    <a:lnTo>
                      <a:pt x="0" y="69"/>
                    </a:lnTo>
                    <a:lnTo>
                      <a:pt x="0" y="56"/>
                    </a:lnTo>
                    <a:lnTo>
                      <a:pt x="0" y="45"/>
                    </a:lnTo>
                    <a:lnTo>
                      <a:pt x="7" y="23"/>
                    </a:lnTo>
                    <a:lnTo>
                      <a:pt x="14" y="16"/>
                    </a:lnTo>
                    <a:lnTo>
                      <a:pt x="21" y="9"/>
                    </a:lnTo>
                    <a:lnTo>
                      <a:pt x="40" y="2"/>
                    </a:lnTo>
                    <a:lnTo>
                      <a:pt x="52" y="0"/>
                    </a:lnTo>
                    <a:lnTo>
                      <a:pt x="62" y="2"/>
                    </a:lnTo>
                    <a:lnTo>
                      <a:pt x="77" y="8"/>
                    </a:lnTo>
                    <a:lnTo>
                      <a:pt x="85" y="15"/>
                    </a:lnTo>
                    <a:lnTo>
                      <a:pt x="90" y="22"/>
                    </a:lnTo>
                    <a:lnTo>
                      <a:pt x="96" y="41"/>
                    </a:lnTo>
                    <a:lnTo>
                      <a:pt x="96" y="51"/>
                    </a:lnTo>
                    <a:close/>
                    <a:moveTo>
                      <a:pt x="79" y="46"/>
                    </a:moveTo>
                    <a:lnTo>
                      <a:pt x="77" y="33"/>
                    </a:lnTo>
                    <a:lnTo>
                      <a:pt x="72" y="23"/>
                    </a:lnTo>
                    <a:lnTo>
                      <a:pt x="63" y="16"/>
                    </a:lnTo>
                    <a:lnTo>
                      <a:pt x="52" y="15"/>
                    </a:lnTo>
                    <a:lnTo>
                      <a:pt x="37" y="16"/>
                    </a:lnTo>
                    <a:lnTo>
                      <a:pt x="28" y="23"/>
                    </a:lnTo>
                    <a:lnTo>
                      <a:pt x="21" y="33"/>
                    </a:lnTo>
                    <a:lnTo>
                      <a:pt x="18"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Freeform 378"/>
              <p:cNvSpPr>
                <a:spLocks/>
              </p:cNvSpPr>
              <p:nvPr/>
            </p:nvSpPr>
            <p:spPr bwMode="auto">
              <a:xfrm>
                <a:off x="4274" y="1586"/>
                <a:ext cx="29" cy="36"/>
              </a:xfrm>
              <a:custGeom>
                <a:avLst/>
                <a:gdLst>
                  <a:gd name="T0" fmla="*/ 88 w 88"/>
                  <a:gd name="T1" fmla="*/ 45 h 108"/>
                  <a:gd name="T2" fmla="*/ 88 w 88"/>
                  <a:gd name="T3" fmla="*/ 108 h 108"/>
                  <a:gd name="T4" fmla="*/ 71 w 88"/>
                  <a:gd name="T5" fmla="*/ 108 h 108"/>
                  <a:gd name="T6" fmla="*/ 71 w 88"/>
                  <a:gd name="T7" fmla="*/ 45 h 108"/>
                  <a:gd name="T8" fmla="*/ 69 w 88"/>
                  <a:gd name="T9" fmla="*/ 32 h 108"/>
                  <a:gd name="T10" fmla="*/ 65 w 88"/>
                  <a:gd name="T11" fmla="*/ 23 h 108"/>
                  <a:gd name="T12" fmla="*/ 58 w 88"/>
                  <a:gd name="T13" fmla="*/ 18 h 108"/>
                  <a:gd name="T14" fmla="*/ 48 w 88"/>
                  <a:gd name="T15" fmla="*/ 16 h 108"/>
                  <a:gd name="T16" fmla="*/ 35 w 88"/>
                  <a:gd name="T17" fmla="*/ 18 h 108"/>
                  <a:gd name="T18" fmla="*/ 25 w 88"/>
                  <a:gd name="T19" fmla="*/ 25 h 108"/>
                  <a:gd name="T20" fmla="*/ 19 w 88"/>
                  <a:gd name="T21" fmla="*/ 35 h 108"/>
                  <a:gd name="T22" fmla="*/ 17 w 88"/>
                  <a:gd name="T23" fmla="*/ 49 h 108"/>
                  <a:gd name="T24" fmla="*/ 17 w 88"/>
                  <a:gd name="T25" fmla="*/ 108 h 108"/>
                  <a:gd name="T26" fmla="*/ 0 w 88"/>
                  <a:gd name="T27" fmla="*/ 108 h 108"/>
                  <a:gd name="T28" fmla="*/ 0 w 88"/>
                  <a:gd name="T29" fmla="*/ 3 h 108"/>
                  <a:gd name="T30" fmla="*/ 17 w 88"/>
                  <a:gd name="T31" fmla="*/ 3 h 108"/>
                  <a:gd name="T32" fmla="*/ 17 w 88"/>
                  <a:gd name="T33" fmla="*/ 19 h 108"/>
                  <a:gd name="T34" fmla="*/ 23 w 88"/>
                  <a:gd name="T35" fmla="*/ 10 h 108"/>
                  <a:gd name="T36" fmla="*/ 32 w 88"/>
                  <a:gd name="T37" fmla="*/ 6 h 108"/>
                  <a:gd name="T38" fmla="*/ 40 w 88"/>
                  <a:gd name="T39" fmla="*/ 2 h 108"/>
                  <a:gd name="T40" fmla="*/ 50 w 88"/>
                  <a:gd name="T41" fmla="*/ 0 h 108"/>
                  <a:gd name="T42" fmla="*/ 68 w 88"/>
                  <a:gd name="T43" fmla="*/ 3 h 108"/>
                  <a:gd name="T44" fmla="*/ 78 w 88"/>
                  <a:gd name="T45" fmla="*/ 12 h 108"/>
                  <a:gd name="T46" fmla="*/ 87 w 88"/>
                  <a:gd name="T47" fmla="*/ 25 h 108"/>
                  <a:gd name="T48" fmla="*/ 88 w 88"/>
                  <a:gd name="T49" fmla="*/ 4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5"/>
                    </a:moveTo>
                    <a:lnTo>
                      <a:pt x="88" y="108"/>
                    </a:lnTo>
                    <a:lnTo>
                      <a:pt x="71" y="108"/>
                    </a:lnTo>
                    <a:lnTo>
                      <a:pt x="71" y="45"/>
                    </a:lnTo>
                    <a:lnTo>
                      <a:pt x="69" y="32"/>
                    </a:lnTo>
                    <a:lnTo>
                      <a:pt x="65" y="23"/>
                    </a:lnTo>
                    <a:lnTo>
                      <a:pt x="58" y="18"/>
                    </a:lnTo>
                    <a:lnTo>
                      <a:pt x="48" y="16"/>
                    </a:lnTo>
                    <a:lnTo>
                      <a:pt x="35" y="18"/>
                    </a:lnTo>
                    <a:lnTo>
                      <a:pt x="25" y="25"/>
                    </a:lnTo>
                    <a:lnTo>
                      <a:pt x="19" y="35"/>
                    </a:lnTo>
                    <a:lnTo>
                      <a:pt x="17" y="49"/>
                    </a:lnTo>
                    <a:lnTo>
                      <a:pt x="17" y="108"/>
                    </a:lnTo>
                    <a:lnTo>
                      <a:pt x="0" y="108"/>
                    </a:lnTo>
                    <a:lnTo>
                      <a:pt x="0" y="3"/>
                    </a:lnTo>
                    <a:lnTo>
                      <a:pt x="17" y="3"/>
                    </a:lnTo>
                    <a:lnTo>
                      <a:pt x="17" y="19"/>
                    </a:lnTo>
                    <a:lnTo>
                      <a:pt x="23" y="10"/>
                    </a:lnTo>
                    <a:lnTo>
                      <a:pt x="32" y="6"/>
                    </a:lnTo>
                    <a:lnTo>
                      <a:pt x="40" y="2"/>
                    </a:lnTo>
                    <a:lnTo>
                      <a:pt x="50" y="0"/>
                    </a:lnTo>
                    <a:lnTo>
                      <a:pt x="68" y="3"/>
                    </a:lnTo>
                    <a:lnTo>
                      <a:pt x="78" y="12"/>
                    </a:lnTo>
                    <a:lnTo>
                      <a:pt x="87" y="25"/>
                    </a:lnTo>
                    <a:lnTo>
                      <a:pt x="8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Freeform 379"/>
              <p:cNvSpPr>
                <a:spLocks/>
              </p:cNvSpPr>
              <p:nvPr/>
            </p:nvSpPr>
            <p:spPr bwMode="auto">
              <a:xfrm>
                <a:off x="4312" y="1586"/>
                <a:ext cx="28" cy="37"/>
              </a:xfrm>
              <a:custGeom>
                <a:avLst/>
                <a:gdLst>
                  <a:gd name="T0" fmla="*/ 82 w 82"/>
                  <a:gd name="T1" fmla="*/ 8 h 111"/>
                  <a:gd name="T2" fmla="*/ 82 w 82"/>
                  <a:gd name="T3" fmla="*/ 23 h 111"/>
                  <a:gd name="T4" fmla="*/ 75 w 82"/>
                  <a:gd name="T5" fmla="*/ 19 h 111"/>
                  <a:gd name="T6" fmla="*/ 68 w 82"/>
                  <a:gd name="T7" fmla="*/ 18 h 111"/>
                  <a:gd name="T8" fmla="*/ 61 w 82"/>
                  <a:gd name="T9" fmla="*/ 16 h 111"/>
                  <a:gd name="T10" fmla="*/ 54 w 82"/>
                  <a:gd name="T11" fmla="*/ 15 h 111"/>
                  <a:gd name="T12" fmla="*/ 38 w 82"/>
                  <a:gd name="T13" fmla="*/ 18 h 111"/>
                  <a:gd name="T14" fmla="*/ 28 w 82"/>
                  <a:gd name="T15" fmla="*/ 26 h 111"/>
                  <a:gd name="T16" fmla="*/ 19 w 82"/>
                  <a:gd name="T17" fmla="*/ 38 h 111"/>
                  <a:gd name="T18" fmla="*/ 18 w 82"/>
                  <a:gd name="T19" fmla="*/ 56 h 111"/>
                  <a:gd name="T20" fmla="*/ 19 w 82"/>
                  <a:gd name="T21" fmla="*/ 74 h 111"/>
                  <a:gd name="T22" fmla="*/ 28 w 82"/>
                  <a:gd name="T23" fmla="*/ 85 h 111"/>
                  <a:gd name="T24" fmla="*/ 38 w 82"/>
                  <a:gd name="T25" fmla="*/ 94 h 111"/>
                  <a:gd name="T26" fmla="*/ 54 w 82"/>
                  <a:gd name="T27" fmla="*/ 97 h 111"/>
                  <a:gd name="T28" fmla="*/ 61 w 82"/>
                  <a:gd name="T29" fmla="*/ 95 h 111"/>
                  <a:gd name="T30" fmla="*/ 68 w 82"/>
                  <a:gd name="T31" fmla="*/ 94 h 111"/>
                  <a:gd name="T32" fmla="*/ 75 w 82"/>
                  <a:gd name="T33" fmla="*/ 92 h 111"/>
                  <a:gd name="T34" fmla="*/ 82 w 82"/>
                  <a:gd name="T35" fmla="*/ 88 h 111"/>
                  <a:gd name="T36" fmla="*/ 82 w 82"/>
                  <a:gd name="T37" fmla="*/ 104 h 111"/>
                  <a:gd name="T38" fmla="*/ 75 w 82"/>
                  <a:gd name="T39" fmla="*/ 107 h 111"/>
                  <a:gd name="T40" fmla="*/ 68 w 82"/>
                  <a:gd name="T41" fmla="*/ 110 h 111"/>
                  <a:gd name="T42" fmla="*/ 59 w 82"/>
                  <a:gd name="T43" fmla="*/ 111 h 111"/>
                  <a:gd name="T44" fmla="*/ 51 w 82"/>
                  <a:gd name="T45" fmla="*/ 111 h 111"/>
                  <a:gd name="T46" fmla="*/ 39 w 82"/>
                  <a:gd name="T47" fmla="*/ 110 h 111"/>
                  <a:gd name="T48" fmla="*/ 21 w 82"/>
                  <a:gd name="T49" fmla="*/ 103 h 111"/>
                  <a:gd name="T50" fmla="*/ 13 w 82"/>
                  <a:gd name="T51" fmla="*/ 95 h 111"/>
                  <a:gd name="T52" fmla="*/ 8 w 82"/>
                  <a:gd name="T53" fmla="*/ 88 h 111"/>
                  <a:gd name="T54" fmla="*/ 0 w 82"/>
                  <a:gd name="T55" fmla="*/ 68 h 111"/>
                  <a:gd name="T56" fmla="*/ 0 w 82"/>
                  <a:gd name="T57" fmla="*/ 56 h 111"/>
                  <a:gd name="T58" fmla="*/ 0 w 82"/>
                  <a:gd name="T59" fmla="*/ 44 h 111"/>
                  <a:gd name="T60" fmla="*/ 8 w 82"/>
                  <a:gd name="T61" fmla="*/ 23 h 111"/>
                  <a:gd name="T62" fmla="*/ 13 w 82"/>
                  <a:gd name="T63" fmla="*/ 15 h 111"/>
                  <a:gd name="T64" fmla="*/ 22 w 82"/>
                  <a:gd name="T65" fmla="*/ 9 h 111"/>
                  <a:gd name="T66" fmla="*/ 41 w 82"/>
                  <a:gd name="T67" fmla="*/ 2 h 111"/>
                  <a:gd name="T68" fmla="*/ 52 w 82"/>
                  <a:gd name="T69" fmla="*/ 0 h 111"/>
                  <a:gd name="T70" fmla="*/ 61 w 82"/>
                  <a:gd name="T71" fmla="*/ 0 h 111"/>
                  <a:gd name="T72" fmla="*/ 68 w 82"/>
                  <a:gd name="T73" fmla="*/ 2 h 111"/>
                  <a:gd name="T74" fmla="*/ 75 w 82"/>
                  <a:gd name="T75" fmla="*/ 5 h 111"/>
                  <a:gd name="T76" fmla="*/ 82 w 82"/>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111">
                    <a:moveTo>
                      <a:pt x="82" y="8"/>
                    </a:moveTo>
                    <a:lnTo>
                      <a:pt x="82" y="23"/>
                    </a:lnTo>
                    <a:lnTo>
                      <a:pt x="75" y="19"/>
                    </a:lnTo>
                    <a:lnTo>
                      <a:pt x="68" y="18"/>
                    </a:lnTo>
                    <a:lnTo>
                      <a:pt x="61" y="16"/>
                    </a:lnTo>
                    <a:lnTo>
                      <a:pt x="54" y="15"/>
                    </a:lnTo>
                    <a:lnTo>
                      <a:pt x="38" y="18"/>
                    </a:lnTo>
                    <a:lnTo>
                      <a:pt x="28" y="26"/>
                    </a:lnTo>
                    <a:lnTo>
                      <a:pt x="19" y="38"/>
                    </a:lnTo>
                    <a:lnTo>
                      <a:pt x="18" y="56"/>
                    </a:lnTo>
                    <a:lnTo>
                      <a:pt x="19" y="74"/>
                    </a:lnTo>
                    <a:lnTo>
                      <a:pt x="28" y="85"/>
                    </a:lnTo>
                    <a:lnTo>
                      <a:pt x="38" y="94"/>
                    </a:lnTo>
                    <a:lnTo>
                      <a:pt x="54" y="97"/>
                    </a:lnTo>
                    <a:lnTo>
                      <a:pt x="61" y="95"/>
                    </a:lnTo>
                    <a:lnTo>
                      <a:pt x="68" y="94"/>
                    </a:lnTo>
                    <a:lnTo>
                      <a:pt x="75" y="92"/>
                    </a:lnTo>
                    <a:lnTo>
                      <a:pt x="82" y="88"/>
                    </a:lnTo>
                    <a:lnTo>
                      <a:pt x="82" y="104"/>
                    </a:lnTo>
                    <a:lnTo>
                      <a:pt x="75" y="107"/>
                    </a:lnTo>
                    <a:lnTo>
                      <a:pt x="68" y="110"/>
                    </a:lnTo>
                    <a:lnTo>
                      <a:pt x="59" y="111"/>
                    </a:lnTo>
                    <a:lnTo>
                      <a:pt x="51" y="111"/>
                    </a:lnTo>
                    <a:lnTo>
                      <a:pt x="39" y="110"/>
                    </a:lnTo>
                    <a:lnTo>
                      <a:pt x="21" y="103"/>
                    </a:lnTo>
                    <a:lnTo>
                      <a:pt x="13" y="95"/>
                    </a:lnTo>
                    <a:lnTo>
                      <a:pt x="8" y="88"/>
                    </a:lnTo>
                    <a:lnTo>
                      <a:pt x="0" y="68"/>
                    </a:lnTo>
                    <a:lnTo>
                      <a:pt x="0" y="56"/>
                    </a:lnTo>
                    <a:lnTo>
                      <a:pt x="0" y="44"/>
                    </a:lnTo>
                    <a:lnTo>
                      <a:pt x="8" y="23"/>
                    </a:lnTo>
                    <a:lnTo>
                      <a:pt x="13" y="15"/>
                    </a:lnTo>
                    <a:lnTo>
                      <a:pt x="22" y="9"/>
                    </a:lnTo>
                    <a:lnTo>
                      <a:pt x="41" y="2"/>
                    </a:lnTo>
                    <a:lnTo>
                      <a:pt x="52" y="0"/>
                    </a:lnTo>
                    <a:lnTo>
                      <a:pt x="61" y="0"/>
                    </a:lnTo>
                    <a:lnTo>
                      <a:pt x="68" y="2"/>
                    </a:lnTo>
                    <a:lnTo>
                      <a:pt x="75" y="5"/>
                    </a:lnTo>
                    <a:lnTo>
                      <a:pt x="8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Freeform 380"/>
              <p:cNvSpPr>
                <a:spLocks noEditPoints="1"/>
              </p:cNvSpPr>
              <p:nvPr/>
            </p:nvSpPr>
            <p:spPr bwMode="auto">
              <a:xfrm>
                <a:off x="4348" y="1586"/>
                <a:ext cx="32" cy="37"/>
              </a:xfrm>
              <a:custGeom>
                <a:avLst/>
                <a:gdLst>
                  <a:gd name="T0" fmla="*/ 98 w 98"/>
                  <a:gd name="T1" fmla="*/ 51 h 111"/>
                  <a:gd name="T2" fmla="*/ 98 w 98"/>
                  <a:gd name="T3" fmla="*/ 59 h 111"/>
                  <a:gd name="T4" fmla="*/ 18 w 98"/>
                  <a:gd name="T5" fmla="*/ 59 h 111"/>
                  <a:gd name="T6" fmla="*/ 20 w 98"/>
                  <a:gd name="T7" fmla="*/ 77 h 111"/>
                  <a:gd name="T8" fmla="*/ 28 w 98"/>
                  <a:gd name="T9" fmla="*/ 87 h 111"/>
                  <a:gd name="T10" fmla="*/ 38 w 98"/>
                  <a:gd name="T11" fmla="*/ 95 h 111"/>
                  <a:gd name="T12" fmla="*/ 56 w 98"/>
                  <a:gd name="T13" fmla="*/ 97 h 111"/>
                  <a:gd name="T14" fmla="*/ 64 w 98"/>
                  <a:gd name="T15" fmla="*/ 95 h 111"/>
                  <a:gd name="T16" fmla="*/ 74 w 98"/>
                  <a:gd name="T17" fmla="*/ 94 h 111"/>
                  <a:gd name="T18" fmla="*/ 83 w 98"/>
                  <a:gd name="T19" fmla="*/ 91 h 111"/>
                  <a:gd name="T20" fmla="*/ 93 w 98"/>
                  <a:gd name="T21" fmla="*/ 87 h 111"/>
                  <a:gd name="T22" fmla="*/ 93 w 98"/>
                  <a:gd name="T23" fmla="*/ 103 h 111"/>
                  <a:gd name="T24" fmla="*/ 83 w 98"/>
                  <a:gd name="T25" fmla="*/ 107 h 111"/>
                  <a:gd name="T26" fmla="*/ 74 w 98"/>
                  <a:gd name="T27" fmla="*/ 108 h 111"/>
                  <a:gd name="T28" fmla="*/ 64 w 98"/>
                  <a:gd name="T29" fmla="*/ 111 h 111"/>
                  <a:gd name="T30" fmla="*/ 54 w 98"/>
                  <a:gd name="T31" fmla="*/ 111 h 111"/>
                  <a:gd name="T32" fmla="*/ 41 w 98"/>
                  <a:gd name="T33" fmla="*/ 110 h 111"/>
                  <a:gd name="T34" fmla="*/ 23 w 98"/>
                  <a:gd name="T35" fmla="*/ 103 h 111"/>
                  <a:gd name="T36" fmla="*/ 14 w 98"/>
                  <a:gd name="T37" fmla="*/ 97 h 111"/>
                  <a:gd name="T38" fmla="*/ 8 w 98"/>
                  <a:gd name="T39" fmla="*/ 88 h 111"/>
                  <a:gd name="T40" fmla="*/ 0 w 98"/>
                  <a:gd name="T41" fmla="*/ 69 h 111"/>
                  <a:gd name="T42" fmla="*/ 0 w 98"/>
                  <a:gd name="T43" fmla="*/ 56 h 111"/>
                  <a:gd name="T44" fmla="*/ 0 w 98"/>
                  <a:gd name="T45" fmla="*/ 45 h 111"/>
                  <a:gd name="T46" fmla="*/ 7 w 98"/>
                  <a:gd name="T47" fmla="*/ 23 h 111"/>
                  <a:gd name="T48" fmla="*/ 14 w 98"/>
                  <a:gd name="T49" fmla="*/ 16 h 111"/>
                  <a:gd name="T50" fmla="*/ 21 w 98"/>
                  <a:gd name="T51" fmla="*/ 9 h 111"/>
                  <a:gd name="T52" fmla="*/ 40 w 98"/>
                  <a:gd name="T53" fmla="*/ 2 h 111"/>
                  <a:gd name="T54" fmla="*/ 51 w 98"/>
                  <a:gd name="T55" fmla="*/ 0 h 111"/>
                  <a:gd name="T56" fmla="*/ 62 w 98"/>
                  <a:gd name="T57" fmla="*/ 2 h 111"/>
                  <a:gd name="T58" fmla="*/ 77 w 98"/>
                  <a:gd name="T59" fmla="*/ 8 h 111"/>
                  <a:gd name="T60" fmla="*/ 85 w 98"/>
                  <a:gd name="T61" fmla="*/ 15 h 111"/>
                  <a:gd name="T62" fmla="*/ 90 w 98"/>
                  <a:gd name="T63" fmla="*/ 22 h 111"/>
                  <a:gd name="T64" fmla="*/ 96 w 98"/>
                  <a:gd name="T65" fmla="*/ 41 h 111"/>
                  <a:gd name="T66" fmla="*/ 98 w 98"/>
                  <a:gd name="T67" fmla="*/ 51 h 111"/>
                  <a:gd name="T68" fmla="*/ 80 w 98"/>
                  <a:gd name="T69" fmla="*/ 46 h 111"/>
                  <a:gd name="T70" fmla="*/ 79 w 98"/>
                  <a:gd name="T71" fmla="*/ 33 h 111"/>
                  <a:gd name="T72" fmla="*/ 72 w 98"/>
                  <a:gd name="T73" fmla="*/ 23 h 111"/>
                  <a:gd name="T74" fmla="*/ 63 w 98"/>
                  <a:gd name="T75" fmla="*/ 16 h 111"/>
                  <a:gd name="T76" fmla="*/ 51 w 98"/>
                  <a:gd name="T77" fmla="*/ 15 h 111"/>
                  <a:gd name="T78" fmla="*/ 38 w 98"/>
                  <a:gd name="T79" fmla="*/ 16 h 111"/>
                  <a:gd name="T80" fmla="*/ 28 w 98"/>
                  <a:gd name="T81" fmla="*/ 23 h 111"/>
                  <a:gd name="T82" fmla="*/ 21 w 98"/>
                  <a:gd name="T83" fmla="*/ 33 h 111"/>
                  <a:gd name="T84" fmla="*/ 18 w 98"/>
                  <a:gd name="T85" fmla="*/ 46 h 111"/>
                  <a:gd name="T86" fmla="*/ 80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8" y="59"/>
                    </a:lnTo>
                    <a:lnTo>
                      <a:pt x="20" y="77"/>
                    </a:lnTo>
                    <a:lnTo>
                      <a:pt x="28" y="87"/>
                    </a:lnTo>
                    <a:lnTo>
                      <a:pt x="38" y="95"/>
                    </a:lnTo>
                    <a:lnTo>
                      <a:pt x="56" y="97"/>
                    </a:lnTo>
                    <a:lnTo>
                      <a:pt x="64" y="95"/>
                    </a:lnTo>
                    <a:lnTo>
                      <a:pt x="74" y="94"/>
                    </a:lnTo>
                    <a:lnTo>
                      <a:pt x="83" y="91"/>
                    </a:lnTo>
                    <a:lnTo>
                      <a:pt x="93" y="87"/>
                    </a:lnTo>
                    <a:lnTo>
                      <a:pt x="93" y="103"/>
                    </a:lnTo>
                    <a:lnTo>
                      <a:pt x="83" y="107"/>
                    </a:lnTo>
                    <a:lnTo>
                      <a:pt x="74" y="108"/>
                    </a:lnTo>
                    <a:lnTo>
                      <a:pt x="64" y="111"/>
                    </a:lnTo>
                    <a:lnTo>
                      <a:pt x="54" y="111"/>
                    </a:lnTo>
                    <a:lnTo>
                      <a:pt x="41" y="110"/>
                    </a:lnTo>
                    <a:lnTo>
                      <a:pt x="23" y="103"/>
                    </a:lnTo>
                    <a:lnTo>
                      <a:pt x="14" y="97"/>
                    </a:lnTo>
                    <a:lnTo>
                      <a:pt x="8" y="88"/>
                    </a:lnTo>
                    <a:lnTo>
                      <a:pt x="0" y="69"/>
                    </a:lnTo>
                    <a:lnTo>
                      <a:pt x="0" y="56"/>
                    </a:lnTo>
                    <a:lnTo>
                      <a:pt x="0" y="45"/>
                    </a:lnTo>
                    <a:lnTo>
                      <a:pt x="7" y="23"/>
                    </a:lnTo>
                    <a:lnTo>
                      <a:pt x="14" y="16"/>
                    </a:lnTo>
                    <a:lnTo>
                      <a:pt x="21" y="9"/>
                    </a:lnTo>
                    <a:lnTo>
                      <a:pt x="40" y="2"/>
                    </a:lnTo>
                    <a:lnTo>
                      <a:pt x="51" y="0"/>
                    </a:lnTo>
                    <a:lnTo>
                      <a:pt x="62" y="2"/>
                    </a:lnTo>
                    <a:lnTo>
                      <a:pt x="77" y="8"/>
                    </a:lnTo>
                    <a:lnTo>
                      <a:pt x="85" y="15"/>
                    </a:lnTo>
                    <a:lnTo>
                      <a:pt x="90" y="22"/>
                    </a:lnTo>
                    <a:lnTo>
                      <a:pt x="96" y="41"/>
                    </a:lnTo>
                    <a:lnTo>
                      <a:pt x="98" y="51"/>
                    </a:lnTo>
                    <a:close/>
                    <a:moveTo>
                      <a:pt x="80" y="46"/>
                    </a:moveTo>
                    <a:lnTo>
                      <a:pt x="79" y="33"/>
                    </a:lnTo>
                    <a:lnTo>
                      <a:pt x="72" y="23"/>
                    </a:lnTo>
                    <a:lnTo>
                      <a:pt x="63" y="16"/>
                    </a:lnTo>
                    <a:lnTo>
                      <a:pt x="51" y="15"/>
                    </a:lnTo>
                    <a:lnTo>
                      <a:pt x="38" y="16"/>
                    </a:lnTo>
                    <a:lnTo>
                      <a:pt x="28" y="23"/>
                    </a:lnTo>
                    <a:lnTo>
                      <a:pt x="21" y="33"/>
                    </a:lnTo>
                    <a:lnTo>
                      <a:pt x="18" y="46"/>
                    </a:lnTo>
                    <a:lnTo>
                      <a:pt x="8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Freeform 381"/>
              <p:cNvSpPr>
                <a:spLocks noEditPoints="1"/>
              </p:cNvSpPr>
              <p:nvPr/>
            </p:nvSpPr>
            <p:spPr bwMode="auto">
              <a:xfrm>
                <a:off x="3769" y="2631"/>
                <a:ext cx="39" cy="47"/>
              </a:xfrm>
              <a:custGeom>
                <a:avLst/>
                <a:gdLst>
                  <a:gd name="T0" fmla="*/ 19 w 117"/>
                  <a:gd name="T1" fmla="*/ 16 h 141"/>
                  <a:gd name="T2" fmla="*/ 19 w 117"/>
                  <a:gd name="T3" fmla="*/ 125 h 141"/>
                  <a:gd name="T4" fmla="*/ 42 w 117"/>
                  <a:gd name="T5" fmla="*/ 125 h 141"/>
                  <a:gd name="T6" fmla="*/ 55 w 117"/>
                  <a:gd name="T7" fmla="*/ 124 h 141"/>
                  <a:gd name="T8" fmla="*/ 77 w 117"/>
                  <a:gd name="T9" fmla="*/ 118 h 141"/>
                  <a:gd name="T10" fmla="*/ 84 w 117"/>
                  <a:gd name="T11" fmla="*/ 112 h 141"/>
                  <a:gd name="T12" fmla="*/ 90 w 117"/>
                  <a:gd name="T13" fmla="*/ 105 h 141"/>
                  <a:gd name="T14" fmla="*/ 97 w 117"/>
                  <a:gd name="T15" fmla="*/ 84 h 141"/>
                  <a:gd name="T16" fmla="*/ 98 w 117"/>
                  <a:gd name="T17" fmla="*/ 71 h 141"/>
                  <a:gd name="T18" fmla="*/ 97 w 117"/>
                  <a:gd name="T19" fmla="*/ 56 h 141"/>
                  <a:gd name="T20" fmla="*/ 90 w 117"/>
                  <a:gd name="T21" fmla="*/ 36 h 141"/>
                  <a:gd name="T22" fmla="*/ 84 w 117"/>
                  <a:gd name="T23" fmla="*/ 29 h 141"/>
                  <a:gd name="T24" fmla="*/ 77 w 117"/>
                  <a:gd name="T25" fmla="*/ 23 h 141"/>
                  <a:gd name="T26" fmla="*/ 55 w 117"/>
                  <a:gd name="T27" fmla="*/ 17 h 141"/>
                  <a:gd name="T28" fmla="*/ 42 w 117"/>
                  <a:gd name="T29" fmla="*/ 16 h 141"/>
                  <a:gd name="T30" fmla="*/ 19 w 117"/>
                  <a:gd name="T31" fmla="*/ 16 h 141"/>
                  <a:gd name="T32" fmla="*/ 0 w 117"/>
                  <a:gd name="T33" fmla="*/ 0 h 141"/>
                  <a:gd name="T34" fmla="*/ 39 w 117"/>
                  <a:gd name="T35" fmla="*/ 0 h 141"/>
                  <a:gd name="T36" fmla="*/ 58 w 117"/>
                  <a:gd name="T37" fmla="*/ 2 h 141"/>
                  <a:gd name="T38" fmla="*/ 88 w 117"/>
                  <a:gd name="T39" fmla="*/ 10 h 141"/>
                  <a:gd name="T40" fmla="*/ 98 w 117"/>
                  <a:gd name="T41" fmla="*/ 17 h 141"/>
                  <a:gd name="T42" fmla="*/ 107 w 117"/>
                  <a:gd name="T43" fmla="*/ 27 h 141"/>
                  <a:gd name="T44" fmla="*/ 117 w 117"/>
                  <a:gd name="T45" fmla="*/ 53 h 141"/>
                  <a:gd name="T46" fmla="*/ 117 w 117"/>
                  <a:gd name="T47" fmla="*/ 71 h 141"/>
                  <a:gd name="T48" fmla="*/ 117 w 117"/>
                  <a:gd name="T49" fmla="*/ 88 h 141"/>
                  <a:gd name="T50" fmla="*/ 107 w 117"/>
                  <a:gd name="T51" fmla="*/ 114 h 141"/>
                  <a:gd name="T52" fmla="*/ 98 w 117"/>
                  <a:gd name="T53" fmla="*/ 124 h 141"/>
                  <a:gd name="T54" fmla="*/ 88 w 117"/>
                  <a:gd name="T55" fmla="*/ 131 h 141"/>
                  <a:gd name="T56" fmla="*/ 58 w 117"/>
                  <a:gd name="T57" fmla="*/ 140 h 141"/>
                  <a:gd name="T58" fmla="*/ 39 w 117"/>
                  <a:gd name="T59" fmla="*/ 141 h 141"/>
                  <a:gd name="T60" fmla="*/ 0 w 117"/>
                  <a:gd name="T61" fmla="*/ 141 h 141"/>
                  <a:gd name="T62" fmla="*/ 0 w 117"/>
                  <a:gd name="T6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41">
                    <a:moveTo>
                      <a:pt x="19" y="16"/>
                    </a:moveTo>
                    <a:lnTo>
                      <a:pt x="19" y="125"/>
                    </a:lnTo>
                    <a:lnTo>
                      <a:pt x="42" y="125"/>
                    </a:lnTo>
                    <a:lnTo>
                      <a:pt x="55" y="124"/>
                    </a:lnTo>
                    <a:lnTo>
                      <a:pt x="77" y="118"/>
                    </a:lnTo>
                    <a:lnTo>
                      <a:pt x="84" y="112"/>
                    </a:lnTo>
                    <a:lnTo>
                      <a:pt x="90" y="105"/>
                    </a:lnTo>
                    <a:lnTo>
                      <a:pt x="97" y="84"/>
                    </a:lnTo>
                    <a:lnTo>
                      <a:pt x="98" y="71"/>
                    </a:lnTo>
                    <a:lnTo>
                      <a:pt x="97" y="56"/>
                    </a:lnTo>
                    <a:lnTo>
                      <a:pt x="90" y="36"/>
                    </a:lnTo>
                    <a:lnTo>
                      <a:pt x="84" y="29"/>
                    </a:lnTo>
                    <a:lnTo>
                      <a:pt x="77" y="23"/>
                    </a:lnTo>
                    <a:lnTo>
                      <a:pt x="55" y="17"/>
                    </a:lnTo>
                    <a:lnTo>
                      <a:pt x="42" y="16"/>
                    </a:lnTo>
                    <a:lnTo>
                      <a:pt x="19" y="16"/>
                    </a:lnTo>
                    <a:close/>
                    <a:moveTo>
                      <a:pt x="0" y="0"/>
                    </a:moveTo>
                    <a:lnTo>
                      <a:pt x="39" y="0"/>
                    </a:lnTo>
                    <a:lnTo>
                      <a:pt x="58" y="2"/>
                    </a:lnTo>
                    <a:lnTo>
                      <a:pt x="88" y="10"/>
                    </a:lnTo>
                    <a:lnTo>
                      <a:pt x="98" y="17"/>
                    </a:lnTo>
                    <a:lnTo>
                      <a:pt x="107" y="27"/>
                    </a:lnTo>
                    <a:lnTo>
                      <a:pt x="117" y="53"/>
                    </a:lnTo>
                    <a:lnTo>
                      <a:pt x="117" y="71"/>
                    </a:lnTo>
                    <a:lnTo>
                      <a:pt x="117" y="88"/>
                    </a:lnTo>
                    <a:lnTo>
                      <a:pt x="107" y="114"/>
                    </a:lnTo>
                    <a:lnTo>
                      <a:pt x="98" y="124"/>
                    </a:lnTo>
                    <a:lnTo>
                      <a:pt x="88" y="131"/>
                    </a:lnTo>
                    <a:lnTo>
                      <a:pt x="58" y="140"/>
                    </a:lnTo>
                    <a:lnTo>
                      <a:pt x="39" y="141"/>
                    </a:lnTo>
                    <a:lnTo>
                      <a:pt x="0" y="1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382"/>
              <p:cNvSpPr>
                <a:spLocks noEditPoints="1"/>
              </p:cNvSpPr>
              <p:nvPr/>
            </p:nvSpPr>
            <p:spPr bwMode="auto">
              <a:xfrm>
                <a:off x="3816" y="2642"/>
                <a:ext cx="32" cy="36"/>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3 w 97"/>
                  <a:gd name="T17" fmla="*/ 94 h 110"/>
                  <a:gd name="T18" fmla="*/ 84 w 97"/>
                  <a:gd name="T19" fmla="*/ 91 h 110"/>
                  <a:gd name="T20" fmla="*/ 92 w 97"/>
                  <a:gd name="T21" fmla="*/ 85 h 110"/>
                  <a:gd name="T22" fmla="*/ 92 w 97"/>
                  <a:gd name="T23" fmla="*/ 102 h 110"/>
                  <a:gd name="T24" fmla="*/ 84 w 97"/>
                  <a:gd name="T25" fmla="*/ 105 h 110"/>
                  <a:gd name="T26" fmla="*/ 73 w 97"/>
                  <a:gd name="T27" fmla="*/ 108 h 110"/>
                  <a:gd name="T28" fmla="*/ 63 w 97"/>
                  <a:gd name="T29" fmla="*/ 110 h 110"/>
                  <a:gd name="T30" fmla="*/ 53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0 w 97"/>
                  <a:gd name="T55" fmla="*/ 0 h 110"/>
                  <a:gd name="T56" fmla="*/ 61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3 w 97"/>
                  <a:gd name="T75" fmla="*/ 16 h 110"/>
                  <a:gd name="T76" fmla="*/ 50 w 97"/>
                  <a:gd name="T77" fmla="*/ 15 h 110"/>
                  <a:gd name="T78" fmla="*/ 37 w 97"/>
                  <a:gd name="T79" fmla="*/ 16 h 110"/>
                  <a:gd name="T80" fmla="*/ 27 w 97"/>
                  <a:gd name="T81" fmla="*/ 23 h 110"/>
                  <a:gd name="T82" fmla="*/ 20 w 97"/>
                  <a:gd name="T83" fmla="*/ 32 h 110"/>
                  <a:gd name="T84" fmla="*/ 17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3" y="94"/>
                    </a:lnTo>
                    <a:lnTo>
                      <a:pt x="84" y="91"/>
                    </a:lnTo>
                    <a:lnTo>
                      <a:pt x="92" y="85"/>
                    </a:lnTo>
                    <a:lnTo>
                      <a:pt x="92" y="102"/>
                    </a:lnTo>
                    <a:lnTo>
                      <a:pt x="84" y="105"/>
                    </a:lnTo>
                    <a:lnTo>
                      <a:pt x="73" y="108"/>
                    </a:lnTo>
                    <a:lnTo>
                      <a:pt x="63" y="110"/>
                    </a:lnTo>
                    <a:lnTo>
                      <a:pt x="53" y="110"/>
                    </a:lnTo>
                    <a:lnTo>
                      <a:pt x="42" y="110"/>
                    </a:lnTo>
                    <a:lnTo>
                      <a:pt x="22" y="102"/>
                    </a:lnTo>
                    <a:lnTo>
                      <a:pt x="14" y="95"/>
                    </a:lnTo>
                    <a:lnTo>
                      <a:pt x="7" y="88"/>
                    </a:lnTo>
                    <a:lnTo>
                      <a:pt x="0" y="68"/>
                    </a:lnTo>
                    <a:lnTo>
                      <a:pt x="0" y="56"/>
                    </a:lnTo>
                    <a:lnTo>
                      <a:pt x="0" y="43"/>
                    </a:lnTo>
                    <a:lnTo>
                      <a:pt x="7" y="23"/>
                    </a:lnTo>
                    <a:lnTo>
                      <a:pt x="13" y="15"/>
                    </a:lnTo>
                    <a:lnTo>
                      <a:pt x="20" y="9"/>
                    </a:lnTo>
                    <a:lnTo>
                      <a:pt x="39" y="0"/>
                    </a:lnTo>
                    <a:lnTo>
                      <a:pt x="50" y="0"/>
                    </a:lnTo>
                    <a:lnTo>
                      <a:pt x="61" y="0"/>
                    </a:lnTo>
                    <a:lnTo>
                      <a:pt x="78" y="7"/>
                    </a:lnTo>
                    <a:lnTo>
                      <a:pt x="85" y="13"/>
                    </a:lnTo>
                    <a:lnTo>
                      <a:pt x="91" y="20"/>
                    </a:lnTo>
                    <a:lnTo>
                      <a:pt x="97" y="39"/>
                    </a:lnTo>
                    <a:lnTo>
                      <a:pt x="97" y="51"/>
                    </a:lnTo>
                    <a:close/>
                    <a:moveTo>
                      <a:pt x="79" y="46"/>
                    </a:moveTo>
                    <a:lnTo>
                      <a:pt x="78" y="32"/>
                    </a:lnTo>
                    <a:lnTo>
                      <a:pt x="72" y="23"/>
                    </a:lnTo>
                    <a:lnTo>
                      <a:pt x="63" y="16"/>
                    </a:lnTo>
                    <a:lnTo>
                      <a:pt x="50" y="15"/>
                    </a:lnTo>
                    <a:lnTo>
                      <a:pt x="37" y="16"/>
                    </a:lnTo>
                    <a:lnTo>
                      <a:pt x="27" y="23"/>
                    </a:lnTo>
                    <a:lnTo>
                      <a:pt x="20" y="32"/>
                    </a:lnTo>
                    <a:lnTo>
                      <a:pt x="17"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383"/>
              <p:cNvSpPr>
                <a:spLocks/>
              </p:cNvSpPr>
              <p:nvPr/>
            </p:nvSpPr>
            <p:spPr bwMode="auto">
              <a:xfrm>
                <a:off x="3853" y="2643"/>
                <a:ext cx="34" cy="35"/>
              </a:xfrm>
              <a:custGeom>
                <a:avLst/>
                <a:gdLst>
                  <a:gd name="T0" fmla="*/ 0 w 103"/>
                  <a:gd name="T1" fmla="*/ 0 h 105"/>
                  <a:gd name="T2" fmla="*/ 19 w 103"/>
                  <a:gd name="T3" fmla="*/ 0 h 105"/>
                  <a:gd name="T4" fmla="*/ 52 w 103"/>
                  <a:gd name="T5" fmla="*/ 88 h 105"/>
                  <a:gd name="T6" fmla="*/ 85 w 103"/>
                  <a:gd name="T7" fmla="*/ 0 h 105"/>
                  <a:gd name="T8" fmla="*/ 103 w 103"/>
                  <a:gd name="T9" fmla="*/ 0 h 105"/>
                  <a:gd name="T10" fmla="*/ 64 w 103"/>
                  <a:gd name="T11" fmla="*/ 105 h 105"/>
                  <a:gd name="T12" fmla="*/ 41 w 103"/>
                  <a:gd name="T13" fmla="*/ 105 h 105"/>
                  <a:gd name="T14" fmla="*/ 0 w 103"/>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5">
                    <a:moveTo>
                      <a:pt x="0" y="0"/>
                    </a:moveTo>
                    <a:lnTo>
                      <a:pt x="19" y="0"/>
                    </a:lnTo>
                    <a:lnTo>
                      <a:pt x="52" y="88"/>
                    </a:lnTo>
                    <a:lnTo>
                      <a:pt x="85" y="0"/>
                    </a:lnTo>
                    <a:lnTo>
                      <a:pt x="103" y="0"/>
                    </a:lnTo>
                    <a:lnTo>
                      <a:pt x="64" y="105"/>
                    </a:lnTo>
                    <a:lnTo>
                      <a:pt x="41"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384"/>
              <p:cNvSpPr>
                <a:spLocks noEditPoints="1"/>
              </p:cNvSpPr>
              <p:nvPr/>
            </p:nvSpPr>
            <p:spPr bwMode="auto">
              <a:xfrm>
                <a:off x="3893" y="2642"/>
                <a:ext cx="32" cy="36"/>
              </a:xfrm>
              <a:custGeom>
                <a:avLst/>
                <a:gdLst>
                  <a:gd name="T0" fmla="*/ 97 w 97"/>
                  <a:gd name="T1" fmla="*/ 51 h 110"/>
                  <a:gd name="T2" fmla="*/ 97 w 97"/>
                  <a:gd name="T3" fmla="*/ 59 h 110"/>
                  <a:gd name="T4" fmla="*/ 17 w 97"/>
                  <a:gd name="T5" fmla="*/ 59 h 110"/>
                  <a:gd name="T6" fmla="*/ 20 w 97"/>
                  <a:gd name="T7" fmla="*/ 75 h 110"/>
                  <a:gd name="T8" fmla="*/ 27 w 97"/>
                  <a:gd name="T9" fmla="*/ 87 h 110"/>
                  <a:gd name="T10" fmla="*/ 39 w 97"/>
                  <a:gd name="T11" fmla="*/ 94 h 110"/>
                  <a:gd name="T12" fmla="*/ 55 w 97"/>
                  <a:gd name="T13" fmla="*/ 95 h 110"/>
                  <a:gd name="T14" fmla="*/ 65 w 97"/>
                  <a:gd name="T15" fmla="*/ 95 h 110"/>
                  <a:gd name="T16" fmla="*/ 74 w 97"/>
                  <a:gd name="T17" fmla="*/ 94 h 110"/>
                  <a:gd name="T18" fmla="*/ 84 w 97"/>
                  <a:gd name="T19" fmla="*/ 91 h 110"/>
                  <a:gd name="T20" fmla="*/ 92 w 97"/>
                  <a:gd name="T21" fmla="*/ 85 h 110"/>
                  <a:gd name="T22" fmla="*/ 92 w 97"/>
                  <a:gd name="T23" fmla="*/ 102 h 110"/>
                  <a:gd name="T24" fmla="*/ 84 w 97"/>
                  <a:gd name="T25" fmla="*/ 105 h 110"/>
                  <a:gd name="T26" fmla="*/ 74 w 97"/>
                  <a:gd name="T27" fmla="*/ 108 h 110"/>
                  <a:gd name="T28" fmla="*/ 63 w 97"/>
                  <a:gd name="T29" fmla="*/ 110 h 110"/>
                  <a:gd name="T30" fmla="*/ 53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0 w 97"/>
                  <a:gd name="T55" fmla="*/ 0 h 110"/>
                  <a:gd name="T56" fmla="*/ 61 w 97"/>
                  <a:gd name="T57" fmla="*/ 0 h 110"/>
                  <a:gd name="T58" fmla="*/ 78 w 97"/>
                  <a:gd name="T59" fmla="*/ 7 h 110"/>
                  <a:gd name="T60" fmla="*/ 85 w 97"/>
                  <a:gd name="T61" fmla="*/ 13 h 110"/>
                  <a:gd name="T62" fmla="*/ 89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3 w 97"/>
                  <a:gd name="T75" fmla="*/ 16 h 110"/>
                  <a:gd name="T76" fmla="*/ 50 w 97"/>
                  <a:gd name="T77" fmla="*/ 15 h 110"/>
                  <a:gd name="T78" fmla="*/ 38 w 97"/>
                  <a:gd name="T79" fmla="*/ 16 h 110"/>
                  <a:gd name="T80" fmla="*/ 27 w 97"/>
                  <a:gd name="T81" fmla="*/ 23 h 110"/>
                  <a:gd name="T82" fmla="*/ 20 w 97"/>
                  <a:gd name="T83" fmla="*/ 32 h 110"/>
                  <a:gd name="T84" fmla="*/ 17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7" y="87"/>
                    </a:lnTo>
                    <a:lnTo>
                      <a:pt x="39" y="94"/>
                    </a:lnTo>
                    <a:lnTo>
                      <a:pt x="55" y="95"/>
                    </a:lnTo>
                    <a:lnTo>
                      <a:pt x="65" y="95"/>
                    </a:lnTo>
                    <a:lnTo>
                      <a:pt x="74" y="94"/>
                    </a:lnTo>
                    <a:lnTo>
                      <a:pt x="84" y="91"/>
                    </a:lnTo>
                    <a:lnTo>
                      <a:pt x="92" y="85"/>
                    </a:lnTo>
                    <a:lnTo>
                      <a:pt x="92" y="102"/>
                    </a:lnTo>
                    <a:lnTo>
                      <a:pt x="84" y="105"/>
                    </a:lnTo>
                    <a:lnTo>
                      <a:pt x="74" y="108"/>
                    </a:lnTo>
                    <a:lnTo>
                      <a:pt x="63" y="110"/>
                    </a:lnTo>
                    <a:lnTo>
                      <a:pt x="53" y="110"/>
                    </a:lnTo>
                    <a:lnTo>
                      <a:pt x="42" y="110"/>
                    </a:lnTo>
                    <a:lnTo>
                      <a:pt x="22" y="102"/>
                    </a:lnTo>
                    <a:lnTo>
                      <a:pt x="14" y="95"/>
                    </a:lnTo>
                    <a:lnTo>
                      <a:pt x="7" y="88"/>
                    </a:lnTo>
                    <a:lnTo>
                      <a:pt x="0" y="68"/>
                    </a:lnTo>
                    <a:lnTo>
                      <a:pt x="0" y="56"/>
                    </a:lnTo>
                    <a:lnTo>
                      <a:pt x="0" y="43"/>
                    </a:lnTo>
                    <a:lnTo>
                      <a:pt x="7" y="23"/>
                    </a:lnTo>
                    <a:lnTo>
                      <a:pt x="13" y="15"/>
                    </a:lnTo>
                    <a:lnTo>
                      <a:pt x="20" y="9"/>
                    </a:lnTo>
                    <a:lnTo>
                      <a:pt x="39" y="0"/>
                    </a:lnTo>
                    <a:lnTo>
                      <a:pt x="50" y="0"/>
                    </a:lnTo>
                    <a:lnTo>
                      <a:pt x="61" y="0"/>
                    </a:lnTo>
                    <a:lnTo>
                      <a:pt x="78" y="7"/>
                    </a:lnTo>
                    <a:lnTo>
                      <a:pt x="85" y="13"/>
                    </a:lnTo>
                    <a:lnTo>
                      <a:pt x="89" y="20"/>
                    </a:lnTo>
                    <a:lnTo>
                      <a:pt x="97" y="39"/>
                    </a:lnTo>
                    <a:lnTo>
                      <a:pt x="97" y="51"/>
                    </a:lnTo>
                    <a:close/>
                    <a:moveTo>
                      <a:pt x="79" y="46"/>
                    </a:moveTo>
                    <a:lnTo>
                      <a:pt x="78" y="32"/>
                    </a:lnTo>
                    <a:lnTo>
                      <a:pt x="72" y="23"/>
                    </a:lnTo>
                    <a:lnTo>
                      <a:pt x="63" y="16"/>
                    </a:lnTo>
                    <a:lnTo>
                      <a:pt x="50" y="15"/>
                    </a:lnTo>
                    <a:lnTo>
                      <a:pt x="38" y="16"/>
                    </a:lnTo>
                    <a:lnTo>
                      <a:pt x="27" y="23"/>
                    </a:lnTo>
                    <a:lnTo>
                      <a:pt x="20" y="32"/>
                    </a:lnTo>
                    <a:lnTo>
                      <a:pt x="17"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Rectangle 385"/>
              <p:cNvSpPr>
                <a:spLocks noChangeArrowheads="1"/>
              </p:cNvSpPr>
              <p:nvPr/>
            </p:nvSpPr>
            <p:spPr bwMode="auto">
              <a:xfrm>
                <a:off x="3935" y="2629"/>
                <a:ext cx="6"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386"/>
              <p:cNvSpPr>
                <a:spLocks noEditPoints="1"/>
              </p:cNvSpPr>
              <p:nvPr/>
            </p:nvSpPr>
            <p:spPr bwMode="auto">
              <a:xfrm>
                <a:off x="3950" y="2642"/>
                <a:ext cx="32" cy="36"/>
              </a:xfrm>
              <a:custGeom>
                <a:avLst/>
                <a:gdLst>
                  <a:gd name="T0" fmla="*/ 47 w 95"/>
                  <a:gd name="T1" fmla="*/ 15 h 110"/>
                  <a:gd name="T2" fmla="*/ 34 w 95"/>
                  <a:gd name="T3" fmla="*/ 16 h 110"/>
                  <a:gd name="T4" fmla="*/ 26 w 95"/>
                  <a:gd name="T5" fmla="*/ 26 h 110"/>
                  <a:gd name="T6" fmla="*/ 18 w 95"/>
                  <a:gd name="T7" fmla="*/ 38 h 110"/>
                  <a:gd name="T8" fmla="*/ 17 w 95"/>
                  <a:gd name="T9" fmla="*/ 55 h 110"/>
                  <a:gd name="T10" fmla="*/ 18 w 95"/>
                  <a:gd name="T11" fmla="*/ 72 h 110"/>
                  <a:gd name="T12" fmla="*/ 26 w 95"/>
                  <a:gd name="T13" fmla="*/ 85 h 110"/>
                  <a:gd name="T14" fmla="*/ 34 w 95"/>
                  <a:gd name="T15" fmla="*/ 94 h 110"/>
                  <a:gd name="T16" fmla="*/ 47 w 95"/>
                  <a:gd name="T17" fmla="*/ 95 h 110"/>
                  <a:gd name="T18" fmla="*/ 60 w 95"/>
                  <a:gd name="T19" fmla="*/ 94 h 110"/>
                  <a:gd name="T20" fmla="*/ 69 w 95"/>
                  <a:gd name="T21" fmla="*/ 85 h 110"/>
                  <a:gd name="T22" fmla="*/ 76 w 95"/>
                  <a:gd name="T23" fmla="*/ 72 h 110"/>
                  <a:gd name="T24" fmla="*/ 77 w 95"/>
                  <a:gd name="T25" fmla="*/ 55 h 110"/>
                  <a:gd name="T26" fmla="*/ 76 w 95"/>
                  <a:gd name="T27" fmla="*/ 38 h 110"/>
                  <a:gd name="T28" fmla="*/ 69 w 95"/>
                  <a:gd name="T29" fmla="*/ 26 h 110"/>
                  <a:gd name="T30" fmla="*/ 60 w 95"/>
                  <a:gd name="T31" fmla="*/ 16 h 110"/>
                  <a:gd name="T32" fmla="*/ 47 w 95"/>
                  <a:gd name="T33" fmla="*/ 15 h 110"/>
                  <a:gd name="T34" fmla="*/ 47 w 95"/>
                  <a:gd name="T35" fmla="*/ 0 h 110"/>
                  <a:gd name="T36" fmla="*/ 59 w 95"/>
                  <a:gd name="T37" fmla="*/ 0 h 110"/>
                  <a:gd name="T38" fmla="*/ 76 w 95"/>
                  <a:gd name="T39" fmla="*/ 7 h 110"/>
                  <a:gd name="T40" fmla="*/ 83 w 95"/>
                  <a:gd name="T41" fmla="*/ 15 h 110"/>
                  <a:gd name="T42" fmla="*/ 89 w 95"/>
                  <a:gd name="T43" fmla="*/ 22 h 110"/>
                  <a:gd name="T44" fmla="*/ 95 w 95"/>
                  <a:gd name="T45" fmla="*/ 42 h 110"/>
                  <a:gd name="T46" fmla="*/ 95 w 95"/>
                  <a:gd name="T47" fmla="*/ 55 h 110"/>
                  <a:gd name="T48" fmla="*/ 95 w 95"/>
                  <a:gd name="T49" fmla="*/ 68 h 110"/>
                  <a:gd name="T50" fmla="*/ 89 w 95"/>
                  <a:gd name="T51" fmla="*/ 88 h 110"/>
                  <a:gd name="T52" fmla="*/ 83 w 95"/>
                  <a:gd name="T53" fmla="*/ 95 h 110"/>
                  <a:gd name="T54" fmla="*/ 76 w 95"/>
                  <a:gd name="T55" fmla="*/ 102 h 110"/>
                  <a:gd name="T56" fmla="*/ 59 w 95"/>
                  <a:gd name="T57" fmla="*/ 110 h 110"/>
                  <a:gd name="T58" fmla="*/ 47 w 95"/>
                  <a:gd name="T59" fmla="*/ 110 h 110"/>
                  <a:gd name="T60" fmla="*/ 36 w 95"/>
                  <a:gd name="T61" fmla="*/ 110 h 110"/>
                  <a:gd name="T62" fmla="*/ 18 w 95"/>
                  <a:gd name="T63" fmla="*/ 102 h 110"/>
                  <a:gd name="T64" fmla="*/ 11 w 95"/>
                  <a:gd name="T65" fmla="*/ 95 h 110"/>
                  <a:gd name="T66" fmla="*/ 5 w 95"/>
                  <a:gd name="T67" fmla="*/ 88 h 110"/>
                  <a:gd name="T68" fmla="*/ 0 w 95"/>
                  <a:gd name="T69" fmla="*/ 68 h 110"/>
                  <a:gd name="T70" fmla="*/ 0 w 95"/>
                  <a:gd name="T71" fmla="*/ 55 h 110"/>
                  <a:gd name="T72" fmla="*/ 0 w 95"/>
                  <a:gd name="T73" fmla="*/ 42 h 110"/>
                  <a:gd name="T74" fmla="*/ 5 w 95"/>
                  <a:gd name="T75" fmla="*/ 22 h 110"/>
                  <a:gd name="T76" fmla="*/ 11 w 95"/>
                  <a:gd name="T77" fmla="*/ 15 h 110"/>
                  <a:gd name="T78" fmla="*/ 18 w 95"/>
                  <a:gd name="T79" fmla="*/ 7 h 110"/>
                  <a:gd name="T80" fmla="*/ 36 w 95"/>
                  <a:gd name="T81" fmla="*/ 0 h 110"/>
                  <a:gd name="T82" fmla="*/ 47 w 95"/>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10">
                    <a:moveTo>
                      <a:pt x="47" y="15"/>
                    </a:moveTo>
                    <a:lnTo>
                      <a:pt x="34" y="16"/>
                    </a:lnTo>
                    <a:lnTo>
                      <a:pt x="26" y="26"/>
                    </a:lnTo>
                    <a:lnTo>
                      <a:pt x="18" y="38"/>
                    </a:lnTo>
                    <a:lnTo>
                      <a:pt x="17" y="55"/>
                    </a:lnTo>
                    <a:lnTo>
                      <a:pt x="18" y="72"/>
                    </a:lnTo>
                    <a:lnTo>
                      <a:pt x="26" y="85"/>
                    </a:lnTo>
                    <a:lnTo>
                      <a:pt x="34" y="94"/>
                    </a:lnTo>
                    <a:lnTo>
                      <a:pt x="47" y="95"/>
                    </a:lnTo>
                    <a:lnTo>
                      <a:pt x="60" y="94"/>
                    </a:lnTo>
                    <a:lnTo>
                      <a:pt x="69" y="85"/>
                    </a:lnTo>
                    <a:lnTo>
                      <a:pt x="76" y="72"/>
                    </a:lnTo>
                    <a:lnTo>
                      <a:pt x="77" y="55"/>
                    </a:lnTo>
                    <a:lnTo>
                      <a:pt x="76" y="38"/>
                    </a:lnTo>
                    <a:lnTo>
                      <a:pt x="69" y="26"/>
                    </a:lnTo>
                    <a:lnTo>
                      <a:pt x="60" y="16"/>
                    </a:lnTo>
                    <a:lnTo>
                      <a:pt x="47" y="15"/>
                    </a:lnTo>
                    <a:close/>
                    <a:moveTo>
                      <a:pt x="47" y="0"/>
                    </a:moveTo>
                    <a:lnTo>
                      <a:pt x="59" y="0"/>
                    </a:lnTo>
                    <a:lnTo>
                      <a:pt x="76" y="7"/>
                    </a:lnTo>
                    <a:lnTo>
                      <a:pt x="83" y="15"/>
                    </a:lnTo>
                    <a:lnTo>
                      <a:pt x="89" y="22"/>
                    </a:lnTo>
                    <a:lnTo>
                      <a:pt x="95" y="42"/>
                    </a:lnTo>
                    <a:lnTo>
                      <a:pt x="95" y="55"/>
                    </a:lnTo>
                    <a:lnTo>
                      <a:pt x="95" y="68"/>
                    </a:lnTo>
                    <a:lnTo>
                      <a:pt x="89" y="88"/>
                    </a:lnTo>
                    <a:lnTo>
                      <a:pt x="83" y="95"/>
                    </a:lnTo>
                    <a:lnTo>
                      <a:pt x="76" y="102"/>
                    </a:lnTo>
                    <a:lnTo>
                      <a:pt x="59" y="110"/>
                    </a:lnTo>
                    <a:lnTo>
                      <a:pt x="47" y="110"/>
                    </a:lnTo>
                    <a:lnTo>
                      <a:pt x="36" y="110"/>
                    </a:lnTo>
                    <a:lnTo>
                      <a:pt x="18" y="102"/>
                    </a:lnTo>
                    <a:lnTo>
                      <a:pt x="11" y="95"/>
                    </a:lnTo>
                    <a:lnTo>
                      <a:pt x="5" y="88"/>
                    </a:lnTo>
                    <a:lnTo>
                      <a:pt x="0" y="68"/>
                    </a:lnTo>
                    <a:lnTo>
                      <a:pt x="0" y="55"/>
                    </a:lnTo>
                    <a:lnTo>
                      <a:pt x="0" y="42"/>
                    </a:lnTo>
                    <a:lnTo>
                      <a:pt x="5" y="22"/>
                    </a:lnTo>
                    <a:lnTo>
                      <a:pt x="11" y="15"/>
                    </a:lnTo>
                    <a:lnTo>
                      <a:pt x="18" y="7"/>
                    </a:lnTo>
                    <a:lnTo>
                      <a:pt x="36"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387"/>
              <p:cNvSpPr>
                <a:spLocks noEditPoints="1"/>
              </p:cNvSpPr>
              <p:nvPr/>
            </p:nvSpPr>
            <p:spPr bwMode="auto">
              <a:xfrm>
                <a:off x="3992" y="2642"/>
                <a:ext cx="31" cy="49"/>
              </a:xfrm>
              <a:custGeom>
                <a:avLst/>
                <a:gdLst>
                  <a:gd name="T0" fmla="*/ 17 w 93"/>
                  <a:gd name="T1" fmla="*/ 92 h 147"/>
                  <a:gd name="T2" fmla="*/ 17 w 93"/>
                  <a:gd name="T3" fmla="*/ 147 h 147"/>
                  <a:gd name="T4" fmla="*/ 0 w 93"/>
                  <a:gd name="T5" fmla="*/ 147 h 147"/>
                  <a:gd name="T6" fmla="*/ 0 w 93"/>
                  <a:gd name="T7" fmla="*/ 3 h 147"/>
                  <a:gd name="T8" fmla="*/ 17 w 93"/>
                  <a:gd name="T9" fmla="*/ 3 h 147"/>
                  <a:gd name="T10" fmla="*/ 17 w 93"/>
                  <a:gd name="T11" fmla="*/ 19 h 147"/>
                  <a:gd name="T12" fmla="*/ 23 w 93"/>
                  <a:gd name="T13" fmla="*/ 10 h 147"/>
                  <a:gd name="T14" fmla="*/ 30 w 93"/>
                  <a:gd name="T15" fmla="*/ 5 h 147"/>
                  <a:gd name="T16" fmla="*/ 40 w 93"/>
                  <a:gd name="T17" fmla="*/ 0 h 147"/>
                  <a:gd name="T18" fmla="*/ 50 w 93"/>
                  <a:gd name="T19" fmla="*/ 0 h 147"/>
                  <a:gd name="T20" fmla="*/ 60 w 93"/>
                  <a:gd name="T21" fmla="*/ 0 h 147"/>
                  <a:gd name="T22" fmla="*/ 74 w 93"/>
                  <a:gd name="T23" fmla="*/ 9 h 147"/>
                  <a:gd name="T24" fmla="*/ 82 w 93"/>
                  <a:gd name="T25" fmla="*/ 15 h 147"/>
                  <a:gd name="T26" fmla="*/ 92 w 93"/>
                  <a:gd name="T27" fmla="*/ 32 h 147"/>
                  <a:gd name="T28" fmla="*/ 93 w 93"/>
                  <a:gd name="T29" fmla="*/ 55 h 147"/>
                  <a:gd name="T30" fmla="*/ 92 w 93"/>
                  <a:gd name="T31" fmla="*/ 78 h 147"/>
                  <a:gd name="T32" fmla="*/ 82 w 93"/>
                  <a:gd name="T33" fmla="*/ 95 h 147"/>
                  <a:gd name="T34" fmla="*/ 74 w 93"/>
                  <a:gd name="T35" fmla="*/ 102 h 147"/>
                  <a:gd name="T36" fmla="*/ 60 w 93"/>
                  <a:gd name="T37" fmla="*/ 110 h 147"/>
                  <a:gd name="T38" fmla="*/ 50 w 93"/>
                  <a:gd name="T39" fmla="*/ 110 h 147"/>
                  <a:gd name="T40" fmla="*/ 40 w 93"/>
                  <a:gd name="T41" fmla="*/ 110 h 147"/>
                  <a:gd name="T42" fmla="*/ 30 w 93"/>
                  <a:gd name="T43" fmla="*/ 105 h 147"/>
                  <a:gd name="T44" fmla="*/ 23 w 93"/>
                  <a:gd name="T45" fmla="*/ 101 h 147"/>
                  <a:gd name="T46" fmla="*/ 17 w 93"/>
                  <a:gd name="T47" fmla="*/ 92 h 147"/>
                  <a:gd name="T48" fmla="*/ 76 w 93"/>
                  <a:gd name="T49" fmla="*/ 55 h 147"/>
                  <a:gd name="T50" fmla="*/ 74 w 93"/>
                  <a:gd name="T51" fmla="*/ 38 h 147"/>
                  <a:gd name="T52" fmla="*/ 67 w 93"/>
                  <a:gd name="T53" fmla="*/ 25 h 147"/>
                  <a:gd name="T54" fmla="*/ 59 w 93"/>
                  <a:gd name="T55" fmla="*/ 16 h 147"/>
                  <a:gd name="T56" fmla="*/ 46 w 93"/>
                  <a:gd name="T57" fmla="*/ 15 h 147"/>
                  <a:gd name="T58" fmla="*/ 33 w 93"/>
                  <a:gd name="T59" fmla="*/ 16 h 147"/>
                  <a:gd name="T60" fmla="*/ 24 w 93"/>
                  <a:gd name="T61" fmla="*/ 25 h 147"/>
                  <a:gd name="T62" fmla="*/ 18 w 93"/>
                  <a:gd name="T63" fmla="*/ 38 h 147"/>
                  <a:gd name="T64" fmla="*/ 17 w 93"/>
                  <a:gd name="T65" fmla="*/ 55 h 147"/>
                  <a:gd name="T66" fmla="*/ 18 w 93"/>
                  <a:gd name="T67" fmla="*/ 72 h 147"/>
                  <a:gd name="T68" fmla="*/ 24 w 93"/>
                  <a:gd name="T69" fmla="*/ 85 h 147"/>
                  <a:gd name="T70" fmla="*/ 33 w 93"/>
                  <a:gd name="T71" fmla="*/ 94 h 147"/>
                  <a:gd name="T72" fmla="*/ 46 w 93"/>
                  <a:gd name="T73" fmla="*/ 95 h 147"/>
                  <a:gd name="T74" fmla="*/ 59 w 93"/>
                  <a:gd name="T75" fmla="*/ 94 h 147"/>
                  <a:gd name="T76" fmla="*/ 67 w 93"/>
                  <a:gd name="T77" fmla="*/ 85 h 147"/>
                  <a:gd name="T78" fmla="*/ 74 w 93"/>
                  <a:gd name="T79" fmla="*/ 72 h 147"/>
                  <a:gd name="T80" fmla="*/ 76 w 93"/>
                  <a:gd name="T81" fmla="*/ 5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7">
                    <a:moveTo>
                      <a:pt x="17" y="92"/>
                    </a:moveTo>
                    <a:lnTo>
                      <a:pt x="17" y="147"/>
                    </a:lnTo>
                    <a:lnTo>
                      <a:pt x="0" y="147"/>
                    </a:lnTo>
                    <a:lnTo>
                      <a:pt x="0" y="3"/>
                    </a:lnTo>
                    <a:lnTo>
                      <a:pt x="17" y="3"/>
                    </a:lnTo>
                    <a:lnTo>
                      <a:pt x="17" y="19"/>
                    </a:lnTo>
                    <a:lnTo>
                      <a:pt x="23" y="10"/>
                    </a:lnTo>
                    <a:lnTo>
                      <a:pt x="30" y="5"/>
                    </a:lnTo>
                    <a:lnTo>
                      <a:pt x="40" y="0"/>
                    </a:lnTo>
                    <a:lnTo>
                      <a:pt x="50" y="0"/>
                    </a:lnTo>
                    <a:lnTo>
                      <a:pt x="60" y="0"/>
                    </a:lnTo>
                    <a:lnTo>
                      <a:pt x="74" y="9"/>
                    </a:lnTo>
                    <a:lnTo>
                      <a:pt x="82" y="15"/>
                    </a:lnTo>
                    <a:lnTo>
                      <a:pt x="92" y="32"/>
                    </a:lnTo>
                    <a:lnTo>
                      <a:pt x="93" y="55"/>
                    </a:lnTo>
                    <a:lnTo>
                      <a:pt x="92" y="78"/>
                    </a:lnTo>
                    <a:lnTo>
                      <a:pt x="82" y="95"/>
                    </a:lnTo>
                    <a:lnTo>
                      <a:pt x="74" y="102"/>
                    </a:lnTo>
                    <a:lnTo>
                      <a:pt x="60" y="110"/>
                    </a:lnTo>
                    <a:lnTo>
                      <a:pt x="50" y="110"/>
                    </a:lnTo>
                    <a:lnTo>
                      <a:pt x="40" y="110"/>
                    </a:lnTo>
                    <a:lnTo>
                      <a:pt x="30" y="105"/>
                    </a:lnTo>
                    <a:lnTo>
                      <a:pt x="23" y="101"/>
                    </a:lnTo>
                    <a:lnTo>
                      <a:pt x="17" y="92"/>
                    </a:lnTo>
                    <a:close/>
                    <a:moveTo>
                      <a:pt x="76" y="55"/>
                    </a:moveTo>
                    <a:lnTo>
                      <a:pt x="74" y="38"/>
                    </a:lnTo>
                    <a:lnTo>
                      <a:pt x="67" y="25"/>
                    </a:lnTo>
                    <a:lnTo>
                      <a:pt x="59" y="16"/>
                    </a:lnTo>
                    <a:lnTo>
                      <a:pt x="46" y="15"/>
                    </a:lnTo>
                    <a:lnTo>
                      <a:pt x="33" y="16"/>
                    </a:lnTo>
                    <a:lnTo>
                      <a:pt x="24" y="25"/>
                    </a:lnTo>
                    <a:lnTo>
                      <a:pt x="18" y="38"/>
                    </a:lnTo>
                    <a:lnTo>
                      <a:pt x="17" y="55"/>
                    </a:lnTo>
                    <a:lnTo>
                      <a:pt x="18" y="72"/>
                    </a:lnTo>
                    <a:lnTo>
                      <a:pt x="24" y="85"/>
                    </a:lnTo>
                    <a:lnTo>
                      <a:pt x="33" y="94"/>
                    </a:lnTo>
                    <a:lnTo>
                      <a:pt x="46" y="95"/>
                    </a:lnTo>
                    <a:lnTo>
                      <a:pt x="59" y="94"/>
                    </a:lnTo>
                    <a:lnTo>
                      <a:pt x="67" y="85"/>
                    </a:lnTo>
                    <a:lnTo>
                      <a:pt x="74" y="72"/>
                    </a:lnTo>
                    <a:lnTo>
                      <a:pt x="7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388"/>
              <p:cNvSpPr>
                <a:spLocks/>
              </p:cNvSpPr>
              <p:nvPr/>
            </p:nvSpPr>
            <p:spPr bwMode="auto">
              <a:xfrm>
                <a:off x="4032" y="2642"/>
                <a:ext cx="51" cy="36"/>
              </a:xfrm>
              <a:custGeom>
                <a:avLst/>
                <a:gdLst>
                  <a:gd name="T0" fmla="*/ 83 w 154"/>
                  <a:gd name="T1" fmla="*/ 23 h 108"/>
                  <a:gd name="T2" fmla="*/ 89 w 154"/>
                  <a:gd name="T3" fmla="*/ 12 h 108"/>
                  <a:gd name="T4" fmla="*/ 98 w 154"/>
                  <a:gd name="T5" fmla="*/ 6 h 108"/>
                  <a:gd name="T6" fmla="*/ 108 w 154"/>
                  <a:gd name="T7" fmla="*/ 0 h 108"/>
                  <a:gd name="T8" fmla="*/ 119 w 154"/>
                  <a:gd name="T9" fmla="*/ 0 h 108"/>
                  <a:gd name="T10" fmla="*/ 135 w 154"/>
                  <a:gd name="T11" fmla="*/ 2 h 108"/>
                  <a:gd name="T12" fmla="*/ 145 w 154"/>
                  <a:gd name="T13" fmla="*/ 12 h 108"/>
                  <a:gd name="T14" fmla="*/ 152 w 154"/>
                  <a:gd name="T15" fmla="*/ 25 h 108"/>
                  <a:gd name="T16" fmla="*/ 154 w 154"/>
                  <a:gd name="T17" fmla="*/ 45 h 108"/>
                  <a:gd name="T18" fmla="*/ 154 w 154"/>
                  <a:gd name="T19" fmla="*/ 108 h 108"/>
                  <a:gd name="T20" fmla="*/ 137 w 154"/>
                  <a:gd name="T21" fmla="*/ 108 h 108"/>
                  <a:gd name="T22" fmla="*/ 137 w 154"/>
                  <a:gd name="T23" fmla="*/ 45 h 108"/>
                  <a:gd name="T24" fmla="*/ 135 w 154"/>
                  <a:gd name="T25" fmla="*/ 30 h 108"/>
                  <a:gd name="T26" fmla="*/ 131 w 154"/>
                  <a:gd name="T27" fmla="*/ 22 h 108"/>
                  <a:gd name="T28" fmla="*/ 125 w 154"/>
                  <a:gd name="T29" fmla="*/ 16 h 108"/>
                  <a:gd name="T30" fmla="*/ 115 w 154"/>
                  <a:gd name="T31" fmla="*/ 15 h 108"/>
                  <a:gd name="T32" fmla="*/ 102 w 154"/>
                  <a:gd name="T33" fmla="*/ 16 h 108"/>
                  <a:gd name="T34" fmla="*/ 93 w 154"/>
                  <a:gd name="T35" fmla="*/ 23 h 108"/>
                  <a:gd name="T36" fmla="*/ 88 w 154"/>
                  <a:gd name="T37" fmla="*/ 33 h 108"/>
                  <a:gd name="T38" fmla="*/ 86 w 154"/>
                  <a:gd name="T39" fmla="*/ 48 h 108"/>
                  <a:gd name="T40" fmla="*/ 86 w 154"/>
                  <a:gd name="T41" fmla="*/ 108 h 108"/>
                  <a:gd name="T42" fmla="*/ 69 w 154"/>
                  <a:gd name="T43" fmla="*/ 108 h 108"/>
                  <a:gd name="T44" fmla="*/ 69 w 154"/>
                  <a:gd name="T45" fmla="*/ 45 h 108"/>
                  <a:gd name="T46" fmla="*/ 67 w 154"/>
                  <a:gd name="T47" fmla="*/ 30 h 108"/>
                  <a:gd name="T48" fmla="*/ 63 w 154"/>
                  <a:gd name="T49" fmla="*/ 22 h 108"/>
                  <a:gd name="T50" fmla="*/ 57 w 154"/>
                  <a:gd name="T51" fmla="*/ 16 h 108"/>
                  <a:gd name="T52" fmla="*/ 46 w 154"/>
                  <a:gd name="T53" fmla="*/ 15 h 108"/>
                  <a:gd name="T54" fmla="*/ 34 w 154"/>
                  <a:gd name="T55" fmla="*/ 16 h 108"/>
                  <a:gd name="T56" fmla="*/ 26 w 154"/>
                  <a:gd name="T57" fmla="*/ 25 h 108"/>
                  <a:gd name="T58" fmla="*/ 18 w 154"/>
                  <a:gd name="T59" fmla="*/ 33 h 108"/>
                  <a:gd name="T60" fmla="*/ 17 w 154"/>
                  <a:gd name="T61" fmla="*/ 48 h 108"/>
                  <a:gd name="T62" fmla="*/ 17 w 154"/>
                  <a:gd name="T63" fmla="*/ 108 h 108"/>
                  <a:gd name="T64" fmla="*/ 0 w 154"/>
                  <a:gd name="T65" fmla="*/ 108 h 108"/>
                  <a:gd name="T66" fmla="*/ 0 w 154"/>
                  <a:gd name="T67" fmla="*/ 3 h 108"/>
                  <a:gd name="T68" fmla="*/ 17 w 154"/>
                  <a:gd name="T69" fmla="*/ 3 h 108"/>
                  <a:gd name="T70" fmla="*/ 17 w 154"/>
                  <a:gd name="T71" fmla="*/ 19 h 108"/>
                  <a:gd name="T72" fmla="*/ 24 w 154"/>
                  <a:gd name="T73" fmla="*/ 10 h 108"/>
                  <a:gd name="T74" fmla="*/ 31 w 154"/>
                  <a:gd name="T75" fmla="*/ 5 h 108"/>
                  <a:gd name="T76" fmla="*/ 40 w 154"/>
                  <a:gd name="T77" fmla="*/ 0 h 108"/>
                  <a:gd name="T78" fmla="*/ 51 w 154"/>
                  <a:gd name="T79" fmla="*/ 0 h 108"/>
                  <a:gd name="T80" fmla="*/ 62 w 154"/>
                  <a:gd name="T81" fmla="*/ 2 h 108"/>
                  <a:gd name="T82" fmla="*/ 70 w 154"/>
                  <a:gd name="T83" fmla="*/ 6 h 108"/>
                  <a:gd name="T84" fmla="*/ 79 w 154"/>
                  <a:gd name="T85" fmla="*/ 13 h 108"/>
                  <a:gd name="T86" fmla="*/ 83 w 154"/>
                  <a:gd name="T8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8">
                    <a:moveTo>
                      <a:pt x="83" y="23"/>
                    </a:moveTo>
                    <a:lnTo>
                      <a:pt x="89" y="12"/>
                    </a:lnTo>
                    <a:lnTo>
                      <a:pt x="98" y="6"/>
                    </a:lnTo>
                    <a:lnTo>
                      <a:pt x="108" y="0"/>
                    </a:lnTo>
                    <a:lnTo>
                      <a:pt x="119" y="0"/>
                    </a:lnTo>
                    <a:lnTo>
                      <a:pt x="135" y="2"/>
                    </a:lnTo>
                    <a:lnTo>
                      <a:pt x="145" y="12"/>
                    </a:lnTo>
                    <a:lnTo>
                      <a:pt x="152" y="25"/>
                    </a:lnTo>
                    <a:lnTo>
                      <a:pt x="154" y="45"/>
                    </a:lnTo>
                    <a:lnTo>
                      <a:pt x="154" y="108"/>
                    </a:lnTo>
                    <a:lnTo>
                      <a:pt x="137" y="108"/>
                    </a:lnTo>
                    <a:lnTo>
                      <a:pt x="137" y="45"/>
                    </a:lnTo>
                    <a:lnTo>
                      <a:pt x="135" y="30"/>
                    </a:lnTo>
                    <a:lnTo>
                      <a:pt x="131" y="22"/>
                    </a:lnTo>
                    <a:lnTo>
                      <a:pt x="125" y="16"/>
                    </a:lnTo>
                    <a:lnTo>
                      <a:pt x="115" y="15"/>
                    </a:lnTo>
                    <a:lnTo>
                      <a:pt x="102" y="16"/>
                    </a:lnTo>
                    <a:lnTo>
                      <a:pt x="93" y="23"/>
                    </a:lnTo>
                    <a:lnTo>
                      <a:pt x="88" y="33"/>
                    </a:lnTo>
                    <a:lnTo>
                      <a:pt x="86" y="48"/>
                    </a:lnTo>
                    <a:lnTo>
                      <a:pt x="86" y="108"/>
                    </a:lnTo>
                    <a:lnTo>
                      <a:pt x="69" y="108"/>
                    </a:lnTo>
                    <a:lnTo>
                      <a:pt x="69" y="45"/>
                    </a:lnTo>
                    <a:lnTo>
                      <a:pt x="67" y="30"/>
                    </a:lnTo>
                    <a:lnTo>
                      <a:pt x="63" y="22"/>
                    </a:lnTo>
                    <a:lnTo>
                      <a:pt x="57" y="16"/>
                    </a:lnTo>
                    <a:lnTo>
                      <a:pt x="46" y="15"/>
                    </a:lnTo>
                    <a:lnTo>
                      <a:pt x="34" y="16"/>
                    </a:lnTo>
                    <a:lnTo>
                      <a:pt x="26" y="25"/>
                    </a:lnTo>
                    <a:lnTo>
                      <a:pt x="18" y="33"/>
                    </a:lnTo>
                    <a:lnTo>
                      <a:pt x="17" y="48"/>
                    </a:lnTo>
                    <a:lnTo>
                      <a:pt x="17" y="108"/>
                    </a:lnTo>
                    <a:lnTo>
                      <a:pt x="0" y="108"/>
                    </a:lnTo>
                    <a:lnTo>
                      <a:pt x="0" y="3"/>
                    </a:lnTo>
                    <a:lnTo>
                      <a:pt x="17" y="3"/>
                    </a:lnTo>
                    <a:lnTo>
                      <a:pt x="17" y="19"/>
                    </a:lnTo>
                    <a:lnTo>
                      <a:pt x="24" y="10"/>
                    </a:lnTo>
                    <a:lnTo>
                      <a:pt x="31" y="5"/>
                    </a:lnTo>
                    <a:lnTo>
                      <a:pt x="40" y="0"/>
                    </a:lnTo>
                    <a:lnTo>
                      <a:pt x="51" y="0"/>
                    </a:lnTo>
                    <a:lnTo>
                      <a:pt x="62" y="2"/>
                    </a:lnTo>
                    <a:lnTo>
                      <a:pt x="70" y="6"/>
                    </a:lnTo>
                    <a:lnTo>
                      <a:pt x="79" y="13"/>
                    </a:lnTo>
                    <a:lnTo>
                      <a:pt x="8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Freeform 389"/>
              <p:cNvSpPr>
                <a:spLocks noEditPoints="1"/>
              </p:cNvSpPr>
              <p:nvPr/>
            </p:nvSpPr>
            <p:spPr bwMode="auto">
              <a:xfrm>
                <a:off x="4092" y="2642"/>
                <a:ext cx="33" cy="36"/>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5 w 97"/>
                  <a:gd name="T17" fmla="*/ 94 h 110"/>
                  <a:gd name="T18" fmla="*/ 84 w 97"/>
                  <a:gd name="T19" fmla="*/ 91 h 110"/>
                  <a:gd name="T20" fmla="*/ 92 w 97"/>
                  <a:gd name="T21" fmla="*/ 85 h 110"/>
                  <a:gd name="T22" fmla="*/ 92 w 97"/>
                  <a:gd name="T23" fmla="*/ 102 h 110"/>
                  <a:gd name="T24" fmla="*/ 84 w 97"/>
                  <a:gd name="T25" fmla="*/ 105 h 110"/>
                  <a:gd name="T26" fmla="*/ 74 w 97"/>
                  <a:gd name="T27" fmla="*/ 108 h 110"/>
                  <a:gd name="T28" fmla="*/ 64 w 97"/>
                  <a:gd name="T29" fmla="*/ 110 h 110"/>
                  <a:gd name="T30" fmla="*/ 54 w 97"/>
                  <a:gd name="T31" fmla="*/ 110 h 110"/>
                  <a:gd name="T32" fmla="*/ 42 w 97"/>
                  <a:gd name="T33" fmla="*/ 110 h 110"/>
                  <a:gd name="T34" fmla="*/ 22 w 97"/>
                  <a:gd name="T35" fmla="*/ 102 h 110"/>
                  <a:gd name="T36" fmla="*/ 15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1 w 97"/>
                  <a:gd name="T55" fmla="*/ 0 h 110"/>
                  <a:gd name="T56" fmla="*/ 61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4 w 97"/>
                  <a:gd name="T75" fmla="*/ 16 h 110"/>
                  <a:gd name="T76" fmla="*/ 52 w 97"/>
                  <a:gd name="T77" fmla="*/ 15 h 110"/>
                  <a:gd name="T78" fmla="*/ 38 w 97"/>
                  <a:gd name="T79" fmla="*/ 16 h 110"/>
                  <a:gd name="T80" fmla="*/ 28 w 97"/>
                  <a:gd name="T81" fmla="*/ 23 h 110"/>
                  <a:gd name="T82" fmla="*/ 20 w 97"/>
                  <a:gd name="T83" fmla="*/ 32 h 110"/>
                  <a:gd name="T84" fmla="*/ 19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5" y="94"/>
                    </a:lnTo>
                    <a:lnTo>
                      <a:pt x="84" y="91"/>
                    </a:lnTo>
                    <a:lnTo>
                      <a:pt x="92" y="85"/>
                    </a:lnTo>
                    <a:lnTo>
                      <a:pt x="92" y="102"/>
                    </a:lnTo>
                    <a:lnTo>
                      <a:pt x="84" y="105"/>
                    </a:lnTo>
                    <a:lnTo>
                      <a:pt x="74" y="108"/>
                    </a:lnTo>
                    <a:lnTo>
                      <a:pt x="64" y="110"/>
                    </a:lnTo>
                    <a:lnTo>
                      <a:pt x="54" y="110"/>
                    </a:lnTo>
                    <a:lnTo>
                      <a:pt x="42" y="110"/>
                    </a:lnTo>
                    <a:lnTo>
                      <a:pt x="22" y="102"/>
                    </a:lnTo>
                    <a:lnTo>
                      <a:pt x="15" y="95"/>
                    </a:lnTo>
                    <a:lnTo>
                      <a:pt x="7" y="88"/>
                    </a:lnTo>
                    <a:lnTo>
                      <a:pt x="0" y="68"/>
                    </a:lnTo>
                    <a:lnTo>
                      <a:pt x="0" y="56"/>
                    </a:lnTo>
                    <a:lnTo>
                      <a:pt x="0" y="43"/>
                    </a:lnTo>
                    <a:lnTo>
                      <a:pt x="7" y="23"/>
                    </a:lnTo>
                    <a:lnTo>
                      <a:pt x="13" y="15"/>
                    </a:lnTo>
                    <a:lnTo>
                      <a:pt x="20" y="9"/>
                    </a:lnTo>
                    <a:lnTo>
                      <a:pt x="39" y="0"/>
                    </a:lnTo>
                    <a:lnTo>
                      <a:pt x="51" y="0"/>
                    </a:lnTo>
                    <a:lnTo>
                      <a:pt x="61" y="0"/>
                    </a:lnTo>
                    <a:lnTo>
                      <a:pt x="78" y="7"/>
                    </a:lnTo>
                    <a:lnTo>
                      <a:pt x="85" y="13"/>
                    </a:lnTo>
                    <a:lnTo>
                      <a:pt x="91" y="20"/>
                    </a:lnTo>
                    <a:lnTo>
                      <a:pt x="97" y="39"/>
                    </a:lnTo>
                    <a:lnTo>
                      <a:pt x="97" y="51"/>
                    </a:lnTo>
                    <a:close/>
                    <a:moveTo>
                      <a:pt x="79" y="46"/>
                    </a:moveTo>
                    <a:lnTo>
                      <a:pt x="78" y="32"/>
                    </a:lnTo>
                    <a:lnTo>
                      <a:pt x="72" y="23"/>
                    </a:lnTo>
                    <a:lnTo>
                      <a:pt x="64" y="16"/>
                    </a:lnTo>
                    <a:lnTo>
                      <a:pt x="52" y="15"/>
                    </a:lnTo>
                    <a:lnTo>
                      <a:pt x="38" y="16"/>
                    </a:lnTo>
                    <a:lnTo>
                      <a:pt x="28" y="23"/>
                    </a:lnTo>
                    <a:lnTo>
                      <a:pt x="20" y="32"/>
                    </a:lnTo>
                    <a:lnTo>
                      <a:pt x="19"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Freeform 390"/>
              <p:cNvSpPr>
                <a:spLocks/>
              </p:cNvSpPr>
              <p:nvPr/>
            </p:nvSpPr>
            <p:spPr bwMode="auto">
              <a:xfrm>
                <a:off x="4134" y="2642"/>
                <a:ext cx="29" cy="36"/>
              </a:xfrm>
              <a:custGeom>
                <a:avLst/>
                <a:gdLst>
                  <a:gd name="T0" fmla="*/ 88 w 88"/>
                  <a:gd name="T1" fmla="*/ 45 h 108"/>
                  <a:gd name="T2" fmla="*/ 88 w 88"/>
                  <a:gd name="T3" fmla="*/ 108 h 108"/>
                  <a:gd name="T4" fmla="*/ 72 w 88"/>
                  <a:gd name="T5" fmla="*/ 108 h 108"/>
                  <a:gd name="T6" fmla="*/ 72 w 88"/>
                  <a:gd name="T7" fmla="*/ 45 h 108"/>
                  <a:gd name="T8" fmla="*/ 71 w 88"/>
                  <a:gd name="T9" fmla="*/ 30 h 108"/>
                  <a:gd name="T10" fmla="*/ 65 w 88"/>
                  <a:gd name="T11" fmla="*/ 22 h 108"/>
                  <a:gd name="T12" fmla="*/ 59 w 88"/>
                  <a:gd name="T13" fmla="*/ 16 h 108"/>
                  <a:gd name="T14" fmla="*/ 48 w 88"/>
                  <a:gd name="T15" fmla="*/ 15 h 108"/>
                  <a:gd name="T16" fmla="*/ 35 w 88"/>
                  <a:gd name="T17" fmla="*/ 16 h 108"/>
                  <a:gd name="T18" fmla="*/ 26 w 88"/>
                  <a:gd name="T19" fmla="*/ 23 h 108"/>
                  <a:gd name="T20" fmla="*/ 19 w 88"/>
                  <a:gd name="T21" fmla="*/ 33 h 108"/>
                  <a:gd name="T22" fmla="*/ 17 w 88"/>
                  <a:gd name="T23" fmla="*/ 48 h 108"/>
                  <a:gd name="T24" fmla="*/ 17 w 88"/>
                  <a:gd name="T25" fmla="*/ 108 h 108"/>
                  <a:gd name="T26" fmla="*/ 0 w 88"/>
                  <a:gd name="T27" fmla="*/ 108 h 108"/>
                  <a:gd name="T28" fmla="*/ 0 w 88"/>
                  <a:gd name="T29" fmla="*/ 3 h 108"/>
                  <a:gd name="T30" fmla="*/ 17 w 88"/>
                  <a:gd name="T31" fmla="*/ 3 h 108"/>
                  <a:gd name="T32" fmla="*/ 17 w 88"/>
                  <a:gd name="T33" fmla="*/ 19 h 108"/>
                  <a:gd name="T34" fmla="*/ 25 w 88"/>
                  <a:gd name="T35" fmla="*/ 10 h 108"/>
                  <a:gd name="T36" fmla="*/ 33 w 88"/>
                  <a:gd name="T37" fmla="*/ 5 h 108"/>
                  <a:gd name="T38" fmla="*/ 42 w 88"/>
                  <a:gd name="T39" fmla="*/ 0 h 108"/>
                  <a:gd name="T40" fmla="*/ 52 w 88"/>
                  <a:gd name="T41" fmla="*/ 0 h 108"/>
                  <a:gd name="T42" fmla="*/ 69 w 88"/>
                  <a:gd name="T43" fmla="*/ 2 h 108"/>
                  <a:gd name="T44" fmla="*/ 79 w 88"/>
                  <a:gd name="T45" fmla="*/ 12 h 108"/>
                  <a:gd name="T46" fmla="*/ 87 w 88"/>
                  <a:gd name="T47" fmla="*/ 25 h 108"/>
                  <a:gd name="T48" fmla="*/ 88 w 88"/>
                  <a:gd name="T49" fmla="*/ 4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5"/>
                    </a:moveTo>
                    <a:lnTo>
                      <a:pt x="88" y="108"/>
                    </a:lnTo>
                    <a:lnTo>
                      <a:pt x="72" y="108"/>
                    </a:lnTo>
                    <a:lnTo>
                      <a:pt x="72" y="45"/>
                    </a:lnTo>
                    <a:lnTo>
                      <a:pt x="71" y="30"/>
                    </a:lnTo>
                    <a:lnTo>
                      <a:pt x="65" y="22"/>
                    </a:lnTo>
                    <a:lnTo>
                      <a:pt x="59" y="16"/>
                    </a:lnTo>
                    <a:lnTo>
                      <a:pt x="48" y="15"/>
                    </a:lnTo>
                    <a:lnTo>
                      <a:pt x="35" y="16"/>
                    </a:lnTo>
                    <a:lnTo>
                      <a:pt x="26" y="23"/>
                    </a:lnTo>
                    <a:lnTo>
                      <a:pt x="19" y="33"/>
                    </a:lnTo>
                    <a:lnTo>
                      <a:pt x="17" y="48"/>
                    </a:lnTo>
                    <a:lnTo>
                      <a:pt x="17" y="108"/>
                    </a:lnTo>
                    <a:lnTo>
                      <a:pt x="0" y="108"/>
                    </a:lnTo>
                    <a:lnTo>
                      <a:pt x="0" y="3"/>
                    </a:lnTo>
                    <a:lnTo>
                      <a:pt x="17" y="3"/>
                    </a:lnTo>
                    <a:lnTo>
                      <a:pt x="17" y="19"/>
                    </a:lnTo>
                    <a:lnTo>
                      <a:pt x="25" y="10"/>
                    </a:lnTo>
                    <a:lnTo>
                      <a:pt x="33" y="5"/>
                    </a:lnTo>
                    <a:lnTo>
                      <a:pt x="42" y="0"/>
                    </a:lnTo>
                    <a:lnTo>
                      <a:pt x="52" y="0"/>
                    </a:lnTo>
                    <a:lnTo>
                      <a:pt x="69" y="2"/>
                    </a:lnTo>
                    <a:lnTo>
                      <a:pt x="79" y="12"/>
                    </a:lnTo>
                    <a:lnTo>
                      <a:pt x="87" y="25"/>
                    </a:lnTo>
                    <a:lnTo>
                      <a:pt x="8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Freeform 391"/>
              <p:cNvSpPr>
                <a:spLocks/>
              </p:cNvSpPr>
              <p:nvPr/>
            </p:nvSpPr>
            <p:spPr bwMode="auto">
              <a:xfrm>
                <a:off x="4171" y="2633"/>
                <a:ext cx="21" cy="45"/>
              </a:xfrm>
              <a:custGeom>
                <a:avLst/>
                <a:gdLst>
                  <a:gd name="T0" fmla="*/ 29 w 65"/>
                  <a:gd name="T1" fmla="*/ 0 h 135"/>
                  <a:gd name="T2" fmla="*/ 29 w 65"/>
                  <a:gd name="T3" fmla="*/ 30 h 135"/>
                  <a:gd name="T4" fmla="*/ 65 w 65"/>
                  <a:gd name="T5" fmla="*/ 30 h 135"/>
                  <a:gd name="T6" fmla="*/ 65 w 65"/>
                  <a:gd name="T7" fmla="*/ 43 h 135"/>
                  <a:gd name="T8" fmla="*/ 29 w 65"/>
                  <a:gd name="T9" fmla="*/ 43 h 135"/>
                  <a:gd name="T10" fmla="*/ 29 w 65"/>
                  <a:gd name="T11" fmla="*/ 99 h 135"/>
                  <a:gd name="T12" fmla="*/ 30 w 65"/>
                  <a:gd name="T13" fmla="*/ 111 h 135"/>
                  <a:gd name="T14" fmla="*/ 33 w 65"/>
                  <a:gd name="T15" fmla="*/ 116 h 135"/>
                  <a:gd name="T16" fmla="*/ 38 w 65"/>
                  <a:gd name="T17" fmla="*/ 119 h 135"/>
                  <a:gd name="T18" fmla="*/ 48 w 65"/>
                  <a:gd name="T19" fmla="*/ 119 h 135"/>
                  <a:gd name="T20" fmla="*/ 65 w 65"/>
                  <a:gd name="T21" fmla="*/ 119 h 135"/>
                  <a:gd name="T22" fmla="*/ 65 w 65"/>
                  <a:gd name="T23" fmla="*/ 135 h 135"/>
                  <a:gd name="T24" fmla="*/ 48 w 65"/>
                  <a:gd name="T25" fmla="*/ 135 h 135"/>
                  <a:gd name="T26" fmla="*/ 29 w 65"/>
                  <a:gd name="T27" fmla="*/ 134 h 135"/>
                  <a:gd name="T28" fmla="*/ 20 w 65"/>
                  <a:gd name="T29" fmla="*/ 127 h 135"/>
                  <a:gd name="T30" fmla="*/ 13 w 65"/>
                  <a:gd name="T31" fmla="*/ 118 h 135"/>
                  <a:gd name="T32" fmla="*/ 12 w 65"/>
                  <a:gd name="T33" fmla="*/ 99 h 135"/>
                  <a:gd name="T34" fmla="*/ 12 w 65"/>
                  <a:gd name="T35" fmla="*/ 43 h 135"/>
                  <a:gd name="T36" fmla="*/ 0 w 65"/>
                  <a:gd name="T37" fmla="*/ 43 h 135"/>
                  <a:gd name="T38" fmla="*/ 0 w 65"/>
                  <a:gd name="T39" fmla="*/ 30 h 135"/>
                  <a:gd name="T40" fmla="*/ 12 w 65"/>
                  <a:gd name="T41" fmla="*/ 30 h 135"/>
                  <a:gd name="T42" fmla="*/ 12 w 65"/>
                  <a:gd name="T43" fmla="*/ 0 h 135"/>
                  <a:gd name="T44" fmla="*/ 29 w 6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35">
                    <a:moveTo>
                      <a:pt x="29" y="0"/>
                    </a:moveTo>
                    <a:lnTo>
                      <a:pt x="29" y="30"/>
                    </a:lnTo>
                    <a:lnTo>
                      <a:pt x="65" y="30"/>
                    </a:lnTo>
                    <a:lnTo>
                      <a:pt x="65" y="43"/>
                    </a:lnTo>
                    <a:lnTo>
                      <a:pt x="29" y="43"/>
                    </a:lnTo>
                    <a:lnTo>
                      <a:pt x="29" y="99"/>
                    </a:lnTo>
                    <a:lnTo>
                      <a:pt x="30" y="111"/>
                    </a:lnTo>
                    <a:lnTo>
                      <a:pt x="33" y="116"/>
                    </a:lnTo>
                    <a:lnTo>
                      <a:pt x="38" y="119"/>
                    </a:lnTo>
                    <a:lnTo>
                      <a:pt x="48" y="119"/>
                    </a:lnTo>
                    <a:lnTo>
                      <a:pt x="65" y="119"/>
                    </a:lnTo>
                    <a:lnTo>
                      <a:pt x="65" y="135"/>
                    </a:lnTo>
                    <a:lnTo>
                      <a:pt x="48" y="135"/>
                    </a:lnTo>
                    <a:lnTo>
                      <a:pt x="29" y="134"/>
                    </a:lnTo>
                    <a:lnTo>
                      <a:pt x="20" y="127"/>
                    </a:lnTo>
                    <a:lnTo>
                      <a:pt x="13" y="118"/>
                    </a:lnTo>
                    <a:lnTo>
                      <a:pt x="12" y="99"/>
                    </a:lnTo>
                    <a:lnTo>
                      <a:pt x="12" y="43"/>
                    </a:lnTo>
                    <a:lnTo>
                      <a:pt x="0" y="43"/>
                    </a:lnTo>
                    <a:lnTo>
                      <a:pt x="0" y="30"/>
                    </a:lnTo>
                    <a:lnTo>
                      <a:pt x="12" y="30"/>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Freeform 392"/>
              <p:cNvSpPr>
                <a:spLocks noEditPoints="1"/>
              </p:cNvSpPr>
              <p:nvPr/>
            </p:nvSpPr>
            <p:spPr bwMode="auto">
              <a:xfrm>
                <a:off x="4218" y="2642"/>
                <a:ext cx="32" cy="36"/>
              </a:xfrm>
              <a:custGeom>
                <a:avLst/>
                <a:gdLst>
                  <a:gd name="T0" fmla="*/ 49 w 97"/>
                  <a:gd name="T1" fmla="*/ 15 h 110"/>
                  <a:gd name="T2" fmla="*/ 36 w 97"/>
                  <a:gd name="T3" fmla="*/ 16 h 110"/>
                  <a:gd name="T4" fmla="*/ 26 w 97"/>
                  <a:gd name="T5" fmla="*/ 26 h 110"/>
                  <a:gd name="T6" fmla="*/ 21 w 97"/>
                  <a:gd name="T7" fmla="*/ 38 h 110"/>
                  <a:gd name="T8" fmla="*/ 19 w 97"/>
                  <a:gd name="T9" fmla="*/ 55 h 110"/>
                  <a:gd name="T10" fmla="*/ 21 w 97"/>
                  <a:gd name="T11" fmla="*/ 72 h 110"/>
                  <a:gd name="T12" fmla="*/ 26 w 97"/>
                  <a:gd name="T13" fmla="*/ 85 h 110"/>
                  <a:gd name="T14" fmla="*/ 36 w 97"/>
                  <a:gd name="T15" fmla="*/ 94 h 110"/>
                  <a:gd name="T16" fmla="*/ 49 w 97"/>
                  <a:gd name="T17" fmla="*/ 95 h 110"/>
                  <a:gd name="T18" fmla="*/ 61 w 97"/>
                  <a:gd name="T19" fmla="*/ 94 h 110"/>
                  <a:gd name="T20" fmla="*/ 71 w 97"/>
                  <a:gd name="T21" fmla="*/ 85 h 110"/>
                  <a:gd name="T22" fmla="*/ 77 w 97"/>
                  <a:gd name="T23" fmla="*/ 72 h 110"/>
                  <a:gd name="T24" fmla="*/ 78 w 97"/>
                  <a:gd name="T25" fmla="*/ 55 h 110"/>
                  <a:gd name="T26" fmla="*/ 77 w 97"/>
                  <a:gd name="T27" fmla="*/ 38 h 110"/>
                  <a:gd name="T28" fmla="*/ 71 w 97"/>
                  <a:gd name="T29" fmla="*/ 26 h 110"/>
                  <a:gd name="T30" fmla="*/ 61 w 97"/>
                  <a:gd name="T31" fmla="*/ 16 h 110"/>
                  <a:gd name="T32" fmla="*/ 49 w 97"/>
                  <a:gd name="T33" fmla="*/ 15 h 110"/>
                  <a:gd name="T34" fmla="*/ 49 w 97"/>
                  <a:gd name="T35" fmla="*/ 0 h 110"/>
                  <a:gd name="T36" fmla="*/ 59 w 97"/>
                  <a:gd name="T37" fmla="*/ 0 h 110"/>
                  <a:gd name="T38" fmla="*/ 77 w 97"/>
                  <a:gd name="T39" fmla="*/ 7 h 110"/>
                  <a:gd name="T40" fmla="*/ 84 w 97"/>
                  <a:gd name="T41" fmla="*/ 15 h 110"/>
                  <a:gd name="T42" fmla="*/ 90 w 97"/>
                  <a:gd name="T43" fmla="*/ 22 h 110"/>
                  <a:gd name="T44" fmla="*/ 97 w 97"/>
                  <a:gd name="T45" fmla="*/ 42 h 110"/>
                  <a:gd name="T46" fmla="*/ 97 w 97"/>
                  <a:gd name="T47" fmla="*/ 55 h 110"/>
                  <a:gd name="T48" fmla="*/ 97 w 97"/>
                  <a:gd name="T49" fmla="*/ 68 h 110"/>
                  <a:gd name="T50" fmla="*/ 90 w 97"/>
                  <a:gd name="T51" fmla="*/ 88 h 110"/>
                  <a:gd name="T52" fmla="*/ 84 w 97"/>
                  <a:gd name="T53" fmla="*/ 95 h 110"/>
                  <a:gd name="T54" fmla="*/ 77 w 97"/>
                  <a:gd name="T55" fmla="*/ 102 h 110"/>
                  <a:gd name="T56" fmla="*/ 59 w 97"/>
                  <a:gd name="T57" fmla="*/ 110 h 110"/>
                  <a:gd name="T58" fmla="*/ 49 w 97"/>
                  <a:gd name="T59" fmla="*/ 110 h 110"/>
                  <a:gd name="T60" fmla="*/ 38 w 97"/>
                  <a:gd name="T61" fmla="*/ 110 h 110"/>
                  <a:gd name="T62" fmla="*/ 21 w 97"/>
                  <a:gd name="T63" fmla="*/ 102 h 110"/>
                  <a:gd name="T64" fmla="*/ 13 w 97"/>
                  <a:gd name="T65" fmla="*/ 95 h 110"/>
                  <a:gd name="T66" fmla="*/ 8 w 97"/>
                  <a:gd name="T67" fmla="*/ 88 h 110"/>
                  <a:gd name="T68" fmla="*/ 0 w 97"/>
                  <a:gd name="T69" fmla="*/ 68 h 110"/>
                  <a:gd name="T70" fmla="*/ 0 w 97"/>
                  <a:gd name="T71" fmla="*/ 55 h 110"/>
                  <a:gd name="T72" fmla="*/ 0 w 97"/>
                  <a:gd name="T73" fmla="*/ 42 h 110"/>
                  <a:gd name="T74" fmla="*/ 8 w 97"/>
                  <a:gd name="T75" fmla="*/ 22 h 110"/>
                  <a:gd name="T76" fmla="*/ 13 w 97"/>
                  <a:gd name="T77" fmla="*/ 15 h 110"/>
                  <a:gd name="T78" fmla="*/ 21 w 97"/>
                  <a:gd name="T79" fmla="*/ 7 h 110"/>
                  <a:gd name="T80" fmla="*/ 38 w 97"/>
                  <a:gd name="T81" fmla="*/ 0 h 110"/>
                  <a:gd name="T82" fmla="*/ 49 w 97"/>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10">
                    <a:moveTo>
                      <a:pt x="49" y="15"/>
                    </a:moveTo>
                    <a:lnTo>
                      <a:pt x="36" y="16"/>
                    </a:lnTo>
                    <a:lnTo>
                      <a:pt x="26" y="26"/>
                    </a:lnTo>
                    <a:lnTo>
                      <a:pt x="21" y="38"/>
                    </a:lnTo>
                    <a:lnTo>
                      <a:pt x="19" y="55"/>
                    </a:lnTo>
                    <a:lnTo>
                      <a:pt x="21" y="72"/>
                    </a:lnTo>
                    <a:lnTo>
                      <a:pt x="26" y="85"/>
                    </a:lnTo>
                    <a:lnTo>
                      <a:pt x="36" y="94"/>
                    </a:lnTo>
                    <a:lnTo>
                      <a:pt x="49" y="95"/>
                    </a:lnTo>
                    <a:lnTo>
                      <a:pt x="61" y="94"/>
                    </a:lnTo>
                    <a:lnTo>
                      <a:pt x="71" y="85"/>
                    </a:lnTo>
                    <a:lnTo>
                      <a:pt x="77" y="72"/>
                    </a:lnTo>
                    <a:lnTo>
                      <a:pt x="78" y="55"/>
                    </a:lnTo>
                    <a:lnTo>
                      <a:pt x="77" y="38"/>
                    </a:lnTo>
                    <a:lnTo>
                      <a:pt x="71" y="26"/>
                    </a:lnTo>
                    <a:lnTo>
                      <a:pt x="61" y="16"/>
                    </a:lnTo>
                    <a:lnTo>
                      <a:pt x="49" y="15"/>
                    </a:lnTo>
                    <a:close/>
                    <a:moveTo>
                      <a:pt x="49" y="0"/>
                    </a:moveTo>
                    <a:lnTo>
                      <a:pt x="59" y="0"/>
                    </a:lnTo>
                    <a:lnTo>
                      <a:pt x="77" y="7"/>
                    </a:lnTo>
                    <a:lnTo>
                      <a:pt x="84" y="15"/>
                    </a:lnTo>
                    <a:lnTo>
                      <a:pt x="90" y="22"/>
                    </a:lnTo>
                    <a:lnTo>
                      <a:pt x="97" y="42"/>
                    </a:lnTo>
                    <a:lnTo>
                      <a:pt x="97" y="55"/>
                    </a:lnTo>
                    <a:lnTo>
                      <a:pt x="97" y="68"/>
                    </a:lnTo>
                    <a:lnTo>
                      <a:pt x="90" y="88"/>
                    </a:lnTo>
                    <a:lnTo>
                      <a:pt x="84" y="95"/>
                    </a:lnTo>
                    <a:lnTo>
                      <a:pt x="77" y="102"/>
                    </a:lnTo>
                    <a:lnTo>
                      <a:pt x="59" y="110"/>
                    </a:lnTo>
                    <a:lnTo>
                      <a:pt x="49" y="110"/>
                    </a:lnTo>
                    <a:lnTo>
                      <a:pt x="38" y="110"/>
                    </a:lnTo>
                    <a:lnTo>
                      <a:pt x="21" y="102"/>
                    </a:lnTo>
                    <a:lnTo>
                      <a:pt x="13" y="95"/>
                    </a:lnTo>
                    <a:lnTo>
                      <a:pt x="8" y="88"/>
                    </a:lnTo>
                    <a:lnTo>
                      <a:pt x="0" y="68"/>
                    </a:lnTo>
                    <a:lnTo>
                      <a:pt x="0" y="55"/>
                    </a:lnTo>
                    <a:lnTo>
                      <a:pt x="0" y="42"/>
                    </a:lnTo>
                    <a:lnTo>
                      <a:pt x="8" y="22"/>
                    </a:lnTo>
                    <a:lnTo>
                      <a:pt x="13" y="15"/>
                    </a:lnTo>
                    <a:lnTo>
                      <a:pt x="21" y="7"/>
                    </a:lnTo>
                    <a:lnTo>
                      <a:pt x="38" y="0"/>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393"/>
              <p:cNvSpPr>
                <a:spLocks/>
              </p:cNvSpPr>
              <p:nvPr/>
            </p:nvSpPr>
            <p:spPr bwMode="auto">
              <a:xfrm>
                <a:off x="4255" y="2629"/>
                <a:ext cx="22" cy="49"/>
              </a:xfrm>
              <a:custGeom>
                <a:avLst/>
                <a:gdLst>
                  <a:gd name="T0" fmla="*/ 68 w 68"/>
                  <a:gd name="T1" fmla="*/ 0 h 147"/>
                  <a:gd name="T2" fmla="*/ 68 w 68"/>
                  <a:gd name="T3" fmla="*/ 15 h 147"/>
                  <a:gd name="T4" fmla="*/ 51 w 68"/>
                  <a:gd name="T5" fmla="*/ 15 h 147"/>
                  <a:gd name="T6" fmla="*/ 42 w 68"/>
                  <a:gd name="T7" fmla="*/ 16 h 147"/>
                  <a:gd name="T8" fmla="*/ 38 w 68"/>
                  <a:gd name="T9" fmla="*/ 19 h 147"/>
                  <a:gd name="T10" fmla="*/ 35 w 68"/>
                  <a:gd name="T11" fmla="*/ 23 h 147"/>
                  <a:gd name="T12" fmla="*/ 35 w 68"/>
                  <a:gd name="T13" fmla="*/ 32 h 147"/>
                  <a:gd name="T14" fmla="*/ 35 w 68"/>
                  <a:gd name="T15" fmla="*/ 42 h 147"/>
                  <a:gd name="T16" fmla="*/ 64 w 68"/>
                  <a:gd name="T17" fmla="*/ 42 h 147"/>
                  <a:gd name="T18" fmla="*/ 64 w 68"/>
                  <a:gd name="T19" fmla="*/ 55 h 147"/>
                  <a:gd name="T20" fmla="*/ 35 w 68"/>
                  <a:gd name="T21" fmla="*/ 55 h 147"/>
                  <a:gd name="T22" fmla="*/ 35 w 68"/>
                  <a:gd name="T23" fmla="*/ 147 h 147"/>
                  <a:gd name="T24" fmla="*/ 18 w 68"/>
                  <a:gd name="T25" fmla="*/ 147 h 147"/>
                  <a:gd name="T26" fmla="*/ 18 w 68"/>
                  <a:gd name="T27" fmla="*/ 55 h 147"/>
                  <a:gd name="T28" fmla="*/ 0 w 68"/>
                  <a:gd name="T29" fmla="*/ 55 h 147"/>
                  <a:gd name="T30" fmla="*/ 0 w 68"/>
                  <a:gd name="T31" fmla="*/ 42 h 147"/>
                  <a:gd name="T32" fmla="*/ 18 w 68"/>
                  <a:gd name="T33" fmla="*/ 42 h 147"/>
                  <a:gd name="T34" fmla="*/ 18 w 68"/>
                  <a:gd name="T35" fmla="*/ 35 h 147"/>
                  <a:gd name="T36" fmla="*/ 19 w 68"/>
                  <a:gd name="T37" fmla="*/ 18 h 147"/>
                  <a:gd name="T38" fmla="*/ 25 w 68"/>
                  <a:gd name="T39" fmla="*/ 9 h 147"/>
                  <a:gd name="T40" fmla="*/ 35 w 68"/>
                  <a:gd name="T41" fmla="*/ 2 h 147"/>
                  <a:gd name="T42" fmla="*/ 51 w 68"/>
                  <a:gd name="T43" fmla="*/ 0 h 147"/>
                  <a:gd name="T44" fmla="*/ 68 w 68"/>
                  <a:gd name="T4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47">
                    <a:moveTo>
                      <a:pt x="68" y="0"/>
                    </a:moveTo>
                    <a:lnTo>
                      <a:pt x="68" y="15"/>
                    </a:lnTo>
                    <a:lnTo>
                      <a:pt x="51" y="15"/>
                    </a:lnTo>
                    <a:lnTo>
                      <a:pt x="42" y="16"/>
                    </a:lnTo>
                    <a:lnTo>
                      <a:pt x="38" y="19"/>
                    </a:lnTo>
                    <a:lnTo>
                      <a:pt x="35" y="23"/>
                    </a:lnTo>
                    <a:lnTo>
                      <a:pt x="35" y="32"/>
                    </a:lnTo>
                    <a:lnTo>
                      <a:pt x="35" y="42"/>
                    </a:lnTo>
                    <a:lnTo>
                      <a:pt x="64" y="42"/>
                    </a:lnTo>
                    <a:lnTo>
                      <a:pt x="64" y="55"/>
                    </a:lnTo>
                    <a:lnTo>
                      <a:pt x="35" y="55"/>
                    </a:lnTo>
                    <a:lnTo>
                      <a:pt x="35" y="147"/>
                    </a:lnTo>
                    <a:lnTo>
                      <a:pt x="18" y="147"/>
                    </a:lnTo>
                    <a:lnTo>
                      <a:pt x="18" y="55"/>
                    </a:lnTo>
                    <a:lnTo>
                      <a:pt x="0" y="55"/>
                    </a:lnTo>
                    <a:lnTo>
                      <a:pt x="0" y="42"/>
                    </a:lnTo>
                    <a:lnTo>
                      <a:pt x="18" y="42"/>
                    </a:lnTo>
                    <a:lnTo>
                      <a:pt x="18" y="35"/>
                    </a:lnTo>
                    <a:lnTo>
                      <a:pt x="19" y="18"/>
                    </a:lnTo>
                    <a:lnTo>
                      <a:pt x="25" y="9"/>
                    </a:lnTo>
                    <a:lnTo>
                      <a:pt x="35" y="2"/>
                    </a:lnTo>
                    <a:lnTo>
                      <a:pt x="51" y="0"/>
                    </a:lnTo>
                    <a:lnTo>
                      <a:pt x="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394"/>
              <p:cNvSpPr>
                <a:spLocks noEditPoints="1"/>
              </p:cNvSpPr>
              <p:nvPr/>
            </p:nvSpPr>
            <p:spPr bwMode="auto">
              <a:xfrm>
                <a:off x="4300" y="2642"/>
                <a:ext cx="30" cy="36"/>
              </a:xfrm>
              <a:custGeom>
                <a:avLst/>
                <a:gdLst>
                  <a:gd name="T0" fmla="*/ 54 w 88"/>
                  <a:gd name="T1" fmla="*/ 55 h 110"/>
                  <a:gd name="T2" fmla="*/ 35 w 88"/>
                  <a:gd name="T3" fmla="*/ 55 h 110"/>
                  <a:gd name="T4" fmla="*/ 25 w 88"/>
                  <a:gd name="T5" fmla="*/ 59 h 110"/>
                  <a:gd name="T6" fmla="*/ 18 w 88"/>
                  <a:gd name="T7" fmla="*/ 65 h 110"/>
                  <a:gd name="T8" fmla="*/ 18 w 88"/>
                  <a:gd name="T9" fmla="*/ 77 h 110"/>
                  <a:gd name="T10" fmla="*/ 18 w 88"/>
                  <a:gd name="T11" fmla="*/ 84 h 110"/>
                  <a:gd name="T12" fmla="*/ 23 w 88"/>
                  <a:gd name="T13" fmla="*/ 91 h 110"/>
                  <a:gd name="T14" fmla="*/ 29 w 88"/>
                  <a:gd name="T15" fmla="*/ 95 h 110"/>
                  <a:gd name="T16" fmla="*/ 39 w 88"/>
                  <a:gd name="T17" fmla="*/ 95 h 110"/>
                  <a:gd name="T18" fmla="*/ 52 w 88"/>
                  <a:gd name="T19" fmla="*/ 94 h 110"/>
                  <a:gd name="T20" fmla="*/ 62 w 88"/>
                  <a:gd name="T21" fmla="*/ 85 h 110"/>
                  <a:gd name="T22" fmla="*/ 69 w 88"/>
                  <a:gd name="T23" fmla="*/ 74 h 110"/>
                  <a:gd name="T24" fmla="*/ 71 w 88"/>
                  <a:gd name="T25" fmla="*/ 59 h 110"/>
                  <a:gd name="T26" fmla="*/ 71 w 88"/>
                  <a:gd name="T27" fmla="*/ 55 h 110"/>
                  <a:gd name="T28" fmla="*/ 54 w 88"/>
                  <a:gd name="T29" fmla="*/ 55 h 110"/>
                  <a:gd name="T30" fmla="*/ 88 w 88"/>
                  <a:gd name="T31" fmla="*/ 48 h 110"/>
                  <a:gd name="T32" fmla="*/ 88 w 88"/>
                  <a:gd name="T33" fmla="*/ 108 h 110"/>
                  <a:gd name="T34" fmla="*/ 71 w 88"/>
                  <a:gd name="T35" fmla="*/ 108 h 110"/>
                  <a:gd name="T36" fmla="*/ 71 w 88"/>
                  <a:gd name="T37" fmla="*/ 91 h 110"/>
                  <a:gd name="T38" fmla="*/ 65 w 88"/>
                  <a:gd name="T39" fmla="*/ 101 h 110"/>
                  <a:gd name="T40" fmla="*/ 57 w 88"/>
                  <a:gd name="T41" fmla="*/ 105 h 110"/>
                  <a:gd name="T42" fmla="*/ 46 w 88"/>
                  <a:gd name="T43" fmla="*/ 110 h 110"/>
                  <a:gd name="T44" fmla="*/ 35 w 88"/>
                  <a:gd name="T45" fmla="*/ 110 h 110"/>
                  <a:gd name="T46" fmla="*/ 20 w 88"/>
                  <a:gd name="T47" fmla="*/ 108 h 110"/>
                  <a:gd name="T48" fmla="*/ 9 w 88"/>
                  <a:gd name="T49" fmla="*/ 101 h 110"/>
                  <a:gd name="T50" fmla="*/ 2 w 88"/>
                  <a:gd name="T51" fmla="*/ 91 h 110"/>
                  <a:gd name="T52" fmla="*/ 0 w 88"/>
                  <a:gd name="T53" fmla="*/ 77 h 110"/>
                  <a:gd name="T54" fmla="*/ 2 w 88"/>
                  <a:gd name="T55" fmla="*/ 61 h 110"/>
                  <a:gd name="T56" fmla="*/ 12 w 88"/>
                  <a:gd name="T57" fmla="*/ 51 h 110"/>
                  <a:gd name="T58" fmla="*/ 25 w 88"/>
                  <a:gd name="T59" fmla="*/ 43 h 110"/>
                  <a:gd name="T60" fmla="*/ 46 w 88"/>
                  <a:gd name="T61" fmla="*/ 41 h 110"/>
                  <a:gd name="T62" fmla="*/ 71 w 88"/>
                  <a:gd name="T63" fmla="*/ 41 h 110"/>
                  <a:gd name="T64" fmla="*/ 71 w 88"/>
                  <a:gd name="T65" fmla="*/ 39 h 110"/>
                  <a:gd name="T66" fmla="*/ 69 w 88"/>
                  <a:gd name="T67" fmla="*/ 29 h 110"/>
                  <a:gd name="T68" fmla="*/ 64 w 88"/>
                  <a:gd name="T69" fmla="*/ 22 h 110"/>
                  <a:gd name="T70" fmla="*/ 55 w 88"/>
                  <a:gd name="T71" fmla="*/ 16 h 110"/>
                  <a:gd name="T72" fmla="*/ 41 w 88"/>
                  <a:gd name="T73" fmla="*/ 15 h 110"/>
                  <a:gd name="T74" fmla="*/ 32 w 88"/>
                  <a:gd name="T75" fmla="*/ 15 h 110"/>
                  <a:gd name="T76" fmla="*/ 23 w 88"/>
                  <a:gd name="T77" fmla="*/ 17 h 110"/>
                  <a:gd name="T78" fmla="*/ 15 w 88"/>
                  <a:gd name="T79" fmla="*/ 19 h 110"/>
                  <a:gd name="T80" fmla="*/ 8 w 88"/>
                  <a:gd name="T81" fmla="*/ 23 h 110"/>
                  <a:gd name="T82" fmla="*/ 8 w 88"/>
                  <a:gd name="T83" fmla="*/ 7 h 110"/>
                  <a:gd name="T84" fmla="*/ 16 w 88"/>
                  <a:gd name="T85" fmla="*/ 5 h 110"/>
                  <a:gd name="T86" fmla="*/ 26 w 88"/>
                  <a:gd name="T87" fmla="*/ 2 h 110"/>
                  <a:gd name="T88" fmla="*/ 35 w 88"/>
                  <a:gd name="T89" fmla="*/ 0 h 110"/>
                  <a:gd name="T90" fmla="*/ 44 w 88"/>
                  <a:gd name="T91" fmla="*/ 0 h 110"/>
                  <a:gd name="T92" fmla="*/ 54 w 88"/>
                  <a:gd name="T93" fmla="*/ 0 h 110"/>
                  <a:gd name="T94" fmla="*/ 71 w 88"/>
                  <a:gd name="T95" fmla="*/ 6 h 110"/>
                  <a:gd name="T96" fmla="*/ 77 w 88"/>
                  <a:gd name="T97" fmla="*/ 12 h 110"/>
                  <a:gd name="T98" fmla="*/ 87 w 88"/>
                  <a:gd name="T99" fmla="*/ 26 h 110"/>
                  <a:gd name="T100" fmla="*/ 88 w 88"/>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10">
                    <a:moveTo>
                      <a:pt x="54" y="55"/>
                    </a:moveTo>
                    <a:lnTo>
                      <a:pt x="35" y="55"/>
                    </a:lnTo>
                    <a:lnTo>
                      <a:pt x="25" y="59"/>
                    </a:lnTo>
                    <a:lnTo>
                      <a:pt x="18" y="65"/>
                    </a:lnTo>
                    <a:lnTo>
                      <a:pt x="18" y="77"/>
                    </a:lnTo>
                    <a:lnTo>
                      <a:pt x="18" y="84"/>
                    </a:lnTo>
                    <a:lnTo>
                      <a:pt x="23" y="91"/>
                    </a:lnTo>
                    <a:lnTo>
                      <a:pt x="29" y="95"/>
                    </a:lnTo>
                    <a:lnTo>
                      <a:pt x="39" y="95"/>
                    </a:lnTo>
                    <a:lnTo>
                      <a:pt x="52" y="94"/>
                    </a:lnTo>
                    <a:lnTo>
                      <a:pt x="62" y="85"/>
                    </a:lnTo>
                    <a:lnTo>
                      <a:pt x="69" y="74"/>
                    </a:lnTo>
                    <a:lnTo>
                      <a:pt x="71" y="59"/>
                    </a:lnTo>
                    <a:lnTo>
                      <a:pt x="71" y="55"/>
                    </a:lnTo>
                    <a:lnTo>
                      <a:pt x="54" y="55"/>
                    </a:lnTo>
                    <a:close/>
                    <a:moveTo>
                      <a:pt x="88" y="48"/>
                    </a:moveTo>
                    <a:lnTo>
                      <a:pt x="88" y="108"/>
                    </a:lnTo>
                    <a:lnTo>
                      <a:pt x="71" y="108"/>
                    </a:lnTo>
                    <a:lnTo>
                      <a:pt x="71" y="91"/>
                    </a:lnTo>
                    <a:lnTo>
                      <a:pt x="65" y="101"/>
                    </a:lnTo>
                    <a:lnTo>
                      <a:pt x="57" y="105"/>
                    </a:lnTo>
                    <a:lnTo>
                      <a:pt x="46" y="110"/>
                    </a:lnTo>
                    <a:lnTo>
                      <a:pt x="35" y="110"/>
                    </a:lnTo>
                    <a:lnTo>
                      <a:pt x="20" y="108"/>
                    </a:lnTo>
                    <a:lnTo>
                      <a:pt x="9" y="101"/>
                    </a:lnTo>
                    <a:lnTo>
                      <a:pt x="2" y="91"/>
                    </a:lnTo>
                    <a:lnTo>
                      <a:pt x="0" y="77"/>
                    </a:lnTo>
                    <a:lnTo>
                      <a:pt x="2" y="61"/>
                    </a:lnTo>
                    <a:lnTo>
                      <a:pt x="12" y="51"/>
                    </a:lnTo>
                    <a:lnTo>
                      <a:pt x="25" y="43"/>
                    </a:lnTo>
                    <a:lnTo>
                      <a:pt x="46" y="41"/>
                    </a:lnTo>
                    <a:lnTo>
                      <a:pt x="71" y="41"/>
                    </a:lnTo>
                    <a:lnTo>
                      <a:pt x="71" y="39"/>
                    </a:lnTo>
                    <a:lnTo>
                      <a:pt x="69" y="29"/>
                    </a:lnTo>
                    <a:lnTo>
                      <a:pt x="64" y="22"/>
                    </a:lnTo>
                    <a:lnTo>
                      <a:pt x="55" y="16"/>
                    </a:lnTo>
                    <a:lnTo>
                      <a:pt x="41" y="15"/>
                    </a:lnTo>
                    <a:lnTo>
                      <a:pt x="32" y="15"/>
                    </a:lnTo>
                    <a:lnTo>
                      <a:pt x="23" y="17"/>
                    </a:lnTo>
                    <a:lnTo>
                      <a:pt x="15" y="19"/>
                    </a:lnTo>
                    <a:lnTo>
                      <a:pt x="8" y="23"/>
                    </a:lnTo>
                    <a:lnTo>
                      <a:pt x="8" y="7"/>
                    </a:lnTo>
                    <a:lnTo>
                      <a:pt x="16" y="5"/>
                    </a:lnTo>
                    <a:lnTo>
                      <a:pt x="26" y="2"/>
                    </a:lnTo>
                    <a:lnTo>
                      <a:pt x="35" y="0"/>
                    </a:lnTo>
                    <a:lnTo>
                      <a:pt x="44" y="0"/>
                    </a:lnTo>
                    <a:lnTo>
                      <a:pt x="54" y="0"/>
                    </a:lnTo>
                    <a:lnTo>
                      <a:pt x="71" y="6"/>
                    </a:lnTo>
                    <a:lnTo>
                      <a:pt x="77" y="12"/>
                    </a:lnTo>
                    <a:lnTo>
                      <a:pt x="87" y="26"/>
                    </a:lnTo>
                    <a:lnTo>
                      <a:pt x="8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5" name="Freeform 395"/>
              <p:cNvSpPr>
                <a:spLocks/>
              </p:cNvSpPr>
              <p:nvPr/>
            </p:nvSpPr>
            <p:spPr bwMode="auto">
              <a:xfrm>
                <a:off x="3766" y="2722"/>
                <a:ext cx="27" cy="36"/>
              </a:xfrm>
              <a:custGeom>
                <a:avLst/>
                <a:gdLst>
                  <a:gd name="T0" fmla="*/ 74 w 80"/>
                  <a:gd name="T1" fmla="*/ 4 h 109"/>
                  <a:gd name="T2" fmla="*/ 74 w 80"/>
                  <a:gd name="T3" fmla="*/ 21 h 109"/>
                  <a:gd name="T4" fmla="*/ 67 w 80"/>
                  <a:gd name="T5" fmla="*/ 17 h 109"/>
                  <a:gd name="T6" fmla="*/ 59 w 80"/>
                  <a:gd name="T7" fmla="*/ 16 h 109"/>
                  <a:gd name="T8" fmla="*/ 51 w 80"/>
                  <a:gd name="T9" fmla="*/ 14 h 109"/>
                  <a:gd name="T10" fmla="*/ 43 w 80"/>
                  <a:gd name="T11" fmla="*/ 14 h 109"/>
                  <a:gd name="T12" fmla="*/ 31 w 80"/>
                  <a:gd name="T13" fmla="*/ 14 h 109"/>
                  <a:gd name="T14" fmla="*/ 23 w 80"/>
                  <a:gd name="T15" fmla="*/ 17 h 109"/>
                  <a:gd name="T16" fmla="*/ 18 w 80"/>
                  <a:gd name="T17" fmla="*/ 21 h 109"/>
                  <a:gd name="T18" fmla="*/ 17 w 80"/>
                  <a:gd name="T19" fmla="*/ 28 h 109"/>
                  <a:gd name="T20" fmla="*/ 18 w 80"/>
                  <a:gd name="T21" fmla="*/ 34 h 109"/>
                  <a:gd name="T22" fmla="*/ 21 w 80"/>
                  <a:gd name="T23" fmla="*/ 39 h 109"/>
                  <a:gd name="T24" fmla="*/ 27 w 80"/>
                  <a:gd name="T25" fmla="*/ 41 h 109"/>
                  <a:gd name="T26" fmla="*/ 40 w 80"/>
                  <a:gd name="T27" fmla="*/ 46 h 109"/>
                  <a:gd name="T28" fmla="*/ 46 w 80"/>
                  <a:gd name="T29" fmla="*/ 46 h 109"/>
                  <a:gd name="T30" fmla="*/ 63 w 80"/>
                  <a:gd name="T31" fmla="*/ 52 h 109"/>
                  <a:gd name="T32" fmla="*/ 72 w 80"/>
                  <a:gd name="T33" fmla="*/ 57 h 109"/>
                  <a:gd name="T34" fmla="*/ 79 w 80"/>
                  <a:gd name="T35" fmla="*/ 66 h 109"/>
                  <a:gd name="T36" fmla="*/ 80 w 80"/>
                  <a:gd name="T37" fmla="*/ 77 h 109"/>
                  <a:gd name="T38" fmla="*/ 77 w 80"/>
                  <a:gd name="T39" fmla="*/ 92 h 109"/>
                  <a:gd name="T40" fmla="*/ 69 w 80"/>
                  <a:gd name="T41" fmla="*/ 100 h 109"/>
                  <a:gd name="T42" fmla="*/ 56 w 80"/>
                  <a:gd name="T43" fmla="*/ 108 h 109"/>
                  <a:gd name="T44" fmla="*/ 36 w 80"/>
                  <a:gd name="T45" fmla="*/ 109 h 109"/>
                  <a:gd name="T46" fmla="*/ 28 w 80"/>
                  <a:gd name="T47" fmla="*/ 109 h 109"/>
                  <a:gd name="T48" fmla="*/ 18 w 80"/>
                  <a:gd name="T49" fmla="*/ 108 h 109"/>
                  <a:gd name="T50" fmla="*/ 10 w 80"/>
                  <a:gd name="T51" fmla="*/ 106 h 109"/>
                  <a:gd name="T52" fmla="*/ 0 w 80"/>
                  <a:gd name="T53" fmla="*/ 103 h 109"/>
                  <a:gd name="T54" fmla="*/ 0 w 80"/>
                  <a:gd name="T55" fmla="*/ 85 h 109"/>
                  <a:gd name="T56" fmla="*/ 8 w 80"/>
                  <a:gd name="T57" fmla="*/ 89 h 109"/>
                  <a:gd name="T58" fmla="*/ 18 w 80"/>
                  <a:gd name="T59" fmla="*/ 92 h 109"/>
                  <a:gd name="T60" fmla="*/ 27 w 80"/>
                  <a:gd name="T61" fmla="*/ 95 h 109"/>
                  <a:gd name="T62" fmla="*/ 37 w 80"/>
                  <a:gd name="T63" fmla="*/ 95 h 109"/>
                  <a:gd name="T64" fmla="*/ 49 w 80"/>
                  <a:gd name="T65" fmla="*/ 95 h 109"/>
                  <a:gd name="T66" fmla="*/ 56 w 80"/>
                  <a:gd name="T67" fmla="*/ 90 h 109"/>
                  <a:gd name="T68" fmla="*/ 62 w 80"/>
                  <a:gd name="T69" fmla="*/ 86 h 109"/>
                  <a:gd name="T70" fmla="*/ 62 w 80"/>
                  <a:gd name="T71" fmla="*/ 79 h 109"/>
                  <a:gd name="T72" fmla="*/ 62 w 80"/>
                  <a:gd name="T73" fmla="*/ 72 h 109"/>
                  <a:gd name="T74" fmla="*/ 57 w 80"/>
                  <a:gd name="T75" fmla="*/ 67 h 109"/>
                  <a:gd name="T76" fmla="*/ 50 w 80"/>
                  <a:gd name="T77" fmla="*/ 64 h 109"/>
                  <a:gd name="T78" fmla="*/ 37 w 80"/>
                  <a:gd name="T79" fmla="*/ 60 h 109"/>
                  <a:gd name="T80" fmla="*/ 30 w 80"/>
                  <a:gd name="T81" fmla="*/ 60 h 109"/>
                  <a:gd name="T82" fmla="*/ 15 w 80"/>
                  <a:gd name="T83" fmla="*/ 56 h 109"/>
                  <a:gd name="T84" fmla="*/ 7 w 80"/>
                  <a:gd name="T85" fmla="*/ 49 h 109"/>
                  <a:gd name="T86" fmla="*/ 1 w 80"/>
                  <a:gd name="T87" fmla="*/ 41 h 109"/>
                  <a:gd name="T88" fmla="*/ 0 w 80"/>
                  <a:gd name="T89" fmla="*/ 30 h 109"/>
                  <a:gd name="T90" fmla="*/ 2 w 80"/>
                  <a:gd name="T91" fmla="*/ 16 h 109"/>
                  <a:gd name="T92" fmla="*/ 11 w 80"/>
                  <a:gd name="T93" fmla="*/ 7 h 109"/>
                  <a:gd name="T94" fmla="*/ 23 w 80"/>
                  <a:gd name="T95" fmla="*/ 0 h 109"/>
                  <a:gd name="T96" fmla="*/ 40 w 80"/>
                  <a:gd name="T97" fmla="*/ 0 h 109"/>
                  <a:gd name="T98" fmla="*/ 50 w 80"/>
                  <a:gd name="T99" fmla="*/ 0 h 109"/>
                  <a:gd name="T100" fmla="*/ 59 w 80"/>
                  <a:gd name="T101" fmla="*/ 0 h 109"/>
                  <a:gd name="T102" fmla="*/ 67 w 80"/>
                  <a:gd name="T103" fmla="*/ 3 h 109"/>
                  <a:gd name="T104" fmla="*/ 74 w 80"/>
                  <a:gd name="T105" fmla="*/ 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109">
                    <a:moveTo>
                      <a:pt x="74" y="4"/>
                    </a:moveTo>
                    <a:lnTo>
                      <a:pt x="74" y="21"/>
                    </a:lnTo>
                    <a:lnTo>
                      <a:pt x="67" y="17"/>
                    </a:lnTo>
                    <a:lnTo>
                      <a:pt x="59" y="16"/>
                    </a:lnTo>
                    <a:lnTo>
                      <a:pt x="51" y="14"/>
                    </a:lnTo>
                    <a:lnTo>
                      <a:pt x="43" y="14"/>
                    </a:lnTo>
                    <a:lnTo>
                      <a:pt x="31" y="14"/>
                    </a:lnTo>
                    <a:lnTo>
                      <a:pt x="23" y="17"/>
                    </a:lnTo>
                    <a:lnTo>
                      <a:pt x="18" y="21"/>
                    </a:lnTo>
                    <a:lnTo>
                      <a:pt x="17" y="28"/>
                    </a:lnTo>
                    <a:lnTo>
                      <a:pt x="18" y="34"/>
                    </a:lnTo>
                    <a:lnTo>
                      <a:pt x="21" y="39"/>
                    </a:lnTo>
                    <a:lnTo>
                      <a:pt x="27" y="41"/>
                    </a:lnTo>
                    <a:lnTo>
                      <a:pt x="40" y="46"/>
                    </a:lnTo>
                    <a:lnTo>
                      <a:pt x="46" y="46"/>
                    </a:lnTo>
                    <a:lnTo>
                      <a:pt x="63" y="52"/>
                    </a:lnTo>
                    <a:lnTo>
                      <a:pt x="72" y="57"/>
                    </a:lnTo>
                    <a:lnTo>
                      <a:pt x="79" y="66"/>
                    </a:lnTo>
                    <a:lnTo>
                      <a:pt x="80" y="77"/>
                    </a:lnTo>
                    <a:lnTo>
                      <a:pt x="77" y="92"/>
                    </a:lnTo>
                    <a:lnTo>
                      <a:pt x="69" y="100"/>
                    </a:lnTo>
                    <a:lnTo>
                      <a:pt x="56" y="108"/>
                    </a:lnTo>
                    <a:lnTo>
                      <a:pt x="36" y="109"/>
                    </a:lnTo>
                    <a:lnTo>
                      <a:pt x="28" y="109"/>
                    </a:lnTo>
                    <a:lnTo>
                      <a:pt x="18" y="108"/>
                    </a:lnTo>
                    <a:lnTo>
                      <a:pt x="10" y="106"/>
                    </a:lnTo>
                    <a:lnTo>
                      <a:pt x="0" y="103"/>
                    </a:lnTo>
                    <a:lnTo>
                      <a:pt x="0" y="85"/>
                    </a:lnTo>
                    <a:lnTo>
                      <a:pt x="8" y="89"/>
                    </a:lnTo>
                    <a:lnTo>
                      <a:pt x="18" y="92"/>
                    </a:lnTo>
                    <a:lnTo>
                      <a:pt x="27" y="95"/>
                    </a:lnTo>
                    <a:lnTo>
                      <a:pt x="37" y="95"/>
                    </a:lnTo>
                    <a:lnTo>
                      <a:pt x="49" y="95"/>
                    </a:lnTo>
                    <a:lnTo>
                      <a:pt x="56" y="90"/>
                    </a:lnTo>
                    <a:lnTo>
                      <a:pt x="62" y="86"/>
                    </a:lnTo>
                    <a:lnTo>
                      <a:pt x="62" y="79"/>
                    </a:lnTo>
                    <a:lnTo>
                      <a:pt x="62" y="72"/>
                    </a:lnTo>
                    <a:lnTo>
                      <a:pt x="57" y="67"/>
                    </a:lnTo>
                    <a:lnTo>
                      <a:pt x="50" y="64"/>
                    </a:lnTo>
                    <a:lnTo>
                      <a:pt x="37" y="60"/>
                    </a:lnTo>
                    <a:lnTo>
                      <a:pt x="30" y="60"/>
                    </a:lnTo>
                    <a:lnTo>
                      <a:pt x="15" y="56"/>
                    </a:lnTo>
                    <a:lnTo>
                      <a:pt x="7" y="49"/>
                    </a:lnTo>
                    <a:lnTo>
                      <a:pt x="1" y="41"/>
                    </a:lnTo>
                    <a:lnTo>
                      <a:pt x="0" y="30"/>
                    </a:lnTo>
                    <a:lnTo>
                      <a:pt x="2" y="16"/>
                    </a:lnTo>
                    <a:lnTo>
                      <a:pt x="11" y="7"/>
                    </a:lnTo>
                    <a:lnTo>
                      <a:pt x="23" y="0"/>
                    </a:lnTo>
                    <a:lnTo>
                      <a:pt x="40" y="0"/>
                    </a:lnTo>
                    <a:lnTo>
                      <a:pt x="50" y="0"/>
                    </a:lnTo>
                    <a:lnTo>
                      <a:pt x="59" y="0"/>
                    </a:lnTo>
                    <a:lnTo>
                      <a:pt x="67" y="3"/>
                    </a:lnTo>
                    <a:lnTo>
                      <a:pt x="7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396"/>
              <p:cNvSpPr>
                <a:spLocks/>
              </p:cNvSpPr>
              <p:nvPr/>
            </p:nvSpPr>
            <p:spPr bwMode="auto">
              <a:xfrm>
                <a:off x="3798" y="2722"/>
                <a:ext cx="34" cy="49"/>
              </a:xfrm>
              <a:custGeom>
                <a:avLst/>
                <a:gdLst>
                  <a:gd name="T0" fmla="*/ 56 w 102"/>
                  <a:gd name="T1" fmla="*/ 115 h 146"/>
                  <a:gd name="T2" fmla="*/ 49 w 102"/>
                  <a:gd name="T3" fmla="*/ 131 h 146"/>
                  <a:gd name="T4" fmla="*/ 41 w 102"/>
                  <a:gd name="T5" fmla="*/ 140 h 146"/>
                  <a:gd name="T6" fmla="*/ 34 w 102"/>
                  <a:gd name="T7" fmla="*/ 144 h 146"/>
                  <a:gd name="T8" fmla="*/ 23 w 102"/>
                  <a:gd name="T9" fmla="*/ 146 h 146"/>
                  <a:gd name="T10" fmla="*/ 10 w 102"/>
                  <a:gd name="T11" fmla="*/ 146 h 146"/>
                  <a:gd name="T12" fmla="*/ 10 w 102"/>
                  <a:gd name="T13" fmla="*/ 131 h 146"/>
                  <a:gd name="T14" fmla="*/ 20 w 102"/>
                  <a:gd name="T15" fmla="*/ 131 h 146"/>
                  <a:gd name="T16" fmla="*/ 26 w 102"/>
                  <a:gd name="T17" fmla="*/ 131 h 146"/>
                  <a:gd name="T18" fmla="*/ 30 w 102"/>
                  <a:gd name="T19" fmla="*/ 128 h 146"/>
                  <a:gd name="T20" fmla="*/ 34 w 102"/>
                  <a:gd name="T21" fmla="*/ 123 h 146"/>
                  <a:gd name="T22" fmla="*/ 39 w 102"/>
                  <a:gd name="T23" fmla="*/ 111 h 146"/>
                  <a:gd name="T24" fmla="*/ 43 w 102"/>
                  <a:gd name="T25" fmla="*/ 104 h 146"/>
                  <a:gd name="T26" fmla="*/ 0 w 102"/>
                  <a:gd name="T27" fmla="*/ 0 h 146"/>
                  <a:gd name="T28" fmla="*/ 18 w 102"/>
                  <a:gd name="T29" fmla="*/ 0 h 146"/>
                  <a:gd name="T30" fmla="*/ 52 w 102"/>
                  <a:gd name="T31" fmla="*/ 82 h 146"/>
                  <a:gd name="T32" fmla="*/ 83 w 102"/>
                  <a:gd name="T33" fmla="*/ 0 h 146"/>
                  <a:gd name="T34" fmla="*/ 102 w 102"/>
                  <a:gd name="T35" fmla="*/ 0 h 146"/>
                  <a:gd name="T36" fmla="*/ 56 w 102"/>
                  <a:gd name="T37" fmla="*/ 1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46">
                    <a:moveTo>
                      <a:pt x="56" y="115"/>
                    </a:moveTo>
                    <a:lnTo>
                      <a:pt x="49" y="131"/>
                    </a:lnTo>
                    <a:lnTo>
                      <a:pt x="41" y="140"/>
                    </a:lnTo>
                    <a:lnTo>
                      <a:pt x="34" y="144"/>
                    </a:lnTo>
                    <a:lnTo>
                      <a:pt x="23" y="146"/>
                    </a:lnTo>
                    <a:lnTo>
                      <a:pt x="10" y="146"/>
                    </a:lnTo>
                    <a:lnTo>
                      <a:pt x="10" y="131"/>
                    </a:lnTo>
                    <a:lnTo>
                      <a:pt x="20" y="131"/>
                    </a:lnTo>
                    <a:lnTo>
                      <a:pt x="26" y="131"/>
                    </a:lnTo>
                    <a:lnTo>
                      <a:pt x="30" y="128"/>
                    </a:lnTo>
                    <a:lnTo>
                      <a:pt x="34" y="123"/>
                    </a:lnTo>
                    <a:lnTo>
                      <a:pt x="39" y="111"/>
                    </a:lnTo>
                    <a:lnTo>
                      <a:pt x="43" y="104"/>
                    </a:lnTo>
                    <a:lnTo>
                      <a:pt x="0" y="0"/>
                    </a:lnTo>
                    <a:lnTo>
                      <a:pt x="18" y="0"/>
                    </a:lnTo>
                    <a:lnTo>
                      <a:pt x="52" y="82"/>
                    </a:lnTo>
                    <a:lnTo>
                      <a:pt x="83" y="0"/>
                    </a:lnTo>
                    <a:lnTo>
                      <a:pt x="102" y="0"/>
                    </a:lnTo>
                    <a:lnTo>
                      <a:pt x="56"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397"/>
              <p:cNvSpPr>
                <a:spLocks/>
              </p:cNvSpPr>
              <p:nvPr/>
            </p:nvSpPr>
            <p:spPr bwMode="auto">
              <a:xfrm>
                <a:off x="3837" y="2722"/>
                <a:ext cx="27" cy="36"/>
              </a:xfrm>
              <a:custGeom>
                <a:avLst/>
                <a:gdLst>
                  <a:gd name="T0" fmla="*/ 75 w 81"/>
                  <a:gd name="T1" fmla="*/ 4 h 109"/>
                  <a:gd name="T2" fmla="*/ 75 w 81"/>
                  <a:gd name="T3" fmla="*/ 21 h 109"/>
                  <a:gd name="T4" fmla="*/ 68 w 81"/>
                  <a:gd name="T5" fmla="*/ 17 h 109"/>
                  <a:gd name="T6" fmla="*/ 60 w 81"/>
                  <a:gd name="T7" fmla="*/ 16 h 109"/>
                  <a:gd name="T8" fmla="*/ 52 w 81"/>
                  <a:gd name="T9" fmla="*/ 14 h 109"/>
                  <a:gd name="T10" fmla="*/ 43 w 81"/>
                  <a:gd name="T11" fmla="*/ 14 h 109"/>
                  <a:gd name="T12" fmla="*/ 32 w 81"/>
                  <a:gd name="T13" fmla="*/ 14 h 109"/>
                  <a:gd name="T14" fmla="*/ 24 w 81"/>
                  <a:gd name="T15" fmla="*/ 17 h 109"/>
                  <a:gd name="T16" fmla="*/ 19 w 81"/>
                  <a:gd name="T17" fmla="*/ 21 h 109"/>
                  <a:gd name="T18" fmla="*/ 17 w 81"/>
                  <a:gd name="T19" fmla="*/ 28 h 109"/>
                  <a:gd name="T20" fmla="*/ 19 w 81"/>
                  <a:gd name="T21" fmla="*/ 34 h 109"/>
                  <a:gd name="T22" fmla="*/ 23 w 81"/>
                  <a:gd name="T23" fmla="*/ 39 h 109"/>
                  <a:gd name="T24" fmla="*/ 29 w 81"/>
                  <a:gd name="T25" fmla="*/ 41 h 109"/>
                  <a:gd name="T26" fmla="*/ 40 w 81"/>
                  <a:gd name="T27" fmla="*/ 46 h 109"/>
                  <a:gd name="T28" fmla="*/ 47 w 81"/>
                  <a:gd name="T29" fmla="*/ 46 h 109"/>
                  <a:gd name="T30" fmla="*/ 63 w 81"/>
                  <a:gd name="T31" fmla="*/ 52 h 109"/>
                  <a:gd name="T32" fmla="*/ 73 w 81"/>
                  <a:gd name="T33" fmla="*/ 57 h 109"/>
                  <a:gd name="T34" fmla="*/ 79 w 81"/>
                  <a:gd name="T35" fmla="*/ 66 h 109"/>
                  <a:gd name="T36" fmla="*/ 81 w 81"/>
                  <a:gd name="T37" fmla="*/ 77 h 109"/>
                  <a:gd name="T38" fmla="*/ 79 w 81"/>
                  <a:gd name="T39" fmla="*/ 92 h 109"/>
                  <a:gd name="T40" fmla="*/ 69 w 81"/>
                  <a:gd name="T41" fmla="*/ 100 h 109"/>
                  <a:gd name="T42" fmla="*/ 56 w 81"/>
                  <a:gd name="T43" fmla="*/ 108 h 109"/>
                  <a:gd name="T44" fmla="*/ 37 w 81"/>
                  <a:gd name="T45" fmla="*/ 109 h 109"/>
                  <a:gd name="T46" fmla="*/ 29 w 81"/>
                  <a:gd name="T47" fmla="*/ 109 h 109"/>
                  <a:gd name="T48" fmla="*/ 20 w 81"/>
                  <a:gd name="T49" fmla="*/ 108 h 109"/>
                  <a:gd name="T50" fmla="*/ 10 w 81"/>
                  <a:gd name="T51" fmla="*/ 106 h 109"/>
                  <a:gd name="T52" fmla="*/ 0 w 81"/>
                  <a:gd name="T53" fmla="*/ 103 h 109"/>
                  <a:gd name="T54" fmla="*/ 0 w 81"/>
                  <a:gd name="T55" fmla="*/ 85 h 109"/>
                  <a:gd name="T56" fmla="*/ 10 w 81"/>
                  <a:gd name="T57" fmla="*/ 89 h 109"/>
                  <a:gd name="T58" fmla="*/ 19 w 81"/>
                  <a:gd name="T59" fmla="*/ 92 h 109"/>
                  <a:gd name="T60" fmla="*/ 29 w 81"/>
                  <a:gd name="T61" fmla="*/ 95 h 109"/>
                  <a:gd name="T62" fmla="*/ 37 w 81"/>
                  <a:gd name="T63" fmla="*/ 95 h 109"/>
                  <a:gd name="T64" fmla="*/ 49 w 81"/>
                  <a:gd name="T65" fmla="*/ 95 h 109"/>
                  <a:gd name="T66" fmla="*/ 56 w 81"/>
                  <a:gd name="T67" fmla="*/ 90 h 109"/>
                  <a:gd name="T68" fmla="*/ 62 w 81"/>
                  <a:gd name="T69" fmla="*/ 86 h 109"/>
                  <a:gd name="T70" fmla="*/ 63 w 81"/>
                  <a:gd name="T71" fmla="*/ 79 h 109"/>
                  <a:gd name="T72" fmla="*/ 62 w 81"/>
                  <a:gd name="T73" fmla="*/ 72 h 109"/>
                  <a:gd name="T74" fmla="*/ 58 w 81"/>
                  <a:gd name="T75" fmla="*/ 67 h 109"/>
                  <a:gd name="T76" fmla="*/ 52 w 81"/>
                  <a:gd name="T77" fmla="*/ 64 h 109"/>
                  <a:gd name="T78" fmla="*/ 37 w 81"/>
                  <a:gd name="T79" fmla="*/ 60 h 109"/>
                  <a:gd name="T80" fmla="*/ 32 w 81"/>
                  <a:gd name="T81" fmla="*/ 60 h 109"/>
                  <a:gd name="T82" fmla="*/ 17 w 81"/>
                  <a:gd name="T83" fmla="*/ 56 h 109"/>
                  <a:gd name="T84" fmla="*/ 8 w 81"/>
                  <a:gd name="T85" fmla="*/ 49 h 109"/>
                  <a:gd name="T86" fmla="*/ 3 w 81"/>
                  <a:gd name="T87" fmla="*/ 41 h 109"/>
                  <a:gd name="T88" fmla="*/ 1 w 81"/>
                  <a:gd name="T89" fmla="*/ 30 h 109"/>
                  <a:gd name="T90" fmla="*/ 3 w 81"/>
                  <a:gd name="T91" fmla="*/ 16 h 109"/>
                  <a:gd name="T92" fmla="*/ 11 w 81"/>
                  <a:gd name="T93" fmla="*/ 7 h 109"/>
                  <a:gd name="T94" fmla="*/ 23 w 81"/>
                  <a:gd name="T95" fmla="*/ 0 h 109"/>
                  <a:gd name="T96" fmla="*/ 42 w 81"/>
                  <a:gd name="T97" fmla="*/ 0 h 109"/>
                  <a:gd name="T98" fmla="*/ 50 w 81"/>
                  <a:gd name="T99" fmla="*/ 0 h 109"/>
                  <a:gd name="T100" fmla="*/ 59 w 81"/>
                  <a:gd name="T101" fmla="*/ 0 h 109"/>
                  <a:gd name="T102" fmla="*/ 68 w 81"/>
                  <a:gd name="T103" fmla="*/ 3 h 109"/>
                  <a:gd name="T104" fmla="*/ 75 w 81"/>
                  <a:gd name="T105" fmla="*/ 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109">
                    <a:moveTo>
                      <a:pt x="75" y="4"/>
                    </a:moveTo>
                    <a:lnTo>
                      <a:pt x="75" y="21"/>
                    </a:lnTo>
                    <a:lnTo>
                      <a:pt x="68" y="17"/>
                    </a:lnTo>
                    <a:lnTo>
                      <a:pt x="60" y="16"/>
                    </a:lnTo>
                    <a:lnTo>
                      <a:pt x="52" y="14"/>
                    </a:lnTo>
                    <a:lnTo>
                      <a:pt x="43" y="14"/>
                    </a:lnTo>
                    <a:lnTo>
                      <a:pt x="32" y="14"/>
                    </a:lnTo>
                    <a:lnTo>
                      <a:pt x="24" y="17"/>
                    </a:lnTo>
                    <a:lnTo>
                      <a:pt x="19" y="21"/>
                    </a:lnTo>
                    <a:lnTo>
                      <a:pt x="17" y="28"/>
                    </a:lnTo>
                    <a:lnTo>
                      <a:pt x="19" y="34"/>
                    </a:lnTo>
                    <a:lnTo>
                      <a:pt x="23" y="39"/>
                    </a:lnTo>
                    <a:lnTo>
                      <a:pt x="29" y="41"/>
                    </a:lnTo>
                    <a:lnTo>
                      <a:pt x="40" y="46"/>
                    </a:lnTo>
                    <a:lnTo>
                      <a:pt x="47" y="46"/>
                    </a:lnTo>
                    <a:lnTo>
                      <a:pt x="63" y="52"/>
                    </a:lnTo>
                    <a:lnTo>
                      <a:pt x="73" y="57"/>
                    </a:lnTo>
                    <a:lnTo>
                      <a:pt x="79" y="66"/>
                    </a:lnTo>
                    <a:lnTo>
                      <a:pt x="81" y="77"/>
                    </a:lnTo>
                    <a:lnTo>
                      <a:pt x="79" y="92"/>
                    </a:lnTo>
                    <a:lnTo>
                      <a:pt x="69" y="100"/>
                    </a:lnTo>
                    <a:lnTo>
                      <a:pt x="56" y="108"/>
                    </a:lnTo>
                    <a:lnTo>
                      <a:pt x="37" y="109"/>
                    </a:lnTo>
                    <a:lnTo>
                      <a:pt x="29" y="109"/>
                    </a:lnTo>
                    <a:lnTo>
                      <a:pt x="20" y="108"/>
                    </a:lnTo>
                    <a:lnTo>
                      <a:pt x="10" y="106"/>
                    </a:lnTo>
                    <a:lnTo>
                      <a:pt x="0" y="103"/>
                    </a:lnTo>
                    <a:lnTo>
                      <a:pt x="0" y="85"/>
                    </a:lnTo>
                    <a:lnTo>
                      <a:pt x="10" y="89"/>
                    </a:lnTo>
                    <a:lnTo>
                      <a:pt x="19" y="92"/>
                    </a:lnTo>
                    <a:lnTo>
                      <a:pt x="29" y="95"/>
                    </a:lnTo>
                    <a:lnTo>
                      <a:pt x="37" y="95"/>
                    </a:lnTo>
                    <a:lnTo>
                      <a:pt x="49" y="95"/>
                    </a:lnTo>
                    <a:lnTo>
                      <a:pt x="56" y="90"/>
                    </a:lnTo>
                    <a:lnTo>
                      <a:pt x="62" y="86"/>
                    </a:lnTo>
                    <a:lnTo>
                      <a:pt x="63" y="79"/>
                    </a:lnTo>
                    <a:lnTo>
                      <a:pt x="62" y="72"/>
                    </a:lnTo>
                    <a:lnTo>
                      <a:pt x="58" y="67"/>
                    </a:lnTo>
                    <a:lnTo>
                      <a:pt x="52" y="64"/>
                    </a:lnTo>
                    <a:lnTo>
                      <a:pt x="37" y="60"/>
                    </a:lnTo>
                    <a:lnTo>
                      <a:pt x="32" y="60"/>
                    </a:lnTo>
                    <a:lnTo>
                      <a:pt x="17" y="56"/>
                    </a:lnTo>
                    <a:lnTo>
                      <a:pt x="8" y="49"/>
                    </a:lnTo>
                    <a:lnTo>
                      <a:pt x="3" y="41"/>
                    </a:lnTo>
                    <a:lnTo>
                      <a:pt x="1" y="30"/>
                    </a:lnTo>
                    <a:lnTo>
                      <a:pt x="3" y="16"/>
                    </a:lnTo>
                    <a:lnTo>
                      <a:pt x="11" y="7"/>
                    </a:lnTo>
                    <a:lnTo>
                      <a:pt x="23" y="0"/>
                    </a:lnTo>
                    <a:lnTo>
                      <a:pt x="42" y="0"/>
                    </a:lnTo>
                    <a:lnTo>
                      <a:pt x="50" y="0"/>
                    </a:lnTo>
                    <a:lnTo>
                      <a:pt x="59" y="0"/>
                    </a:lnTo>
                    <a:lnTo>
                      <a:pt x="68" y="3"/>
                    </a:lnTo>
                    <a:lnTo>
                      <a:pt x="7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398"/>
              <p:cNvSpPr>
                <a:spLocks/>
              </p:cNvSpPr>
              <p:nvPr/>
            </p:nvSpPr>
            <p:spPr bwMode="auto">
              <a:xfrm>
                <a:off x="3869" y="2713"/>
                <a:ext cx="22" cy="44"/>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399"/>
              <p:cNvSpPr>
                <a:spLocks noEditPoints="1"/>
              </p:cNvSpPr>
              <p:nvPr/>
            </p:nvSpPr>
            <p:spPr bwMode="auto">
              <a:xfrm>
                <a:off x="3896" y="2722"/>
                <a:ext cx="33" cy="36"/>
              </a:xfrm>
              <a:custGeom>
                <a:avLst/>
                <a:gdLst>
                  <a:gd name="T0" fmla="*/ 98 w 98"/>
                  <a:gd name="T1" fmla="*/ 50 h 109"/>
                  <a:gd name="T2" fmla="*/ 98 w 98"/>
                  <a:gd name="T3" fmla="*/ 59 h 109"/>
                  <a:gd name="T4" fmla="*/ 18 w 98"/>
                  <a:gd name="T5" fmla="*/ 59 h 109"/>
                  <a:gd name="T6" fmla="*/ 21 w 98"/>
                  <a:gd name="T7" fmla="*/ 75 h 109"/>
                  <a:gd name="T8" fmla="*/ 29 w 98"/>
                  <a:gd name="T9" fmla="*/ 85 h 109"/>
                  <a:gd name="T10" fmla="*/ 40 w 98"/>
                  <a:gd name="T11" fmla="*/ 93 h 109"/>
                  <a:gd name="T12" fmla="*/ 56 w 98"/>
                  <a:gd name="T13" fmla="*/ 95 h 109"/>
                  <a:gd name="T14" fmla="*/ 66 w 98"/>
                  <a:gd name="T15" fmla="*/ 95 h 109"/>
                  <a:gd name="T16" fmla="*/ 75 w 98"/>
                  <a:gd name="T17" fmla="*/ 92 h 109"/>
                  <a:gd name="T18" fmla="*/ 85 w 98"/>
                  <a:gd name="T19" fmla="*/ 89 h 109"/>
                  <a:gd name="T20" fmla="*/ 93 w 98"/>
                  <a:gd name="T21" fmla="*/ 85 h 109"/>
                  <a:gd name="T22" fmla="*/ 93 w 98"/>
                  <a:gd name="T23" fmla="*/ 100 h 109"/>
                  <a:gd name="T24" fmla="*/ 85 w 98"/>
                  <a:gd name="T25" fmla="*/ 105 h 109"/>
                  <a:gd name="T26" fmla="*/ 75 w 98"/>
                  <a:gd name="T27" fmla="*/ 108 h 109"/>
                  <a:gd name="T28" fmla="*/ 65 w 98"/>
                  <a:gd name="T29" fmla="*/ 109 h 109"/>
                  <a:gd name="T30" fmla="*/ 54 w 98"/>
                  <a:gd name="T31" fmla="*/ 109 h 109"/>
                  <a:gd name="T32" fmla="*/ 43 w 98"/>
                  <a:gd name="T33" fmla="*/ 109 h 109"/>
                  <a:gd name="T34" fmla="*/ 23 w 98"/>
                  <a:gd name="T35" fmla="*/ 102 h 109"/>
                  <a:gd name="T36" fmla="*/ 14 w 98"/>
                  <a:gd name="T37" fmla="*/ 95 h 109"/>
                  <a:gd name="T38" fmla="*/ 8 w 98"/>
                  <a:gd name="T39" fmla="*/ 88 h 109"/>
                  <a:gd name="T40" fmla="*/ 1 w 98"/>
                  <a:gd name="T41" fmla="*/ 67 h 109"/>
                  <a:gd name="T42" fmla="*/ 0 w 98"/>
                  <a:gd name="T43" fmla="*/ 54 h 109"/>
                  <a:gd name="T44" fmla="*/ 1 w 98"/>
                  <a:gd name="T45" fmla="*/ 43 h 109"/>
                  <a:gd name="T46" fmla="*/ 8 w 98"/>
                  <a:gd name="T47" fmla="*/ 23 h 109"/>
                  <a:gd name="T48" fmla="*/ 14 w 98"/>
                  <a:gd name="T49" fmla="*/ 14 h 109"/>
                  <a:gd name="T50" fmla="*/ 21 w 98"/>
                  <a:gd name="T51" fmla="*/ 7 h 109"/>
                  <a:gd name="T52" fmla="*/ 40 w 98"/>
                  <a:gd name="T53" fmla="*/ 0 h 109"/>
                  <a:gd name="T54" fmla="*/ 52 w 98"/>
                  <a:gd name="T55" fmla="*/ 0 h 109"/>
                  <a:gd name="T56" fmla="*/ 62 w 98"/>
                  <a:gd name="T57" fmla="*/ 0 h 109"/>
                  <a:gd name="T58" fmla="*/ 79 w 98"/>
                  <a:gd name="T59" fmla="*/ 7 h 109"/>
                  <a:gd name="T60" fmla="*/ 85 w 98"/>
                  <a:gd name="T61" fmla="*/ 13 h 109"/>
                  <a:gd name="T62" fmla="*/ 90 w 98"/>
                  <a:gd name="T63" fmla="*/ 20 h 109"/>
                  <a:gd name="T64" fmla="*/ 98 w 98"/>
                  <a:gd name="T65" fmla="*/ 39 h 109"/>
                  <a:gd name="T66" fmla="*/ 98 w 98"/>
                  <a:gd name="T67" fmla="*/ 50 h 109"/>
                  <a:gd name="T68" fmla="*/ 80 w 98"/>
                  <a:gd name="T69" fmla="*/ 44 h 109"/>
                  <a:gd name="T70" fmla="*/ 79 w 98"/>
                  <a:gd name="T71" fmla="*/ 31 h 109"/>
                  <a:gd name="T72" fmla="*/ 72 w 98"/>
                  <a:gd name="T73" fmla="*/ 23 h 109"/>
                  <a:gd name="T74" fmla="*/ 63 w 98"/>
                  <a:gd name="T75" fmla="*/ 16 h 109"/>
                  <a:gd name="T76" fmla="*/ 52 w 98"/>
                  <a:gd name="T77" fmla="*/ 14 h 109"/>
                  <a:gd name="T78" fmla="*/ 39 w 98"/>
                  <a:gd name="T79" fmla="*/ 16 h 109"/>
                  <a:gd name="T80" fmla="*/ 29 w 98"/>
                  <a:gd name="T81" fmla="*/ 21 h 109"/>
                  <a:gd name="T82" fmla="*/ 21 w 98"/>
                  <a:gd name="T83" fmla="*/ 31 h 109"/>
                  <a:gd name="T84" fmla="*/ 18 w 98"/>
                  <a:gd name="T85" fmla="*/ 44 h 109"/>
                  <a:gd name="T86" fmla="*/ 80 w 98"/>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09">
                    <a:moveTo>
                      <a:pt x="98" y="50"/>
                    </a:moveTo>
                    <a:lnTo>
                      <a:pt x="98" y="59"/>
                    </a:lnTo>
                    <a:lnTo>
                      <a:pt x="18" y="59"/>
                    </a:lnTo>
                    <a:lnTo>
                      <a:pt x="21" y="75"/>
                    </a:lnTo>
                    <a:lnTo>
                      <a:pt x="29" y="85"/>
                    </a:lnTo>
                    <a:lnTo>
                      <a:pt x="40" y="93"/>
                    </a:lnTo>
                    <a:lnTo>
                      <a:pt x="56" y="95"/>
                    </a:lnTo>
                    <a:lnTo>
                      <a:pt x="66" y="95"/>
                    </a:lnTo>
                    <a:lnTo>
                      <a:pt x="75" y="92"/>
                    </a:lnTo>
                    <a:lnTo>
                      <a:pt x="85" y="89"/>
                    </a:lnTo>
                    <a:lnTo>
                      <a:pt x="93" y="85"/>
                    </a:lnTo>
                    <a:lnTo>
                      <a:pt x="93" y="100"/>
                    </a:lnTo>
                    <a:lnTo>
                      <a:pt x="85" y="105"/>
                    </a:lnTo>
                    <a:lnTo>
                      <a:pt x="75" y="108"/>
                    </a:lnTo>
                    <a:lnTo>
                      <a:pt x="65" y="109"/>
                    </a:lnTo>
                    <a:lnTo>
                      <a:pt x="54" y="109"/>
                    </a:lnTo>
                    <a:lnTo>
                      <a:pt x="43" y="109"/>
                    </a:lnTo>
                    <a:lnTo>
                      <a:pt x="23" y="102"/>
                    </a:lnTo>
                    <a:lnTo>
                      <a:pt x="14" y="95"/>
                    </a:lnTo>
                    <a:lnTo>
                      <a:pt x="8" y="88"/>
                    </a:lnTo>
                    <a:lnTo>
                      <a:pt x="1" y="67"/>
                    </a:lnTo>
                    <a:lnTo>
                      <a:pt x="0" y="54"/>
                    </a:lnTo>
                    <a:lnTo>
                      <a:pt x="1" y="43"/>
                    </a:lnTo>
                    <a:lnTo>
                      <a:pt x="8" y="23"/>
                    </a:lnTo>
                    <a:lnTo>
                      <a:pt x="14" y="14"/>
                    </a:lnTo>
                    <a:lnTo>
                      <a:pt x="21" y="7"/>
                    </a:lnTo>
                    <a:lnTo>
                      <a:pt x="40" y="0"/>
                    </a:lnTo>
                    <a:lnTo>
                      <a:pt x="52" y="0"/>
                    </a:lnTo>
                    <a:lnTo>
                      <a:pt x="62" y="0"/>
                    </a:lnTo>
                    <a:lnTo>
                      <a:pt x="79" y="7"/>
                    </a:lnTo>
                    <a:lnTo>
                      <a:pt x="85" y="13"/>
                    </a:lnTo>
                    <a:lnTo>
                      <a:pt x="90" y="20"/>
                    </a:lnTo>
                    <a:lnTo>
                      <a:pt x="98" y="39"/>
                    </a:lnTo>
                    <a:lnTo>
                      <a:pt x="98" y="50"/>
                    </a:lnTo>
                    <a:close/>
                    <a:moveTo>
                      <a:pt x="80" y="44"/>
                    </a:moveTo>
                    <a:lnTo>
                      <a:pt x="79" y="31"/>
                    </a:lnTo>
                    <a:lnTo>
                      <a:pt x="72" y="23"/>
                    </a:lnTo>
                    <a:lnTo>
                      <a:pt x="63" y="16"/>
                    </a:lnTo>
                    <a:lnTo>
                      <a:pt x="52" y="14"/>
                    </a:lnTo>
                    <a:lnTo>
                      <a:pt x="39" y="16"/>
                    </a:lnTo>
                    <a:lnTo>
                      <a:pt x="29" y="21"/>
                    </a:lnTo>
                    <a:lnTo>
                      <a:pt x="21" y="31"/>
                    </a:lnTo>
                    <a:lnTo>
                      <a:pt x="18" y="44"/>
                    </a:lnTo>
                    <a:lnTo>
                      <a:pt x="8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Freeform 400"/>
              <p:cNvSpPr>
                <a:spLocks/>
              </p:cNvSpPr>
              <p:nvPr/>
            </p:nvSpPr>
            <p:spPr bwMode="auto">
              <a:xfrm>
                <a:off x="3938" y="2722"/>
                <a:ext cx="51" cy="35"/>
              </a:xfrm>
              <a:custGeom>
                <a:avLst/>
                <a:gdLst>
                  <a:gd name="T0" fmla="*/ 82 w 154"/>
                  <a:gd name="T1" fmla="*/ 21 h 106"/>
                  <a:gd name="T2" fmla="*/ 89 w 154"/>
                  <a:gd name="T3" fmla="*/ 11 h 106"/>
                  <a:gd name="T4" fmla="*/ 98 w 154"/>
                  <a:gd name="T5" fmla="*/ 4 h 106"/>
                  <a:gd name="T6" fmla="*/ 108 w 154"/>
                  <a:gd name="T7" fmla="*/ 0 h 106"/>
                  <a:gd name="T8" fmla="*/ 120 w 154"/>
                  <a:gd name="T9" fmla="*/ 0 h 106"/>
                  <a:gd name="T10" fmla="*/ 134 w 154"/>
                  <a:gd name="T11" fmla="*/ 1 h 106"/>
                  <a:gd name="T12" fmla="*/ 144 w 154"/>
                  <a:gd name="T13" fmla="*/ 11 h 106"/>
                  <a:gd name="T14" fmla="*/ 153 w 154"/>
                  <a:gd name="T15" fmla="*/ 24 h 106"/>
                  <a:gd name="T16" fmla="*/ 154 w 154"/>
                  <a:gd name="T17" fmla="*/ 43 h 106"/>
                  <a:gd name="T18" fmla="*/ 154 w 154"/>
                  <a:gd name="T19" fmla="*/ 106 h 106"/>
                  <a:gd name="T20" fmla="*/ 136 w 154"/>
                  <a:gd name="T21" fmla="*/ 106 h 106"/>
                  <a:gd name="T22" fmla="*/ 136 w 154"/>
                  <a:gd name="T23" fmla="*/ 44 h 106"/>
                  <a:gd name="T24" fmla="*/ 136 w 154"/>
                  <a:gd name="T25" fmla="*/ 30 h 106"/>
                  <a:gd name="T26" fmla="*/ 131 w 154"/>
                  <a:gd name="T27" fmla="*/ 21 h 106"/>
                  <a:gd name="T28" fmla="*/ 124 w 154"/>
                  <a:gd name="T29" fmla="*/ 16 h 106"/>
                  <a:gd name="T30" fmla="*/ 114 w 154"/>
                  <a:gd name="T31" fmla="*/ 14 h 106"/>
                  <a:gd name="T32" fmla="*/ 102 w 154"/>
                  <a:gd name="T33" fmla="*/ 16 h 106"/>
                  <a:gd name="T34" fmla="*/ 94 w 154"/>
                  <a:gd name="T35" fmla="*/ 23 h 106"/>
                  <a:gd name="T36" fmla="*/ 87 w 154"/>
                  <a:gd name="T37" fmla="*/ 33 h 106"/>
                  <a:gd name="T38" fmla="*/ 85 w 154"/>
                  <a:gd name="T39" fmla="*/ 47 h 106"/>
                  <a:gd name="T40" fmla="*/ 85 w 154"/>
                  <a:gd name="T41" fmla="*/ 106 h 106"/>
                  <a:gd name="T42" fmla="*/ 68 w 154"/>
                  <a:gd name="T43" fmla="*/ 106 h 106"/>
                  <a:gd name="T44" fmla="*/ 68 w 154"/>
                  <a:gd name="T45" fmla="*/ 44 h 106"/>
                  <a:gd name="T46" fmla="*/ 68 w 154"/>
                  <a:gd name="T47" fmla="*/ 30 h 106"/>
                  <a:gd name="T48" fmla="*/ 64 w 154"/>
                  <a:gd name="T49" fmla="*/ 21 h 106"/>
                  <a:gd name="T50" fmla="*/ 56 w 154"/>
                  <a:gd name="T51" fmla="*/ 16 h 106"/>
                  <a:gd name="T52" fmla="*/ 46 w 154"/>
                  <a:gd name="T53" fmla="*/ 14 h 106"/>
                  <a:gd name="T54" fmla="*/ 35 w 154"/>
                  <a:gd name="T55" fmla="*/ 16 h 106"/>
                  <a:gd name="T56" fmla="*/ 26 w 154"/>
                  <a:gd name="T57" fmla="*/ 23 h 106"/>
                  <a:gd name="T58" fmla="*/ 19 w 154"/>
                  <a:gd name="T59" fmla="*/ 33 h 106"/>
                  <a:gd name="T60" fmla="*/ 17 w 154"/>
                  <a:gd name="T61" fmla="*/ 47 h 106"/>
                  <a:gd name="T62" fmla="*/ 17 w 154"/>
                  <a:gd name="T63" fmla="*/ 106 h 106"/>
                  <a:gd name="T64" fmla="*/ 0 w 154"/>
                  <a:gd name="T65" fmla="*/ 106 h 106"/>
                  <a:gd name="T66" fmla="*/ 0 w 154"/>
                  <a:gd name="T67" fmla="*/ 1 h 106"/>
                  <a:gd name="T68" fmla="*/ 17 w 154"/>
                  <a:gd name="T69" fmla="*/ 1 h 106"/>
                  <a:gd name="T70" fmla="*/ 17 w 154"/>
                  <a:gd name="T71" fmla="*/ 18 h 106"/>
                  <a:gd name="T72" fmla="*/ 25 w 154"/>
                  <a:gd name="T73" fmla="*/ 8 h 106"/>
                  <a:gd name="T74" fmla="*/ 32 w 154"/>
                  <a:gd name="T75" fmla="*/ 4 h 106"/>
                  <a:gd name="T76" fmla="*/ 40 w 154"/>
                  <a:gd name="T77" fmla="*/ 0 h 106"/>
                  <a:gd name="T78" fmla="*/ 52 w 154"/>
                  <a:gd name="T79" fmla="*/ 0 h 106"/>
                  <a:gd name="T80" fmla="*/ 62 w 154"/>
                  <a:gd name="T81" fmla="*/ 0 h 106"/>
                  <a:gd name="T82" fmla="*/ 71 w 154"/>
                  <a:gd name="T83" fmla="*/ 5 h 106"/>
                  <a:gd name="T84" fmla="*/ 78 w 154"/>
                  <a:gd name="T85" fmla="*/ 11 h 106"/>
                  <a:gd name="T86" fmla="*/ 82 w 154"/>
                  <a:gd name="T87"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6">
                    <a:moveTo>
                      <a:pt x="82" y="21"/>
                    </a:moveTo>
                    <a:lnTo>
                      <a:pt x="89" y="11"/>
                    </a:lnTo>
                    <a:lnTo>
                      <a:pt x="98" y="4"/>
                    </a:lnTo>
                    <a:lnTo>
                      <a:pt x="108" y="0"/>
                    </a:lnTo>
                    <a:lnTo>
                      <a:pt x="120" y="0"/>
                    </a:lnTo>
                    <a:lnTo>
                      <a:pt x="134" y="1"/>
                    </a:lnTo>
                    <a:lnTo>
                      <a:pt x="144" y="11"/>
                    </a:lnTo>
                    <a:lnTo>
                      <a:pt x="153" y="24"/>
                    </a:lnTo>
                    <a:lnTo>
                      <a:pt x="154" y="43"/>
                    </a:lnTo>
                    <a:lnTo>
                      <a:pt x="154" y="106"/>
                    </a:lnTo>
                    <a:lnTo>
                      <a:pt x="136" y="106"/>
                    </a:lnTo>
                    <a:lnTo>
                      <a:pt x="136" y="44"/>
                    </a:lnTo>
                    <a:lnTo>
                      <a:pt x="136" y="30"/>
                    </a:lnTo>
                    <a:lnTo>
                      <a:pt x="131" y="21"/>
                    </a:lnTo>
                    <a:lnTo>
                      <a:pt x="124" y="16"/>
                    </a:lnTo>
                    <a:lnTo>
                      <a:pt x="114" y="14"/>
                    </a:lnTo>
                    <a:lnTo>
                      <a:pt x="102" y="16"/>
                    </a:lnTo>
                    <a:lnTo>
                      <a:pt x="94" y="23"/>
                    </a:lnTo>
                    <a:lnTo>
                      <a:pt x="87" y="33"/>
                    </a:lnTo>
                    <a:lnTo>
                      <a:pt x="85" y="47"/>
                    </a:lnTo>
                    <a:lnTo>
                      <a:pt x="85" y="106"/>
                    </a:lnTo>
                    <a:lnTo>
                      <a:pt x="68" y="106"/>
                    </a:lnTo>
                    <a:lnTo>
                      <a:pt x="68" y="44"/>
                    </a:lnTo>
                    <a:lnTo>
                      <a:pt x="68" y="30"/>
                    </a:lnTo>
                    <a:lnTo>
                      <a:pt x="64" y="21"/>
                    </a:lnTo>
                    <a:lnTo>
                      <a:pt x="56" y="16"/>
                    </a:lnTo>
                    <a:lnTo>
                      <a:pt x="46" y="14"/>
                    </a:lnTo>
                    <a:lnTo>
                      <a:pt x="35" y="16"/>
                    </a:lnTo>
                    <a:lnTo>
                      <a:pt x="26" y="23"/>
                    </a:lnTo>
                    <a:lnTo>
                      <a:pt x="19" y="33"/>
                    </a:lnTo>
                    <a:lnTo>
                      <a:pt x="17" y="47"/>
                    </a:lnTo>
                    <a:lnTo>
                      <a:pt x="17" y="106"/>
                    </a:lnTo>
                    <a:lnTo>
                      <a:pt x="0" y="106"/>
                    </a:lnTo>
                    <a:lnTo>
                      <a:pt x="0" y="1"/>
                    </a:lnTo>
                    <a:lnTo>
                      <a:pt x="17" y="1"/>
                    </a:lnTo>
                    <a:lnTo>
                      <a:pt x="17" y="18"/>
                    </a:lnTo>
                    <a:lnTo>
                      <a:pt x="25" y="8"/>
                    </a:lnTo>
                    <a:lnTo>
                      <a:pt x="32" y="4"/>
                    </a:lnTo>
                    <a:lnTo>
                      <a:pt x="40" y="0"/>
                    </a:lnTo>
                    <a:lnTo>
                      <a:pt x="52" y="0"/>
                    </a:lnTo>
                    <a:lnTo>
                      <a:pt x="62" y="0"/>
                    </a:lnTo>
                    <a:lnTo>
                      <a:pt x="71" y="5"/>
                    </a:lnTo>
                    <a:lnTo>
                      <a:pt x="78" y="11"/>
                    </a:lnTo>
                    <a:lnTo>
                      <a:pt x="82"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Freeform 401"/>
              <p:cNvSpPr>
                <a:spLocks noEditPoints="1"/>
              </p:cNvSpPr>
              <p:nvPr/>
            </p:nvSpPr>
            <p:spPr bwMode="auto">
              <a:xfrm>
                <a:off x="4021" y="2709"/>
                <a:ext cx="6" cy="48"/>
              </a:xfrm>
              <a:custGeom>
                <a:avLst/>
                <a:gdLst>
                  <a:gd name="T0" fmla="*/ 0 w 18"/>
                  <a:gd name="T1" fmla="*/ 40 h 145"/>
                  <a:gd name="T2" fmla="*/ 18 w 18"/>
                  <a:gd name="T3" fmla="*/ 40 h 145"/>
                  <a:gd name="T4" fmla="*/ 18 w 18"/>
                  <a:gd name="T5" fmla="*/ 145 h 145"/>
                  <a:gd name="T6" fmla="*/ 0 w 18"/>
                  <a:gd name="T7" fmla="*/ 145 h 145"/>
                  <a:gd name="T8" fmla="*/ 0 w 18"/>
                  <a:gd name="T9" fmla="*/ 40 h 145"/>
                  <a:gd name="T10" fmla="*/ 0 w 18"/>
                  <a:gd name="T11" fmla="*/ 0 h 145"/>
                  <a:gd name="T12" fmla="*/ 18 w 18"/>
                  <a:gd name="T13" fmla="*/ 0 h 145"/>
                  <a:gd name="T14" fmla="*/ 18 w 18"/>
                  <a:gd name="T15" fmla="*/ 21 h 145"/>
                  <a:gd name="T16" fmla="*/ 0 w 18"/>
                  <a:gd name="T17" fmla="*/ 21 h 145"/>
                  <a:gd name="T18" fmla="*/ 0 w 18"/>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5">
                    <a:moveTo>
                      <a:pt x="0" y="40"/>
                    </a:moveTo>
                    <a:lnTo>
                      <a:pt x="18" y="40"/>
                    </a:lnTo>
                    <a:lnTo>
                      <a:pt x="18" y="145"/>
                    </a:lnTo>
                    <a:lnTo>
                      <a:pt x="0" y="145"/>
                    </a:lnTo>
                    <a:lnTo>
                      <a:pt x="0" y="40"/>
                    </a:lnTo>
                    <a:close/>
                    <a:moveTo>
                      <a:pt x="0" y="0"/>
                    </a:moveTo>
                    <a:lnTo>
                      <a:pt x="18" y="0"/>
                    </a:lnTo>
                    <a:lnTo>
                      <a:pt x="18"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2" name="Freeform 402"/>
              <p:cNvSpPr>
                <a:spLocks/>
              </p:cNvSpPr>
              <p:nvPr/>
            </p:nvSpPr>
            <p:spPr bwMode="auto">
              <a:xfrm>
                <a:off x="4038" y="2722"/>
                <a:ext cx="30" cy="35"/>
              </a:xfrm>
              <a:custGeom>
                <a:avLst/>
                <a:gdLst>
                  <a:gd name="T0" fmla="*/ 90 w 90"/>
                  <a:gd name="T1" fmla="*/ 43 h 106"/>
                  <a:gd name="T2" fmla="*/ 90 w 90"/>
                  <a:gd name="T3" fmla="*/ 106 h 106"/>
                  <a:gd name="T4" fmla="*/ 72 w 90"/>
                  <a:gd name="T5" fmla="*/ 106 h 106"/>
                  <a:gd name="T6" fmla="*/ 72 w 90"/>
                  <a:gd name="T7" fmla="*/ 44 h 106"/>
                  <a:gd name="T8" fmla="*/ 71 w 90"/>
                  <a:gd name="T9" fmla="*/ 30 h 106"/>
                  <a:gd name="T10" fmla="*/ 67 w 90"/>
                  <a:gd name="T11" fmla="*/ 21 h 106"/>
                  <a:gd name="T12" fmla="*/ 59 w 90"/>
                  <a:gd name="T13" fmla="*/ 16 h 106"/>
                  <a:gd name="T14" fmla="*/ 48 w 90"/>
                  <a:gd name="T15" fmla="*/ 14 h 106"/>
                  <a:gd name="T16" fmla="*/ 35 w 90"/>
                  <a:gd name="T17" fmla="*/ 16 h 106"/>
                  <a:gd name="T18" fmla="*/ 26 w 90"/>
                  <a:gd name="T19" fmla="*/ 23 h 106"/>
                  <a:gd name="T20" fmla="*/ 19 w 90"/>
                  <a:gd name="T21" fmla="*/ 33 h 106"/>
                  <a:gd name="T22" fmla="*/ 19 w 90"/>
                  <a:gd name="T23" fmla="*/ 47 h 106"/>
                  <a:gd name="T24" fmla="*/ 19 w 90"/>
                  <a:gd name="T25" fmla="*/ 106 h 106"/>
                  <a:gd name="T26" fmla="*/ 0 w 90"/>
                  <a:gd name="T27" fmla="*/ 106 h 106"/>
                  <a:gd name="T28" fmla="*/ 0 w 90"/>
                  <a:gd name="T29" fmla="*/ 1 h 106"/>
                  <a:gd name="T30" fmla="*/ 19 w 90"/>
                  <a:gd name="T31" fmla="*/ 1 h 106"/>
                  <a:gd name="T32" fmla="*/ 19 w 90"/>
                  <a:gd name="T33" fmla="*/ 18 h 106"/>
                  <a:gd name="T34" fmla="*/ 25 w 90"/>
                  <a:gd name="T35" fmla="*/ 10 h 106"/>
                  <a:gd name="T36" fmla="*/ 33 w 90"/>
                  <a:gd name="T37" fmla="*/ 4 h 106"/>
                  <a:gd name="T38" fmla="*/ 42 w 90"/>
                  <a:gd name="T39" fmla="*/ 0 h 106"/>
                  <a:gd name="T40" fmla="*/ 52 w 90"/>
                  <a:gd name="T41" fmla="*/ 0 h 106"/>
                  <a:gd name="T42" fmla="*/ 70 w 90"/>
                  <a:gd name="T43" fmla="*/ 1 h 106"/>
                  <a:gd name="T44" fmla="*/ 80 w 90"/>
                  <a:gd name="T45" fmla="*/ 10 h 106"/>
                  <a:gd name="T46" fmla="*/ 87 w 90"/>
                  <a:gd name="T47" fmla="*/ 23 h 106"/>
                  <a:gd name="T48" fmla="*/ 90 w 90"/>
                  <a:gd name="T49"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106">
                    <a:moveTo>
                      <a:pt x="90" y="43"/>
                    </a:moveTo>
                    <a:lnTo>
                      <a:pt x="90" y="106"/>
                    </a:lnTo>
                    <a:lnTo>
                      <a:pt x="72" y="106"/>
                    </a:lnTo>
                    <a:lnTo>
                      <a:pt x="72" y="44"/>
                    </a:lnTo>
                    <a:lnTo>
                      <a:pt x="71" y="30"/>
                    </a:lnTo>
                    <a:lnTo>
                      <a:pt x="67" y="21"/>
                    </a:lnTo>
                    <a:lnTo>
                      <a:pt x="59" y="16"/>
                    </a:lnTo>
                    <a:lnTo>
                      <a:pt x="48" y="14"/>
                    </a:lnTo>
                    <a:lnTo>
                      <a:pt x="35" y="16"/>
                    </a:lnTo>
                    <a:lnTo>
                      <a:pt x="26" y="23"/>
                    </a:lnTo>
                    <a:lnTo>
                      <a:pt x="19" y="33"/>
                    </a:lnTo>
                    <a:lnTo>
                      <a:pt x="19" y="47"/>
                    </a:lnTo>
                    <a:lnTo>
                      <a:pt x="19" y="106"/>
                    </a:lnTo>
                    <a:lnTo>
                      <a:pt x="0" y="106"/>
                    </a:lnTo>
                    <a:lnTo>
                      <a:pt x="0" y="1"/>
                    </a:lnTo>
                    <a:lnTo>
                      <a:pt x="19" y="1"/>
                    </a:lnTo>
                    <a:lnTo>
                      <a:pt x="19" y="18"/>
                    </a:lnTo>
                    <a:lnTo>
                      <a:pt x="25" y="10"/>
                    </a:lnTo>
                    <a:lnTo>
                      <a:pt x="33" y="4"/>
                    </a:lnTo>
                    <a:lnTo>
                      <a:pt x="42" y="0"/>
                    </a:lnTo>
                    <a:lnTo>
                      <a:pt x="52" y="0"/>
                    </a:lnTo>
                    <a:lnTo>
                      <a:pt x="70" y="1"/>
                    </a:lnTo>
                    <a:lnTo>
                      <a:pt x="80" y="10"/>
                    </a:lnTo>
                    <a:lnTo>
                      <a:pt x="87" y="23"/>
                    </a:lnTo>
                    <a:lnTo>
                      <a:pt x="9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3" name="Freeform 403"/>
              <p:cNvSpPr>
                <a:spLocks/>
              </p:cNvSpPr>
              <p:nvPr/>
            </p:nvSpPr>
            <p:spPr bwMode="auto">
              <a:xfrm>
                <a:off x="4095" y="2713"/>
                <a:ext cx="22" cy="44"/>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7 w 66"/>
                  <a:gd name="T19" fmla="*/ 120 h 134"/>
                  <a:gd name="T20" fmla="*/ 66 w 66"/>
                  <a:gd name="T21" fmla="*/ 120 h 134"/>
                  <a:gd name="T22" fmla="*/ 66 w 66"/>
                  <a:gd name="T23" fmla="*/ 134 h 134"/>
                  <a:gd name="T24" fmla="*/ 47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7" y="120"/>
                    </a:lnTo>
                    <a:lnTo>
                      <a:pt x="66" y="120"/>
                    </a:lnTo>
                    <a:lnTo>
                      <a:pt x="66" y="134"/>
                    </a:lnTo>
                    <a:lnTo>
                      <a:pt x="47"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4" name="Freeform 404"/>
              <p:cNvSpPr>
                <a:spLocks/>
              </p:cNvSpPr>
              <p:nvPr/>
            </p:nvSpPr>
            <p:spPr bwMode="auto">
              <a:xfrm>
                <a:off x="4125" y="2709"/>
                <a:ext cx="29" cy="48"/>
              </a:xfrm>
              <a:custGeom>
                <a:avLst/>
                <a:gdLst>
                  <a:gd name="T0" fmla="*/ 88 w 88"/>
                  <a:gd name="T1" fmla="*/ 82 h 145"/>
                  <a:gd name="T2" fmla="*/ 88 w 88"/>
                  <a:gd name="T3" fmla="*/ 145 h 145"/>
                  <a:gd name="T4" fmla="*/ 70 w 88"/>
                  <a:gd name="T5" fmla="*/ 145 h 145"/>
                  <a:gd name="T6" fmla="*/ 70 w 88"/>
                  <a:gd name="T7" fmla="*/ 83 h 145"/>
                  <a:gd name="T8" fmla="*/ 69 w 88"/>
                  <a:gd name="T9" fmla="*/ 69 h 145"/>
                  <a:gd name="T10" fmla="*/ 65 w 88"/>
                  <a:gd name="T11" fmla="*/ 60 h 145"/>
                  <a:gd name="T12" fmla="*/ 57 w 88"/>
                  <a:gd name="T13" fmla="*/ 55 h 145"/>
                  <a:gd name="T14" fmla="*/ 47 w 88"/>
                  <a:gd name="T15" fmla="*/ 53 h 145"/>
                  <a:gd name="T16" fmla="*/ 34 w 88"/>
                  <a:gd name="T17" fmla="*/ 55 h 145"/>
                  <a:gd name="T18" fmla="*/ 26 w 88"/>
                  <a:gd name="T19" fmla="*/ 62 h 145"/>
                  <a:gd name="T20" fmla="*/ 19 w 88"/>
                  <a:gd name="T21" fmla="*/ 72 h 145"/>
                  <a:gd name="T22" fmla="*/ 17 w 88"/>
                  <a:gd name="T23" fmla="*/ 86 h 145"/>
                  <a:gd name="T24" fmla="*/ 17 w 88"/>
                  <a:gd name="T25" fmla="*/ 145 h 145"/>
                  <a:gd name="T26" fmla="*/ 0 w 88"/>
                  <a:gd name="T27" fmla="*/ 145 h 145"/>
                  <a:gd name="T28" fmla="*/ 0 w 88"/>
                  <a:gd name="T29" fmla="*/ 0 h 145"/>
                  <a:gd name="T30" fmla="*/ 17 w 88"/>
                  <a:gd name="T31" fmla="*/ 0 h 145"/>
                  <a:gd name="T32" fmla="*/ 17 w 88"/>
                  <a:gd name="T33" fmla="*/ 57 h 145"/>
                  <a:gd name="T34" fmla="*/ 23 w 88"/>
                  <a:gd name="T35" fmla="*/ 49 h 145"/>
                  <a:gd name="T36" fmla="*/ 31 w 88"/>
                  <a:gd name="T37" fmla="*/ 43 h 145"/>
                  <a:gd name="T38" fmla="*/ 40 w 88"/>
                  <a:gd name="T39" fmla="*/ 39 h 145"/>
                  <a:gd name="T40" fmla="*/ 52 w 88"/>
                  <a:gd name="T41" fmla="*/ 39 h 145"/>
                  <a:gd name="T42" fmla="*/ 68 w 88"/>
                  <a:gd name="T43" fmla="*/ 40 h 145"/>
                  <a:gd name="T44" fmla="*/ 79 w 88"/>
                  <a:gd name="T45" fmla="*/ 49 h 145"/>
                  <a:gd name="T46" fmla="*/ 86 w 88"/>
                  <a:gd name="T47" fmla="*/ 62 h 145"/>
                  <a:gd name="T48" fmla="*/ 88 w 88"/>
                  <a:gd name="T49" fmla="*/ 8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45">
                    <a:moveTo>
                      <a:pt x="88" y="82"/>
                    </a:moveTo>
                    <a:lnTo>
                      <a:pt x="88" y="145"/>
                    </a:lnTo>
                    <a:lnTo>
                      <a:pt x="70" y="145"/>
                    </a:lnTo>
                    <a:lnTo>
                      <a:pt x="70" y="83"/>
                    </a:lnTo>
                    <a:lnTo>
                      <a:pt x="69" y="69"/>
                    </a:lnTo>
                    <a:lnTo>
                      <a:pt x="65" y="60"/>
                    </a:lnTo>
                    <a:lnTo>
                      <a:pt x="57" y="55"/>
                    </a:lnTo>
                    <a:lnTo>
                      <a:pt x="47" y="53"/>
                    </a:lnTo>
                    <a:lnTo>
                      <a:pt x="34" y="55"/>
                    </a:lnTo>
                    <a:lnTo>
                      <a:pt x="26" y="62"/>
                    </a:lnTo>
                    <a:lnTo>
                      <a:pt x="19" y="72"/>
                    </a:lnTo>
                    <a:lnTo>
                      <a:pt x="17" y="86"/>
                    </a:lnTo>
                    <a:lnTo>
                      <a:pt x="17" y="145"/>
                    </a:lnTo>
                    <a:lnTo>
                      <a:pt x="0" y="145"/>
                    </a:lnTo>
                    <a:lnTo>
                      <a:pt x="0" y="0"/>
                    </a:lnTo>
                    <a:lnTo>
                      <a:pt x="17" y="0"/>
                    </a:lnTo>
                    <a:lnTo>
                      <a:pt x="17" y="57"/>
                    </a:lnTo>
                    <a:lnTo>
                      <a:pt x="23" y="49"/>
                    </a:lnTo>
                    <a:lnTo>
                      <a:pt x="31" y="43"/>
                    </a:lnTo>
                    <a:lnTo>
                      <a:pt x="40" y="39"/>
                    </a:lnTo>
                    <a:lnTo>
                      <a:pt x="52" y="39"/>
                    </a:lnTo>
                    <a:lnTo>
                      <a:pt x="68" y="40"/>
                    </a:lnTo>
                    <a:lnTo>
                      <a:pt x="79" y="49"/>
                    </a:lnTo>
                    <a:lnTo>
                      <a:pt x="86" y="62"/>
                    </a:lnTo>
                    <a:lnTo>
                      <a:pt x="88"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5" name="Freeform 405"/>
              <p:cNvSpPr>
                <a:spLocks noEditPoints="1"/>
              </p:cNvSpPr>
              <p:nvPr/>
            </p:nvSpPr>
            <p:spPr bwMode="auto">
              <a:xfrm>
                <a:off x="4163" y="2722"/>
                <a:ext cx="32" cy="36"/>
              </a:xfrm>
              <a:custGeom>
                <a:avLst/>
                <a:gdLst>
                  <a:gd name="T0" fmla="*/ 97 w 97"/>
                  <a:gd name="T1" fmla="*/ 50 h 109"/>
                  <a:gd name="T2" fmla="*/ 97 w 97"/>
                  <a:gd name="T3" fmla="*/ 59 h 109"/>
                  <a:gd name="T4" fmla="*/ 17 w 97"/>
                  <a:gd name="T5" fmla="*/ 59 h 109"/>
                  <a:gd name="T6" fmla="*/ 20 w 97"/>
                  <a:gd name="T7" fmla="*/ 75 h 109"/>
                  <a:gd name="T8" fmla="*/ 29 w 97"/>
                  <a:gd name="T9" fmla="*/ 85 h 109"/>
                  <a:gd name="T10" fmla="*/ 39 w 97"/>
                  <a:gd name="T11" fmla="*/ 93 h 109"/>
                  <a:gd name="T12" fmla="*/ 55 w 97"/>
                  <a:gd name="T13" fmla="*/ 95 h 109"/>
                  <a:gd name="T14" fmla="*/ 65 w 97"/>
                  <a:gd name="T15" fmla="*/ 95 h 109"/>
                  <a:gd name="T16" fmla="*/ 75 w 97"/>
                  <a:gd name="T17" fmla="*/ 92 h 109"/>
                  <a:gd name="T18" fmla="*/ 84 w 97"/>
                  <a:gd name="T19" fmla="*/ 89 h 109"/>
                  <a:gd name="T20" fmla="*/ 94 w 97"/>
                  <a:gd name="T21" fmla="*/ 85 h 109"/>
                  <a:gd name="T22" fmla="*/ 94 w 97"/>
                  <a:gd name="T23" fmla="*/ 100 h 109"/>
                  <a:gd name="T24" fmla="*/ 84 w 97"/>
                  <a:gd name="T25" fmla="*/ 105 h 109"/>
                  <a:gd name="T26" fmla="*/ 74 w 97"/>
                  <a:gd name="T27" fmla="*/ 108 h 109"/>
                  <a:gd name="T28" fmla="*/ 65 w 97"/>
                  <a:gd name="T29" fmla="*/ 109 h 109"/>
                  <a:gd name="T30" fmla="*/ 55 w 97"/>
                  <a:gd name="T31" fmla="*/ 109 h 109"/>
                  <a:gd name="T32" fmla="*/ 42 w 97"/>
                  <a:gd name="T33" fmla="*/ 109 h 109"/>
                  <a:gd name="T34" fmla="*/ 22 w 97"/>
                  <a:gd name="T35" fmla="*/ 102 h 109"/>
                  <a:gd name="T36" fmla="*/ 14 w 97"/>
                  <a:gd name="T37" fmla="*/ 95 h 109"/>
                  <a:gd name="T38" fmla="*/ 7 w 97"/>
                  <a:gd name="T39" fmla="*/ 88 h 109"/>
                  <a:gd name="T40" fmla="*/ 0 w 97"/>
                  <a:gd name="T41" fmla="*/ 67 h 109"/>
                  <a:gd name="T42" fmla="*/ 0 w 97"/>
                  <a:gd name="T43" fmla="*/ 54 h 109"/>
                  <a:gd name="T44" fmla="*/ 0 w 97"/>
                  <a:gd name="T45" fmla="*/ 43 h 109"/>
                  <a:gd name="T46" fmla="*/ 7 w 97"/>
                  <a:gd name="T47" fmla="*/ 23 h 109"/>
                  <a:gd name="T48" fmla="*/ 13 w 97"/>
                  <a:gd name="T49" fmla="*/ 14 h 109"/>
                  <a:gd name="T50" fmla="*/ 22 w 97"/>
                  <a:gd name="T51" fmla="*/ 7 h 109"/>
                  <a:gd name="T52" fmla="*/ 40 w 97"/>
                  <a:gd name="T53" fmla="*/ 0 h 109"/>
                  <a:gd name="T54" fmla="*/ 52 w 97"/>
                  <a:gd name="T55" fmla="*/ 0 h 109"/>
                  <a:gd name="T56" fmla="*/ 62 w 97"/>
                  <a:gd name="T57" fmla="*/ 0 h 109"/>
                  <a:gd name="T58" fmla="*/ 78 w 97"/>
                  <a:gd name="T59" fmla="*/ 7 h 109"/>
                  <a:gd name="T60" fmla="*/ 85 w 97"/>
                  <a:gd name="T61" fmla="*/ 13 h 109"/>
                  <a:gd name="T62" fmla="*/ 91 w 97"/>
                  <a:gd name="T63" fmla="*/ 20 h 109"/>
                  <a:gd name="T64" fmla="*/ 97 w 97"/>
                  <a:gd name="T65" fmla="*/ 39 h 109"/>
                  <a:gd name="T66" fmla="*/ 97 w 97"/>
                  <a:gd name="T67" fmla="*/ 50 h 109"/>
                  <a:gd name="T68" fmla="*/ 79 w 97"/>
                  <a:gd name="T69" fmla="*/ 44 h 109"/>
                  <a:gd name="T70" fmla="*/ 78 w 97"/>
                  <a:gd name="T71" fmla="*/ 31 h 109"/>
                  <a:gd name="T72" fmla="*/ 72 w 97"/>
                  <a:gd name="T73" fmla="*/ 23 h 109"/>
                  <a:gd name="T74" fmla="*/ 63 w 97"/>
                  <a:gd name="T75" fmla="*/ 16 h 109"/>
                  <a:gd name="T76" fmla="*/ 52 w 97"/>
                  <a:gd name="T77" fmla="*/ 14 h 109"/>
                  <a:gd name="T78" fmla="*/ 38 w 97"/>
                  <a:gd name="T79" fmla="*/ 16 h 109"/>
                  <a:gd name="T80" fmla="*/ 29 w 97"/>
                  <a:gd name="T81" fmla="*/ 21 h 109"/>
                  <a:gd name="T82" fmla="*/ 20 w 97"/>
                  <a:gd name="T83" fmla="*/ 31 h 109"/>
                  <a:gd name="T84" fmla="*/ 19 w 97"/>
                  <a:gd name="T85" fmla="*/ 44 h 109"/>
                  <a:gd name="T86" fmla="*/ 79 w 97"/>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09">
                    <a:moveTo>
                      <a:pt x="97" y="50"/>
                    </a:moveTo>
                    <a:lnTo>
                      <a:pt x="97" y="59"/>
                    </a:lnTo>
                    <a:lnTo>
                      <a:pt x="17" y="59"/>
                    </a:lnTo>
                    <a:lnTo>
                      <a:pt x="20" y="75"/>
                    </a:lnTo>
                    <a:lnTo>
                      <a:pt x="29" y="85"/>
                    </a:lnTo>
                    <a:lnTo>
                      <a:pt x="39" y="93"/>
                    </a:lnTo>
                    <a:lnTo>
                      <a:pt x="55" y="95"/>
                    </a:lnTo>
                    <a:lnTo>
                      <a:pt x="65" y="95"/>
                    </a:lnTo>
                    <a:lnTo>
                      <a:pt x="75" y="92"/>
                    </a:lnTo>
                    <a:lnTo>
                      <a:pt x="84" y="89"/>
                    </a:lnTo>
                    <a:lnTo>
                      <a:pt x="94" y="85"/>
                    </a:lnTo>
                    <a:lnTo>
                      <a:pt x="94" y="100"/>
                    </a:lnTo>
                    <a:lnTo>
                      <a:pt x="84" y="105"/>
                    </a:lnTo>
                    <a:lnTo>
                      <a:pt x="74" y="108"/>
                    </a:lnTo>
                    <a:lnTo>
                      <a:pt x="65" y="109"/>
                    </a:lnTo>
                    <a:lnTo>
                      <a:pt x="55" y="109"/>
                    </a:lnTo>
                    <a:lnTo>
                      <a:pt x="42" y="109"/>
                    </a:lnTo>
                    <a:lnTo>
                      <a:pt x="22" y="102"/>
                    </a:lnTo>
                    <a:lnTo>
                      <a:pt x="14" y="95"/>
                    </a:lnTo>
                    <a:lnTo>
                      <a:pt x="7" y="88"/>
                    </a:lnTo>
                    <a:lnTo>
                      <a:pt x="0" y="67"/>
                    </a:lnTo>
                    <a:lnTo>
                      <a:pt x="0" y="54"/>
                    </a:lnTo>
                    <a:lnTo>
                      <a:pt x="0" y="43"/>
                    </a:lnTo>
                    <a:lnTo>
                      <a:pt x="7" y="23"/>
                    </a:lnTo>
                    <a:lnTo>
                      <a:pt x="13" y="14"/>
                    </a:lnTo>
                    <a:lnTo>
                      <a:pt x="22" y="7"/>
                    </a:lnTo>
                    <a:lnTo>
                      <a:pt x="40" y="0"/>
                    </a:lnTo>
                    <a:lnTo>
                      <a:pt x="52" y="0"/>
                    </a:lnTo>
                    <a:lnTo>
                      <a:pt x="62" y="0"/>
                    </a:lnTo>
                    <a:lnTo>
                      <a:pt x="78" y="7"/>
                    </a:lnTo>
                    <a:lnTo>
                      <a:pt x="85" y="13"/>
                    </a:lnTo>
                    <a:lnTo>
                      <a:pt x="91" y="20"/>
                    </a:lnTo>
                    <a:lnTo>
                      <a:pt x="97" y="39"/>
                    </a:lnTo>
                    <a:lnTo>
                      <a:pt x="97" y="50"/>
                    </a:lnTo>
                    <a:close/>
                    <a:moveTo>
                      <a:pt x="79" y="44"/>
                    </a:moveTo>
                    <a:lnTo>
                      <a:pt x="78" y="31"/>
                    </a:lnTo>
                    <a:lnTo>
                      <a:pt x="72" y="23"/>
                    </a:lnTo>
                    <a:lnTo>
                      <a:pt x="63" y="16"/>
                    </a:lnTo>
                    <a:lnTo>
                      <a:pt x="52" y="14"/>
                    </a:lnTo>
                    <a:lnTo>
                      <a:pt x="38" y="16"/>
                    </a:lnTo>
                    <a:lnTo>
                      <a:pt x="29" y="21"/>
                    </a:lnTo>
                    <a:lnTo>
                      <a:pt x="20" y="31"/>
                    </a:lnTo>
                    <a:lnTo>
                      <a:pt x="19" y="44"/>
                    </a:lnTo>
                    <a:lnTo>
                      <a:pt x="7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407"/>
            <p:cNvSpPr>
              <a:spLocks/>
            </p:cNvSpPr>
            <p:nvPr/>
          </p:nvSpPr>
          <p:spPr bwMode="auto">
            <a:xfrm>
              <a:off x="6704013" y="4321176"/>
              <a:ext cx="42863" cy="57150"/>
            </a:xfrm>
            <a:custGeom>
              <a:avLst/>
              <a:gdLst>
                <a:gd name="T0" fmla="*/ 83 w 83"/>
                <a:gd name="T1" fmla="*/ 5 h 109"/>
                <a:gd name="T2" fmla="*/ 83 w 83"/>
                <a:gd name="T3" fmla="*/ 21 h 109"/>
                <a:gd name="T4" fmla="*/ 76 w 83"/>
                <a:gd name="T5" fmla="*/ 18 h 109"/>
                <a:gd name="T6" fmla="*/ 69 w 83"/>
                <a:gd name="T7" fmla="*/ 16 h 109"/>
                <a:gd name="T8" fmla="*/ 62 w 83"/>
                <a:gd name="T9" fmla="*/ 14 h 109"/>
                <a:gd name="T10" fmla="*/ 53 w 83"/>
                <a:gd name="T11" fmla="*/ 14 h 109"/>
                <a:gd name="T12" fmla="*/ 39 w 83"/>
                <a:gd name="T13" fmla="*/ 16 h 109"/>
                <a:gd name="T14" fmla="*/ 27 w 83"/>
                <a:gd name="T15" fmla="*/ 24 h 109"/>
                <a:gd name="T16" fmla="*/ 20 w 83"/>
                <a:gd name="T17" fmla="*/ 36 h 109"/>
                <a:gd name="T18" fmla="*/ 19 w 83"/>
                <a:gd name="T19" fmla="*/ 54 h 109"/>
                <a:gd name="T20" fmla="*/ 20 w 83"/>
                <a:gd name="T21" fmla="*/ 72 h 109"/>
                <a:gd name="T22" fmla="*/ 27 w 83"/>
                <a:gd name="T23" fmla="*/ 85 h 109"/>
                <a:gd name="T24" fmla="*/ 39 w 83"/>
                <a:gd name="T25" fmla="*/ 93 h 109"/>
                <a:gd name="T26" fmla="*/ 53 w 83"/>
                <a:gd name="T27" fmla="*/ 95 h 109"/>
                <a:gd name="T28" fmla="*/ 62 w 83"/>
                <a:gd name="T29" fmla="*/ 95 h 109"/>
                <a:gd name="T30" fmla="*/ 69 w 83"/>
                <a:gd name="T31" fmla="*/ 93 h 109"/>
                <a:gd name="T32" fmla="*/ 76 w 83"/>
                <a:gd name="T33" fmla="*/ 90 h 109"/>
                <a:gd name="T34" fmla="*/ 83 w 83"/>
                <a:gd name="T35" fmla="*/ 86 h 109"/>
                <a:gd name="T36" fmla="*/ 83 w 83"/>
                <a:gd name="T37" fmla="*/ 102 h 109"/>
                <a:gd name="T38" fmla="*/ 76 w 83"/>
                <a:gd name="T39" fmla="*/ 106 h 109"/>
                <a:gd name="T40" fmla="*/ 69 w 83"/>
                <a:gd name="T41" fmla="*/ 108 h 109"/>
                <a:gd name="T42" fmla="*/ 60 w 83"/>
                <a:gd name="T43" fmla="*/ 109 h 109"/>
                <a:gd name="T44" fmla="*/ 52 w 83"/>
                <a:gd name="T45" fmla="*/ 109 h 109"/>
                <a:gd name="T46" fmla="*/ 40 w 83"/>
                <a:gd name="T47" fmla="*/ 109 h 109"/>
                <a:gd name="T48" fmla="*/ 21 w 83"/>
                <a:gd name="T49" fmla="*/ 100 h 109"/>
                <a:gd name="T50" fmla="*/ 14 w 83"/>
                <a:gd name="T51" fmla="*/ 95 h 109"/>
                <a:gd name="T52" fmla="*/ 8 w 83"/>
                <a:gd name="T53" fmla="*/ 86 h 109"/>
                <a:gd name="T54" fmla="*/ 1 w 83"/>
                <a:gd name="T55" fmla="*/ 66 h 109"/>
                <a:gd name="T56" fmla="*/ 0 w 83"/>
                <a:gd name="T57" fmla="*/ 54 h 109"/>
                <a:gd name="T58" fmla="*/ 1 w 83"/>
                <a:gd name="T59" fmla="*/ 41 h 109"/>
                <a:gd name="T60" fmla="*/ 8 w 83"/>
                <a:gd name="T61" fmla="*/ 21 h 109"/>
                <a:gd name="T62" fmla="*/ 14 w 83"/>
                <a:gd name="T63" fmla="*/ 14 h 109"/>
                <a:gd name="T64" fmla="*/ 21 w 83"/>
                <a:gd name="T65" fmla="*/ 7 h 109"/>
                <a:gd name="T66" fmla="*/ 42 w 83"/>
                <a:gd name="T67" fmla="*/ 0 h 109"/>
                <a:gd name="T68" fmla="*/ 53 w 83"/>
                <a:gd name="T69" fmla="*/ 0 h 109"/>
                <a:gd name="T70" fmla="*/ 60 w 83"/>
                <a:gd name="T71" fmla="*/ 0 h 109"/>
                <a:gd name="T72" fmla="*/ 69 w 83"/>
                <a:gd name="T73" fmla="*/ 1 h 109"/>
                <a:gd name="T74" fmla="*/ 76 w 83"/>
                <a:gd name="T75" fmla="*/ 3 h 109"/>
                <a:gd name="T76" fmla="*/ 83 w 83"/>
                <a:gd name="T77" fmla="*/ 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09">
                  <a:moveTo>
                    <a:pt x="83" y="5"/>
                  </a:moveTo>
                  <a:lnTo>
                    <a:pt x="83" y="21"/>
                  </a:lnTo>
                  <a:lnTo>
                    <a:pt x="76" y="18"/>
                  </a:lnTo>
                  <a:lnTo>
                    <a:pt x="69" y="16"/>
                  </a:lnTo>
                  <a:lnTo>
                    <a:pt x="62" y="14"/>
                  </a:lnTo>
                  <a:lnTo>
                    <a:pt x="53" y="14"/>
                  </a:lnTo>
                  <a:lnTo>
                    <a:pt x="39" y="16"/>
                  </a:lnTo>
                  <a:lnTo>
                    <a:pt x="27" y="24"/>
                  </a:lnTo>
                  <a:lnTo>
                    <a:pt x="20" y="36"/>
                  </a:lnTo>
                  <a:lnTo>
                    <a:pt x="19" y="54"/>
                  </a:lnTo>
                  <a:lnTo>
                    <a:pt x="20" y="72"/>
                  </a:lnTo>
                  <a:lnTo>
                    <a:pt x="27" y="85"/>
                  </a:lnTo>
                  <a:lnTo>
                    <a:pt x="39" y="93"/>
                  </a:lnTo>
                  <a:lnTo>
                    <a:pt x="53" y="95"/>
                  </a:lnTo>
                  <a:lnTo>
                    <a:pt x="62" y="95"/>
                  </a:lnTo>
                  <a:lnTo>
                    <a:pt x="69" y="93"/>
                  </a:lnTo>
                  <a:lnTo>
                    <a:pt x="76" y="90"/>
                  </a:lnTo>
                  <a:lnTo>
                    <a:pt x="83" y="86"/>
                  </a:lnTo>
                  <a:lnTo>
                    <a:pt x="83" y="102"/>
                  </a:lnTo>
                  <a:lnTo>
                    <a:pt x="76" y="106"/>
                  </a:lnTo>
                  <a:lnTo>
                    <a:pt x="69" y="108"/>
                  </a:lnTo>
                  <a:lnTo>
                    <a:pt x="60" y="109"/>
                  </a:lnTo>
                  <a:lnTo>
                    <a:pt x="52" y="109"/>
                  </a:lnTo>
                  <a:lnTo>
                    <a:pt x="40" y="109"/>
                  </a:lnTo>
                  <a:lnTo>
                    <a:pt x="21" y="100"/>
                  </a:lnTo>
                  <a:lnTo>
                    <a:pt x="14" y="95"/>
                  </a:lnTo>
                  <a:lnTo>
                    <a:pt x="8" y="86"/>
                  </a:lnTo>
                  <a:lnTo>
                    <a:pt x="1" y="66"/>
                  </a:lnTo>
                  <a:lnTo>
                    <a:pt x="0" y="54"/>
                  </a:lnTo>
                  <a:lnTo>
                    <a:pt x="1" y="41"/>
                  </a:lnTo>
                  <a:lnTo>
                    <a:pt x="8" y="21"/>
                  </a:lnTo>
                  <a:lnTo>
                    <a:pt x="14" y="14"/>
                  </a:lnTo>
                  <a:lnTo>
                    <a:pt x="21" y="7"/>
                  </a:lnTo>
                  <a:lnTo>
                    <a:pt x="42" y="0"/>
                  </a:lnTo>
                  <a:lnTo>
                    <a:pt x="53" y="0"/>
                  </a:lnTo>
                  <a:lnTo>
                    <a:pt x="60" y="0"/>
                  </a:lnTo>
                  <a:lnTo>
                    <a:pt x="69" y="1"/>
                  </a:lnTo>
                  <a:lnTo>
                    <a:pt x="76" y="3"/>
                  </a:lnTo>
                  <a:lnTo>
                    <a:pt x="8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08"/>
            <p:cNvSpPr>
              <a:spLocks noEditPoints="1"/>
            </p:cNvSpPr>
            <p:nvPr/>
          </p:nvSpPr>
          <p:spPr bwMode="auto">
            <a:xfrm>
              <a:off x="6759576" y="4321176"/>
              <a:ext cx="50800" cy="57150"/>
            </a:xfrm>
            <a:custGeom>
              <a:avLst/>
              <a:gdLst>
                <a:gd name="T0" fmla="*/ 48 w 97"/>
                <a:gd name="T1" fmla="*/ 14 h 109"/>
                <a:gd name="T2" fmla="*/ 35 w 97"/>
                <a:gd name="T3" fmla="*/ 16 h 109"/>
                <a:gd name="T4" fmla="*/ 26 w 97"/>
                <a:gd name="T5" fmla="*/ 24 h 109"/>
                <a:gd name="T6" fmla="*/ 19 w 97"/>
                <a:gd name="T7" fmla="*/ 37 h 109"/>
                <a:gd name="T8" fmla="*/ 18 w 97"/>
                <a:gd name="T9" fmla="*/ 54 h 109"/>
                <a:gd name="T10" fmla="*/ 19 w 97"/>
                <a:gd name="T11" fmla="*/ 72 h 109"/>
                <a:gd name="T12" fmla="*/ 26 w 97"/>
                <a:gd name="T13" fmla="*/ 83 h 109"/>
                <a:gd name="T14" fmla="*/ 35 w 97"/>
                <a:gd name="T15" fmla="*/ 93 h 109"/>
                <a:gd name="T16" fmla="*/ 48 w 97"/>
                <a:gd name="T17" fmla="*/ 95 h 109"/>
                <a:gd name="T18" fmla="*/ 61 w 97"/>
                <a:gd name="T19" fmla="*/ 93 h 109"/>
                <a:gd name="T20" fmla="*/ 70 w 97"/>
                <a:gd name="T21" fmla="*/ 83 h 109"/>
                <a:gd name="T22" fmla="*/ 77 w 97"/>
                <a:gd name="T23" fmla="*/ 72 h 109"/>
                <a:gd name="T24" fmla="*/ 78 w 97"/>
                <a:gd name="T25" fmla="*/ 54 h 109"/>
                <a:gd name="T26" fmla="*/ 77 w 97"/>
                <a:gd name="T27" fmla="*/ 37 h 109"/>
                <a:gd name="T28" fmla="*/ 70 w 97"/>
                <a:gd name="T29" fmla="*/ 24 h 109"/>
                <a:gd name="T30" fmla="*/ 61 w 97"/>
                <a:gd name="T31" fmla="*/ 16 h 109"/>
                <a:gd name="T32" fmla="*/ 48 w 97"/>
                <a:gd name="T33" fmla="*/ 14 h 109"/>
                <a:gd name="T34" fmla="*/ 48 w 97"/>
                <a:gd name="T35" fmla="*/ 0 h 109"/>
                <a:gd name="T36" fmla="*/ 60 w 97"/>
                <a:gd name="T37" fmla="*/ 0 h 109"/>
                <a:gd name="T38" fmla="*/ 77 w 97"/>
                <a:gd name="T39" fmla="*/ 7 h 109"/>
                <a:gd name="T40" fmla="*/ 84 w 97"/>
                <a:gd name="T41" fmla="*/ 14 h 109"/>
                <a:gd name="T42" fmla="*/ 90 w 97"/>
                <a:gd name="T43" fmla="*/ 21 h 109"/>
                <a:gd name="T44" fmla="*/ 96 w 97"/>
                <a:gd name="T45" fmla="*/ 41 h 109"/>
                <a:gd name="T46" fmla="*/ 97 w 97"/>
                <a:gd name="T47" fmla="*/ 54 h 109"/>
                <a:gd name="T48" fmla="*/ 96 w 97"/>
                <a:gd name="T49" fmla="*/ 66 h 109"/>
                <a:gd name="T50" fmla="*/ 90 w 97"/>
                <a:gd name="T51" fmla="*/ 86 h 109"/>
                <a:gd name="T52" fmla="*/ 84 w 97"/>
                <a:gd name="T53" fmla="*/ 95 h 109"/>
                <a:gd name="T54" fmla="*/ 77 w 97"/>
                <a:gd name="T55" fmla="*/ 102 h 109"/>
                <a:gd name="T56" fmla="*/ 60 w 97"/>
                <a:gd name="T57" fmla="*/ 109 h 109"/>
                <a:gd name="T58" fmla="*/ 48 w 97"/>
                <a:gd name="T59" fmla="*/ 109 h 109"/>
                <a:gd name="T60" fmla="*/ 38 w 97"/>
                <a:gd name="T61" fmla="*/ 109 h 109"/>
                <a:gd name="T62" fmla="*/ 19 w 97"/>
                <a:gd name="T63" fmla="*/ 102 h 109"/>
                <a:gd name="T64" fmla="*/ 13 w 97"/>
                <a:gd name="T65" fmla="*/ 95 h 109"/>
                <a:gd name="T66" fmla="*/ 6 w 97"/>
                <a:gd name="T67" fmla="*/ 86 h 109"/>
                <a:gd name="T68" fmla="*/ 0 w 97"/>
                <a:gd name="T69" fmla="*/ 66 h 109"/>
                <a:gd name="T70" fmla="*/ 0 w 97"/>
                <a:gd name="T71" fmla="*/ 54 h 109"/>
                <a:gd name="T72" fmla="*/ 0 w 97"/>
                <a:gd name="T73" fmla="*/ 41 h 109"/>
                <a:gd name="T74" fmla="*/ 6 w 97"/>
                <a:gd name="T75" fmla="*/ 21 h 109"/>
                <a:gd name="T76" fmla="*/ 13 w 97"/>
                <a:gd name="T77" fmla="*/ 14 h 109"/>
                <a:gd name="T78" fmla="*/ 19 w 97"/>
                <a:gd name="T79" fmla="*/ 7 h 109"/>
                <a:gd name="T80" fmla="*/ 38 w 97"/>
                <a:gd name="T81" fmla="*/ 0 h 109"/>
                <a:gd name="T82" fmla="*/ 48 w 97"/>
                <a:gd name="T8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09">
                  <a:moveTo>
                    <a:pt x="48" y="14"/>
                  </a:moveTo>
                  <a:lnTo>
                    <a:pt x="35" y="16"/>
                  </a:lnTo>
                  <a:lnTo>
                    <a:pt x="26" y="24"/>
                  </a:lnTo>
                  <a:lnTo>
                    <a:pt x="19" y="37"/>
                  </a:lnTo>
                  <a:lnTo>
                    <a:pt x="18" y="54"/>
                  </a:lnTo>
                  <a:lnTo>
                    <a:pt x="19" y="72"/>
                  </a:lnTo>
                  <a:lnTo>
                    <a:pt x="26" y="83"/>
                  </a:lnTo>
                  <a:lnTo>
                    <a:pt x="35" y="93"/>
                  </a:lnTo>
                  <a:lnTo>
                    <a:pt x="48" y="95"/>
                  </a:lnTo>
                  <a:lnTo>
                    <a:pt x="61" y="93"/>
                  </a:lnTo>
                  <a:lnTo>
                    <a:pt x="70" y="83"/>
                  </a:lnTo>
                  <a:lnTo>
                    <a:pt x="77" y="72"/>
                  </a:lnTo>
                  <a:lnTo>
                    <a:pt x="78" y="54"/>
                  </a:lnTo>
                  <a:lnTo>
                    <a:pt x="77" y="37"/>
                  </a:lnTo>
                  <a:lnTo>
                    <a:pt x="70" y="24"/>
                  </a:lnTo>
                  <a:lnTo>
                    <a:pt x="61" y="16"/>
                  </a:lnTo>
                  <a:lnTo>
                    <a:pt x="48" y="14"/>
                  </a:lnTo>
                  <a:close/>
                  <a:moveTo>
                    <a:pt x="48" y="0"/>
                  </a:moveTo>
                  <a:lnTo>
                    <a:pt x="60" y="0"/>
                  </a:lnTo>
                  <a:lnTo>
                    <a:pt x="77" y="7"/>
                  </a:lnTo>
                  <a:lnTo>
                    <a:pt x="84" y="14"/>
                  </a:lnTo>
                  <a:lnTo>
                    <a:pt x="90" y="21"/>
                  </a:lnTo>
                  <a:lnTo>
                    <a:pt x="96" y="41"/>
                  </a:lnTo>
                  <a:lnTo>
                    <a:pt x="97" y="54"/>
                  </a:lnTo>
                  <a:lnTo>
                    <a:pt x="96" y="66"/>
                  </a:lnTo>
                  <a:lnTo>
                    <a:pt x="90" y="86"/>
                  </a:lnTo>
                  <a:lnTo>
                    <a:pt x="84" y="95"/>
                  </a:lnTo>
                  <a:lnTo>
                    <a:pt x="77" y="102"/>
                  </a:lnTo>
                  <a:lnTo>
                    <a:pt x="60" y="109"/>
                  </a:lnTo>
                  <a:lnTo>
                    <a:pt x="48" y="109"/>
                  </a:lnTo>
                  <a:lnTo>
                    <a:pt x="38" y="109"/>
                  </a:lnTo>
                  <a:lnTo>
                    <a:pt x="19" y="102"/>
                  </a:lnTo>
                  <a:lnTo>
                    <a:pt x="13" y="95"/>
                  </a:lnTo>
                  <a:lnTo>
                    <a:pt x="6" y="86"/>
                  </a:lnTo>
                  <a:lnTo>
                    <a:pt x="0" y="66"/>
                  </a:lnTo>
                  <a:lnTo>
                    <a:pt x="0" y="54"/>
                  </a:lnTo>
                  <a:lnTo>
                    <a:pt x="0" y="41"/>
                  </a:lnTo>
                  <a:lnTo>
                    <a:pt x="6" y="21"/>
                  </a:lnTo>
                  <a:lnTo>
                    <a:pt x="13" y="14"/>
                  </a:lnTo>
                  <a:lnTo>
                    <a:pt x="19" y="7"/>
                  </a:lnTo>
                  <a:lnTo>
                    <a:pt x="3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09"/>
            <p:cNvSpPr>
              <a:spLocks/>
            </p:cNvSpPr>
            <p:nvPr/>
          </p:nvSpPr>
          <p:spPr bwMode="auto">
            <a:xfrm>
              <a:off x="6824663" y="4321176"/>
              <a:ext cx="47625" cy="55563"/>
            </a:xfrm>
            <a:custGeom>
              <a:avLst/>
              <a:gdLst>
                <a:gd name="T0" fmla="*/ 88 w 88"/>
                <a:gd name="T1" fmla="*/ 43 h 106"/>
                <a:gd name="T2" fmla="*/ 88 w 88"/>
                <a:gd name="T3" fmla="*/ 106 h 106"/>
                <a:gd name="T4" fmla="*/ 71 w 88"/>
                <a:gd name="T5" fmla="*/ 106 h 106"/>
                <a:gd name="T6" fmla="*/ 71 w 88"/>
                <a:gd name="T7" fmla="*/ 44 h 106"/>
                <a:gd name="T8" fmla="*/ 70 w 88"/>
                <a:gd name="T9" fmla="*/ 30 h 106"/>
                <a:gd name="T10" fmla="*/ 65 w 88"/>
                <a:gd name="T11" fmla="*/ 21 h 106"/>
                <a:gd name="T12" fmla="*/ 58 w 88"/>
                <a:gd name="T13" fmla="*/ 16 h 106"/>
                <a:gd name="T14" fmla="*/ 48 w 88"/>
                <a:gd name="T15" fmla="*/ 14 h 106"/>
                <a:gd name="T16" fmla="*/ 35 w 88"/>
                <a:gd name="T17" fmla="*/ 16 h 106"/>
                <a:gd name="T18" fmla="*/ 26 w 88"/>
                <a:gd name="T19" fmla="*/ 23 h 106"/>
                <a:gd name="T20" fmla="*/ 19 w 88"/>
                <a:gd name="T21" fmla="*/ 33 h 106"/>
                <a:gd name="T22" fmla="*/ 18 w 88"/>
                <a:gd name="T23" fmla="*/ 47 h 106"/>
                <a:gd name="T24" fmla="*/ 18 w 88"/>
                <a:gd name="T25" fmla="*/ 106 h 106"/>
                <a:gd name="T26" fmla="*/ 0 w 88"/>
                <a:gd name="T27" fmla="*/ 106 h 106"/>
                <a:gd name="T28" fmla="*/ 0 w 88"/>
                <a:gd name="T29" fmla="*/ 1 h 106"/>
                <a:gd name="T30" fmla="*/ 18 w 88"/>
                <a:gd name="T31" fmla="*/ 1 h 106"/>
                <a:gd name="T32" fmla="*/ 18 w 88"/>
                <a:gd name="T33" fmla="*/ 18 h 106"/>
                <a:gd name="T34" fmla="*/ 25 w 88"/>
                <a:gd name="T35" fmla="*/ 10 h 106"/>
                <a:gd name="T36" fmla="*/ 32 w 88"/>
                <a:gd name="T37" fmla="*/ 4 h 106"/>
                <a:gd name="T38" fmla="*/ 41 w 88"/>
                <a:gd name="T39" fmla="*/ 0 h 106"/>
                <a:gd name="T40" fmla="*/ 52 w 88"/>
                <a:gd name="T41" fmla="*/ 0 h 106"/>
                <a:gd name="T42" fmla="*/ 68 w 88"/>
                <a:gd name="T43" fmla="*/ 1 h 106"/>
                <a:gd name="T44" fmla="*/ 80 w 88"/>
                <a:gd name="T45" fmla="*/ 10 h 106"/>
                <a:gd name="T46" fmla="*/ 87 w 88"/>
                <a:gd name="T47" fmla="*/ 23 h 106"/>
                <a:gd name="T48" fmla="*/ 88 w 88"/>
                <a:gd name="T49"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6">
                  <a:moveTo>
                    <a:pt x="88" y="43"/>
                  </a:moveTo>
                  <a:lnTo>
                    <a:pt x="88" y="106"/>
                  </a:lnTo>
                  <a:lnTo>
                    <a:pt x="71" y="106"/>
                  </a:lnTo>
                  <a:lnTo>
                    <a:pt x="71" y="44"/>
                  </a:lnTo>
                  <a:lnTo>
                    <a:pt x="70" y="30"/>
                  </a:lnTo>
                  <a:lnTo>
                    <a:pt x="65" y="21"/>
                  </a:lnTo>
                  <a:lnTo>
                    <a:pt x="58" y="16"/>
                  </a:lnTo>
                  <a:lnTo>
                    <a:pt x="48" y="14"/>
                  </a:lnTo>
                  <a:lnTo>
                    <a:pt x="35" y="16"/>
                  </a:lnTo>
                  <a:lnTo>
                    <a:pt x="26" y="23"/>
                  </a:lnTo>
                  <a:lnTo>
                    <a:pt x="19" y="33"/>
                  </a:lnTo>
                  <a:lnTo>
                    <a:pt x="18" y="47"/>
                  </a:lnTo>
                  <a:lnTo>
                    <a:pt x="18" y="106"/>
                  </a:lnTo>
                  <a:lnTo>
                    <a:pt x="0" y="106"/>
                  </a:lnTo>
                  <a:lnTo>
                    <a:pt x="0" y="1"/>
                  </a:lnTo>
                  <a:lnTo>
                    <a:pt x="18" y="1"/>
                  </a:lnTo>
                  <a:lnTo>
                    <a:pt x="18" y="18"/>
                  </a:lnTo>
                  <a:lnTo>
                    <a:pt x="25" y="10"/>
                  </a:lnTo>
                  <a:lnTo>
                    <a:pt x="32" y="4"/>
                  </a:lnTo>
                  <a:lnTo>
                    <a:pt x="41" y="0"/>
                  </a:lnTo>
                  <a:lnTo>
                    <a:pt x="52" y="0"/>
                  </a:lnTo>
                  <a:lnTo>
                    <a:pt x="68" y="1"/>
                  </a:lnTo>
                  <a:lnTo>
                    <a:pt x="80" y="10"/>
                  </a:lnTo>
                  <a:lnTo>
                    <a:pt x="87"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10"/>
            <p:cNvSpPr>
              <a:spLocks/>
            </p:cNvSpPr>
            <p:nvPr/>
          </p:nvSpPr>
          <p:spPr bwMode="auto">
            <a:xfrm>
              <a:off x="6883401" y="4306888"/>
              <a:ext cx="34925" cy="69850"/>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11"/>
            <p:cNvSpPr>
              <a:spLocks noEditPoints="1"/>
            </p:cNvSpPr>
            <p:nvPr/>
          </p:nvSpPr>
          <p:spPr bwMode="auto">
            <a:xfrm>
              <a:off x="6926263" y="4321176"/>
              <a:ext cx="52388" cy="57150"/>
            </a:xfrm>
            <a:custGeom>
              <a:avLst/>
              <a:gdLst>
                <a:gd name="T0" fmla="*/ 98 w 98"/>
                <a:gd name="T1" fmla="*/ 50 h 109"/>
                <a:gd name="T2" fmla="*/ 98 w 98"/>
                <a:gd name="T3" fmla="*/ 59 h 109"/>
                <a:gd name="T4" fmla="*/ 18 w 98"/>
                <a:gd name="T5" fmla="*/ 59 h 109"/>
                <a:gd name="T6" fmla="*/ 20 w 98"/>
                <a:gd name="T7" fmla="*/ 75 h 109"/>
                <a:gd name="T8" fmla="*/ 28 w 98"/>
                <a:gd name="T9" fmla="*/ 85 h 109"/>
                <a:gd name="T10" fmla="*/ 40 w 98"/>
                <a:gd name="T11" fmla="*/ 93 h 109"/>
                <a:gd name="T12" fmla="*/ 56 w 98"/>
                <a:gd name="T13" fmla="*/ 95 h 109"/>
                <a:gd name="T14" fmla="*/ 66 w 98"/>
                <a:gd name="T15" fmla="*/ 95 h 109"/>
                <a:gd name="T16" fmla="*/ 75 w 98"/>
                <a:gd name="T17" fmla="*/ 92 h 109"/>
                <a:gd name="T18" fmla="*/ 85 w 98"/>
                <a:gd name="T19" fmla="*/ 89 h 109"/>
                <a:gd name="T20" fmla="*/ 93 w 98"/>
                <a:gd name="T21" fmla="*/ 85 h 109"/>
                <a:gd name="T22" fmla="*/ 93 w 98"/>
                <a:gd name="T23" fmla="*/ 100 h 109"/>
                <a:gd name="T24" fmla="*/ 83 w 98"/>
                <a:gd name="T25" fmla="*/ 105 h 109"/>
                <a:gd name="T26" fmla="*/ 75 w 98"/>
                <a:gd name="T27" fmla="*/ 108 h 109"/>
                <a:gd name="T28" fmla="*/ 65 w 98"/>
                <a:gd name="T29" fmla="*/ 109 h 109"/>
                <a:gd name="T30" fmla="*/ 54 w 98"/>
                <a:gd name="T31" fmla="*/ 109 h 109"/>
                <a:gd name="T32" fmla="*/ 43 w 98"/>
                <a:gd name="T33" fmla="*/ 109 h 109"/>
                <a:gd name="T34" fmla="*/ 23 w 98"/>
                <a:gd name="T35" fmla="*/ 102 h 109"/>
                <a:gd name="T36" fmla="*/ 14 w 98"/>
                <a:gd name="T37" fmla="*/ 95 h 109"/>
                <a:gd name="T38" fmla="*/ 8 w 98"/>
                <a:gd name="T39" fmla="*/ 88 h 109"/>
                <a:gd name="T40" fmla="*/ 1 w 98"/>
                <a:gd name="T41" fmla="*/ 67 h 109"/>
                <a:gd name="T42" fmla="*/ 0 w 98"/>
                <a:gd name="T43" fmla="*/ 54 h 109"/>
                <a:gd name="T44" fmla="*/ 1 w 98"/>
                <a:gd name="T45" fmla="*/ 43 h 109"/>
                <a:gd name="T46" fmla="*/ 7 w 98"/>
                <a:gd name="T47" fmla="*/ 23 h 109"/>
                <a:gd name="T48" fmla="*/ 14 w 98"/>
                <a:gd name="T49" fmla="*/ 14 h 109"/>
                <a:gd name="T50" fmla="*/ 21 w 98"/>
                <a:gd name="T51" fmla="*/ 7 h 109"/>
                <a:gd name="T52" fmla="*/ 40 w 98"/>
                <a:gd name="T53" fmla="*/ 0 h 109"/>
                <a:gd name="T54" fmla="*/ 52 w 98"/>
                <a:gd name="T55" fmla="*/ 0 h 109"/>
                <a:gd name="T56" fmla="*/ 62 w 98"/>
                <a:gd name="T57" fmla="*/ 0 h 109"/>
                <a:gd name="T58" fmla="*/ 79 w 98"/>
                <a:gd name="T59" fmla="*/ 7 h 109"/>
                <a:gd name="T60" fmla="*/ 85 w 98"/>
                <a:gd name="T61" fmla="*/ 13 h 109"/>
                <a:gd name="T62" fmla="*/ 90 w 98"/>
                <a:gd name="T63" fmla="*/ 20 h 109"/>
                <a:gd name="T64" fmla="*/ 96 w 98"/>
                <a:gd name="T65" fmla="*/ 39 h 109"/>
                <a:gd name="T66" fmla="*/ 98 w 98"/>
                <a:gd name="T67" fmla="*/ 50 h 109"/>
                <a:gd name="T68" fmla="*/ 80 w 98"/>
                <a:gd name="T69" fmla="*/ 44 h 109"/>
                <a:gd name="T70" fmla="*/ 79 w 98"/>
                <a:gd name="T71" fmla="*/ 31 h 109"/>
                <a:gd name="T72" fmla="*/ 72 w 98"/>
                <a:gd name="T73" fmla="*/ 23 h 109"/>
                <a:gd name="T74" fmla="*/ 63 w 98"/>
                <a:gd name="T75" fmla="*/ 16 h 109"/>
                <a:gd name="T76" fmla="*/ 52 w 98"/>
                <a:gd name="T77" fmla="*/ 14 h 109"/>
                <a:gd name="T78" fmla="*/ 39 w 98"/>
                <a:gd name="T79" fmla="*/ 16 h 109"/>
                <a:gd name="T80" fmla="*/ 28 w 98"/>
                <a:gd name="T81" fmla="*/ 21 h 109"/>
                <a:gd name="T82" fmla="*/ 21 w 98"/>
                <a:gd name="T83" fmla="*/ 31 h 109"/>
                <a:gd name="T84" fmla="*/ 18 w 98"/>
                <a:gd name="T85" fmla="*/ 44 h 109"/>
                <a:gd name="T86" fmla="*/ 80 w 98"/>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09">
                  <a:moveTo>
                    <a:pt x="98" y="50"/>
                  </a:moveTo>
                  <a:lnTo>
                    <a:pt x="98" y="59"/>
                  </a:lnTo>
                  <a:lnTo>
                    <a:pt x="18" y="59"/>
                  </a:lnTo>
                  <a:lnTo>
                    <a:pt x="20" y="75"/>
                  </a:lnTo>
                  <a:lnTo>
                    <a:pt x="28" y="85"/>
                  </a:lnTo>
                  <a:lnTo>
                    <a:pt x="40" y="93"/>
                  </a:lnTo>
                  <a:lnTo>
                    <a:pt x="56" y="95"/>
                  </a:lnTo>
                  <a:lnTo>
                    <a:pt x="66" y="95"/>
                  </a:lnTo>
                  <a:lnTo>
                    <a:pt x="75" y="92"/>
                  </a:lnTo>
                  <a:lnTo>
                    <a:pt x="85" y="89"/>
                  </a:lnTo>
                  <a:lnTo>
                    <a:pt x="93" y="85"/>
                  </a:lnTo>
                  <a:lnTo>
                    <a:pt x="93" y="100"/>
                  </a:lnTo>
                  <a:lnTo>
                    <a:pt x="83" y="105"/>
                  </a:lnTo>
                  <a:lnTo>
                    <a:pt x="75" y="108"/>
                  </a:lnTo>
                  <a:lnTo>
                    <a:pt x="65" y="109"/>
                  </a:lnTo>
                  <a:lnTo>
                    <a:pt x="54" y="109"/>
                  </a:lnTo>
                  <a:lnTo>
                    <a:pt x="43" y="109"/>
                  </a:lnTo>
                  <a:lnTo>
                    <a:pt x="23" y="102"/>
                  </a:lnTo>
                  <a:lnTo>
                    <a:pt x="14" y="95"/>
                  </a:lnTo>
                  <a:lnTo>
                    <a:pt x="8" y="88"/>
                  </a:lnTo>
                  <a:lnTo>
                    <a:pt x="1" y="67"/>
                  </a:lnTo>
                  <a:lnTo>
                    <a:pt x="0" y="54"/>
                  </a:lnTo>
                  <a:lnTo>
                    <a:pt x="1" y="43"/>
                  </a:lnTo>
                  <a:lnTo>
                    <a:pt x="7" y="23"/>
                  </a:lnTo>
                  <a:lnTo>
                    <a:pt x="14" y="14"/>
                  </a:lnTo>
                  <a:lnTo>
                    <a:pt x="21" y="7"/>
                  </a:lnTo>
                  <a:lnTo>
                    <a:pt x="40" y="0"/>
                  </a:lnTo>
                  <a:lnTo>
                    <a:pt x="52" y="0"/>
                  </a:lnTo>
                  <a:lnTo>
                    <a:pt x="62" y="0"/>
                  </a:lnTo>
                  <a:lnTo>
                    <a:pt x="79" y="7"/>
                  </a:lnTo>
                  <a:lnTo>
                    <a:pt x="85" y="13"/>
                  </a:lnTo>
                  <a:lnTo>
                    <a:pt x="90" y="20"/>
                  </a:lnTo>
                  <a:lnTo>
                    <a:pt x="96" y="39"/>
                  </a:lnTo>
                  <a:lnTo>
                    <a:pt x="98" y="50"/>
                  </a:lnTo>
                  <a:close/>
                  <a:moveTo>
                    <a:pt x="80" y="44"/>
                  </a:moveTo>
                  <a:lnTo>
                    <a:pt x="79" y="31"/>
                  </a:lnTo>
                  <a:lnTo>
                    <a:pt x="72" y="23"/>
                  </a:lnTo>
                  <a:lnTo>
                    <a:pt x="63" y="16"/>
                  </a:lnTo>
                  <a:lnTo>
                    <a:pt x="52" y="14"/>
                  </a:lnTo>
                  <a:lnTo>
                    <a:pt x="39" y="16"/>
                  </a:lnTo>
                  <a:lnTo>
                    <a:pt x="28" y="21"/>
                  </a:lnTo>
                  <a:lnTo>
                    <a:pt x="21" y="31"/>
                  </a:lnTo>
                  <a:lnTo>
                    <a:pt x="18" y="44"/>
                  </a:lnTo>
                  <a:lnTo>
                    <a:pt x="8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12"/>
            <p:cNvSpPr>
              <a:spLocks/>
            </p:cNvSpPr>
            <p:nvPr/>
          </p:nvSpPr>
          <p:spPr bwMode="auto">
            <a:xfrm>
              <a:off x="6983413" y="4321176"/>
              <a:ext cx="55563" cy="55563"/>
            </a:xfrm>
            <a:custGeom>
              <a:avLst/>
              <a:gdLst>
                <a:gd name="T0" fmla="*/ 101 w 103"/>
                <a:gd name="T1" fmla="*/ 0 h 105"/>
                <a:gd name="T2" fmla="*/ 62 w 103"/>
                <a:gd name="T3" fmla="*/ 52 h 105"/>
                <a:gd name="T4" fmla="*/ 103 w 103"/>
                <a:gd name="T5" fmla="*/ 105 h 105"/>
                <a:gd name="T6" fmla="*/ 82 w 103"/>
                <a:gd name="T7" fmla="*/ 105 h 105"/>
                <a:gd name="T8" fmla="*/ 52 w 103"/>
                <a:gd name="T9" fmla="*/ 65 h 105"/>
                <a:gd name="T10" fmla="*/ 20 w 103"/>
                <a:gd name="T11" fmla="*/ 105 h 105"/>
                <a:gd name="T12" fmla="*/ 0 w 103"/>
                <a:gd name="T13" fmla="*/ 105 h 105"/>
                <a:gd name="T14" fmla="*/ 42 w 103"/>
                <a:gd name="T15" fmla="*/ 51 h 105"/>
                <a:gd name="T16" fmla="*/ 5 w 103"/>
                <a:gd name="T17" fmla="*/ 0 h 105"/>
                <a:gd name="T18" fmla="*/ 25 w 103"/>
                <a:gd name="T19" fmla="*/ 0 h 105"/>
                <a:gd name="T20" fmla="*/ 52 w 103"/>
                <a:gd name="T21" fmla="*/ 38 h 105"/>
                <a:gd name="T22" fmla="*/ 81 w 103"/>
                <a:gd name="T23" fmla="*/ 0 h 105"/>
                <a:gd name="T24" fmla="*/ 101 w 103"/>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05">
                  <a:moveTo>
                    <a:pt x="101" y="0"/>
                  </a:moveTo>
                  <a:lnTo>
                    <a:pt x="62" y="52"/>
                  </a:lnTo>
                  <a:lnTo>
                    <a:pt x="103" y="105"/>
                  </a:lnTo>
                  <a:lnTo>
                    <a:pt x="82" y="105"/>
                  </a:lnTo>
                  <a:lnTo>
                    <a:pt x="52" y="65"/>
                  </a:lnTo>
                  <a:lnTo>
                    <a:pt x="20" y="105"/>
                  </a:lnTo>
                  <a:lnTo>
                    <a:pt x="0" y="105"/>
                  </a:lnTo>
                  <a:lnTo>
                    <a:pt x="42" y="51"/>
                  </a:lnTo>
                  <a:lnTo>
                    <a:pt x="5" y="0"/>
                  </a:lnTo>
                  <a:lnTo>
                    <a:pt x="25" y="0"/>
                  </a:lnTo>
                  <a:lnTo>
                    <a:pt x="52" y="38"/>
                  </a:lnTo>
                  <a:lnTo>
                    <a:pt x="81" y="0"/>
                  </a:lnTo>
                  <a:lnTo>
                    <a:pt x="10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13"/>
            <p:cNvSpPr>
              <a:spLocks/>
            </p:cNvSpPr>
            <p:nvPr/>
          </p:nvSpPr>
          <p:spPr bwMode="auto">
            <a:xfrm>
              <a:off x="7043738" y="4306888"/>
              <a:ext cx="34925" cy="69850"/>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14"/>
            <p:cNvSpPr>
              <a:spLocks noEditPoints="1"/>
            </p:cNvSpPr>
            <p:nvPr/>
          </p:nvSpPr>
          <p:spPr bwMode="auto">
            <a:xfrm>
              <a:off x="5978526" y="4448176"/>
              <a:ext cx="50800" cy="58738"/>
            </a:xfrm>
            <a:custGeom>
              <a:avLst/>
              <a:gdLst>
                <a:gd name="T0" fmla="*/ 47 w 96"/>
                <a:gd name="T1" fmla="*/ 14 h 111"/>
                <a:gd name="T2" fmla="*/ 34 w 96"/>
                <a:gd name="T3" fmla="*/ 17 h 111"/>
                <a:gd name="T4" fmla="*/ 25 w 96"/>
                <a:gd name="T5" fmla="*/ 26 h 111"/>
                <a:gd name="T6" fmla="*/ 20 w 96"/>
                <a:gd name="T7" fmla="*/ 37 h 111"/>
                <a:gd name="T8" fmla="*/ 18 w 96"/>
                <a:gd name="T9" fmla="*/ 54 h 111"/>
                <a:gd name="T10" fmla="*/ 20 w 96"/>
                <a:gd name="T11" fmla="*/ 73 h 111"/>
                <a:gd name="T12" fmla="*/ 25 w 96"/>
                <a:gd name="T13" fmla="*/ 85 h 111"/>
                <a:gd name="T14" fmla="*/ 34 w 96"/>
                <a:gd name="T15" fmla="*/ 93 h 111"/>
                <a:gd name="T16" fmla="*/ 47 w 96"/>
                <a:gd name="T17" fmla="*/ 96 h 111"/>
                <a:gd name="T18" fmla="*/ 60 w 96"/>
                <a:gd name="T19" fmla="*/ 93 h 111"/>
                <a:gd name="T20" fmla="*/ 70 w 96"/>
                <a:gd name="T21" fmla="*/ 85 h 111"/>
                <a:gd name="T22" fmla="*/ 76 w 96"/>
                <a:gd name="T23" fmla="*/ 73 h 111"/>
                <a:gd name="T24" fmla="*/ 77 w 96"/>
                <a:gd name="T25" fmla="*/ 54 h 111"/>
                <a:gd name="T26" fmla="*/ 76 w 96"/>
                <a:gd name="T27" fmla="*/ 37 h 111"/>
                <a:gd name="T28" fmla="*/ 70 w 96"/>
                <a:gd name="T29" fmla="*/ 26 h 111"/>
                <a:gd name="T30" fmla="*/ 60 w 96"/>
                <a:gd name="T31" fmla="*/ 17 h 111"/>
                <a:gd name="T32" fmla="*/ 47 w 96"/>
                <a:gd name="T33" fmla="*/ 14 h 111"/>
                <a:gd name="T34" fmla="*/ 47 w 96"/>
                <a:gd name="T35" fmla="*/ 0 h 111"/>
                <a:gd name="T36" fmla="*/ 59 w 96"/>
                <a:gd name="T37" fmla="*/ 1 h 111"/>
                <a:gd name="T38" fmla="*/ 76 w 96"/>
                <a:gd name="T39" fmla="*/ 8 h 111"/>
                <a:gd name="T40" fmla="*/ 83 w 96"/>
                <a:gd name="T41" fmla="*/ 14 h 111"/>
                <a:gd name="T42" fmla="*/ 89 w 96"/>
                <a:gd name="T43" fmla="*/ 23 h 111"/>
                <a:gd name="T44" fmla="*/ 96 w 96"/>
                <a:gd name="T45" fmla="*/ 43 h 111"/>
                <a:gd name="T46" fmla="*/ 96 w 96"/>
                <a:gd name="T47" fmla="*/ 54 h 111"/>
                <a:gd name="T48" fmla="*/ 96 w 96"/>
                <a:gd name="T49" fmla="*/ 67 h 111"/>
                <a:gd name="T50" fmla="*/ 89 w 96"/>
                <a:gd name="T51" fmla="*/ 88 h 111"/>
                <a:gd name="T52" fmla="*/ 83 w 96"/>
                <a:gd name="T53" fmla="*/ 96 h 111"/>
                <a:gd name="T54" fmla="*/ 76 w 96"/>
                <a:gd name="T55" fmla="*/ 102 h 111"/>
                <a:gd name="T56" fmla="*/ 59 w 96"/>
                <a:gd name="T57" fmla="*/ 109 h 111"/>
                <a:gd name="T58" fmla="*/ 47 w 96"/>
                <a:gd name="T59" fmla="*/ 111 h 111"/>
                <a:gd name="T60" fmla="*/ 37 w 96"/>
                <a:gd name="T61" fmla="*/ 109 h 111"/>
                <a:gd name="T62" fmla="*/ 20 w 96"/>
                <a:gd name="T63" fmla="*/ 102 h 111"/>
                <a:gd name="T64" fmla="*/ 13 w 96"/>
                <a:gd name="T65" fmla="*/ 96 h 111"/>
                <a:gd name="T66" fmla="*/ 7 w 96"/>
                <a:gd name="T67" fmla="*/ 88 h 111"/>
                <a:gd name="T68" fmla="*/ 0 w 96"/>
                <a:gd name="T69" fmla="*/ 67 h 111"/>
                <a:gd name="T70" fmla="*/ 0 w 96"/>
                <a:gd name="T71" fmla="*/ 54 h 111"/>
                <a:gd name="T72" fmla="*/ 0 w 96"/>
                <a:gd name="T73" fmla="*/ 43 h 111"/>
                <a:gd name="T74" fmla="*/ 7 w 96"/>
                <a:gd name="T75" fmla="*/ 23 h 111"/>
                <a:gd name="T76" fmla="*/ 13 w 96"/>
                <a:gd name="T77" fmla="*/ 14 h 111"/>
                <a:gd name="T78" fmla="*/ 20 w 96"/>
                <a:gd name="T79" fmla="*/ 8 h 111"/>
                <a:gd name="T80" fmla="*/ 37 w 96"/>
                <a:gd name="T81" fmla="*/ 1 h 111"/>
                <a:gd name="T82" fmla="*/ 47 w 9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1">
                  <a:moveTo>
                    <a:pt x="47" y="14"/>
                  </a:moveTo>
                  <a:lnTo>
                    <a:pt x="34" y="17"/>
                  </a:lnTo>
                  <a:lnTo>
                    <a:pt x="25" y="26"/>
                  </a:lnTo>
                  <a:lnTo>
                    <a:pt x="20" y="37"/>
                  </a:lnTo>
                  <a:lnTo>
                    <a:pt x="18" y="54"/>
                  </a:lnTo>
                  <a:lnTo>
                    <a:pt x="20" y="73"/>
                  </a:lnTo>
                  <a:lnTo>
                    <a:pt x="25" y="85"/>
                  </a:lnTo>
                  <a:lnTo>
                    <a:pt x="34" y="93"/>
                  </a:lnTo>
                  <a:lnTo>
                    <a:pt x="47" y="96"/>
                  </a:lnTo>
                  <a:lnTo>
                    <a:pt x="60" y="93"/>
                  </a:lnTo>
                  <a:lnTo>
                    <a:pt x="70" y="85"/>
                  </a:lnTo>
                  <a:lnTo>
                    <a:pt x="76" y="73"/>
                  </a:lnTo>
                  <a:lnTo>
                    <a:pt x="77" y="54"/>
                  </a:lnTo>
                  <a:lnTo>
                    <a:pt x="76" y="37"/>
                  </a:lnTo>
                  <a:lnTo>
                    <a:pt x="70" y="26"/>
                  </a:lnTo>
                  <a:lnTo>
                    <a:pt x="60" y="17"/>
                  </a:lnTo>
                  <a:lnTo>
                    <a:pt x="47" y="14"/>
                  </a:lnTo>
                  <a:close/>
                  <a:moveTo>
                    <a:pt x="47" y="0"/>
                  </a:moveTo>
                  <a:lnTo>
                    <a:pt x="59" y="1"/>
                  </a:lnTo>
                  <a:lnTo>
                    <a:pt x="76" y="8"/>
                  </a:lnTo>
                  <a:lnTo>
                    <a:pt x="83" y="14"/>
                  </a:lnTo>
                  <a:lnTo>
                    <a:pt x="89" y="23"/>
                  </a:lnTo>
                  <a:lnTo>
                    <a:pt x="96" y="43"/>
                  </a:lnTo>
                  <a:lnTo>
                    <a:pt x="96" y="54"/>
                  </a:lnTo>
                  <a:lnTo>
                    <a:pt x="96" y="67"/>
                  </a:lnTo>
                  <a:lnTo>
                    <a:pt x="89" y="88"/>
                  </a:lnTo>
                  <a:lnTo>
                    <a:pt x="83" y="96"/>
                  </a:lnTo>
                  <a:lnTo>
                    <a:pt x="76" y="102"/>
                  </a:lnTo>
                  <a:lnTo>
                    <a:pt x="59" y="109"/>
                  </a:lnTo>
                  <a:lnTo>
                    <a:pt x="47" y="111"/>
                  </a:lnTo>
                  <a:lnTo>
                    <a:pt x="37" y="109"/>
                  </a:lnTo>
                  <a:lnTo>
                    <a:pt x="20" y="102"/>
                  </a:lnTo>
                  <a:lnTo>
                    <a:pt x="13" y="96"/>
                  </a:lnTo>
                  <a:lnTo>
                    <a:pt x="7" y="88"/>
                  </a:lnTo>
                  <a:lnTo>
                    <a:pt x="0" y="67"/>
                  </a:lnTo>
                  <a:lnTo>
                    <a:pt x="0" y="54"/>
                  </a:lnTo>
                  <a:lnTo>
                    <a:pt x="0" y="43"/>
                  </a:lnTo>
                  <a:lnTo>
                    <a:pt x="7" y="23"/>
                  </a:lnTo>
                  <a:lnTo>
                    <a:pt x="13" y="14"/>
                  </a:lnTo>
                  <a:lnTo>
                    <a:pt x="20" y="8"/>
                  </a:lnTo>
                  <a:lnTo>
                    <a:pt x="37" y="1"/>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415"/>
            <p:cNvSpPr>
              <a:spLocks/>
            </p:cNvSpPr>
            <p:nvPr/>
          </p:nvSpPr>
          <p:spPr bwMode="auto">
            <a:xfrm>
              <a:off x="6037263" y="4427538"/>
              <a:ext cx="36513" cy="77788"/>
            </a:xfrm>
            <a:custGeom>
              <a:avLst/>
              <a:gdLst>
                <a:gd name="T0" fmla="*/ 67 w 67"/>
                <a:gd name="T1" fmla="*/ 0 h 146"/>
                <a:gd name="T2" fmla="*/ 67 w 67"/>
                <a:gd name="T3" fmla="*/ 15 h 146"/>
                <a:gd name="T4" fmla="*/ 50 w 67"/>
                <a:gd name="T5" fmla="*/ 15 h 146"/>
                <a:gd name="T6" fmla="*/ 41 w 67"/>
                <a:gd name="T7" fmla="*/ 15 h 146"/>
                <a:gd name="T8" fmla="*/ 37 w 67"/>
                <a:gd name="T9" fmla="*/ 18 h 146"/>
                <a:gd name="T10" fmla="*/ 34 w 67"/>
                <a:gd name="T11" fmla="*/ 22 h 146"/>
                <a:gd name="T12" fmla="*/ 34 w 67"/>
                <a:gd name="T13" fmla="*/ 31 h 146"/>
                <a:gd name="T14" fmla="*/ 34 w 67"/>
                <a:gd name="T15" fmla="*/ 41 h 146"/>
                <a:gd name="T16" fmla="*/ 61 w 67"/>
                <a:gd name="T17" fmla="*/ 41 h 146"/>
                <a:gd name="T18" fmla="*/ 61 w 67"/>
                <a:gd name="T19" fmla="*/ 54 h 146"/>
                <a:gd name="T20" fmla="*/ 34 w 67"/>
                <a:gd name="T21" fmla="*/ 54 h 146"/>
                <a:gd name="T22" fmla="*/ 34 w 67"/>
                <a:gd name="T23" fmla="*/ 146 h 146"/>
                <a:gd name="T24" fmla="*/ 17 w 67"/>
                <a:gd name="T25" fmla="*/ 146 h 146"/>
                <a:gd name="T26" fmla="*/ 17 w 67"/>
                <a:gd name="T27" fmla="*/ 54 h 146"/>
                <a:gd name="T28" fmla="*/ 0 w 67"/>
                <a:gd name="T29" fmla="*/ 54 h 146"/>
                <a:gd name="T30" fmla="*/ 0 w 67"/>
                <a:gd name="T31" fmla="*/ 41 h 146"/>
                <a:gd name="T32" fmla="*/ 17 w 67"/>
                <a:gd name="T33" fmla="*/ 41 h 146"/>
                <a:gd name="T34" fmla="*/ 17 w 67"/>
                <a:gd name="T35" fmla="*/ 33 h 146"/>
                <a:gd name="T36" fmla="*/ 18 w 67"/>
                <a:gd name="T37" fmla="*/ 18 h 146"/>
                <a:gd name="T38" fmla="*/ 24 w 67"/>
                <a:gd name="T39" fmla="*/ 8 h 146"/>
                <a:gd name="T40" fmla="*/ 34 w 67"/>
                <a:gd name="T41" fmla="*/ 0 h 146"/>
                <a:gd name="T42" fmla="*/ 50 w 67"/>
                <a:gd name="T43" fmla="*/ 0 h 146"/>
                <a:gd name="T44" fmla="*/ 67 w 67"/>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146">
                  <a:moveTo>
                    <a:pt x="67" y="0"/>
                  </a:moveTo>
                  <a:lnTo>
                    <a:pt x="67" y="15"/>
                  </a:lnTo>
                  <a:lnTo>
                    <a:pt x="50" y="15"/>
                  </a:lnTo>
                  <a:lnTo>
                    <a:pt x="41" y="15"/>
                  </a:lnTo>
                  <a:lnTo>
                    <a:pt x="37" y="18"/>
                  </a:lnTo>
                  <a:lnTo>
                    <a:pt x="34" y="22"/>
                  </a:lnTo>
                  <a:lnTo>
                    <a:pt x="34" y="31"/>
                  </a:lnTo>
                  <a:lnTo>
                    <a:pt x="34" y="41"/>
                  </a:lnTo>
                  <a:lnTo>
                    <a:pt x="61" y="41"/>
                  </a:lnTo>
                  <a:lnTo>
                    <a:pt x="61" y="54"/>
                  </a:lnTo>
                  <a:lnTo>
                    <a:pt x="34" y="54"/>
                  </a:lnTo>
                  <a:lnTo>
                    <a:pt x="34" y="146"/>
                  </a:lnTo>
                  <a:lnTo>
                    <a:pt x="17" y="146"/>
                  </a:lnTo>
                  <a:lnTo>
                    <a:pt x="17" y="54"/>
                  </a:lnTo>
                  <a:lnTo>
                    <a:pt x="0" y="54"/>
                  </a:lnTo>
                  <a:lnTo>
                    <a:pt x="0" y="41"/>
                  </a:lnTo>
                  <a:lnTo>
                    <a:pt x="17" y="41"/>
                  </a:lnTo>
                  <a:lnTo>
                    <a:pt x="17" y="33"/>
                  </a:lnTo>
                  <a:lnTo>
                    <a:pt x="18" y="18"/>
                  </a:lnTo>
                  <a:lnTo>
                    <a:pt x="24" y="8"/>
                  </a:lnTo>
                  <a:lnTo>
                    <a:pt x="34" y="0"/>
                  </a:lnTo>
                  <a:lnTo>
                    <a:pt x="50" y="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16"/>
            <p:cNvSpPr>
              <a:spLocks noEditPoints="1"/>
            </p:cNvSpPr>
            <p:nvPr/>
          </p:nvSpPr>
          <p:spPr bwMode="auto">
            <a:xfrm>
              <a:off x="6108701" y="4448176"/>
              <a:ext cx="47625" cy="58738"/>
            </a:xfrm>
            <a:custGeom>
              <a:avLst/>
              <a:gdLst>
                <a:gd name="T0" fmla="*/ 55 w 89"/>
                <a:gd name="T1" fmla="*/ 54 h 111"/>
                <a:gd name="T2" fmla="*/ 36 w 89"/>
                <a:gd name="T3" fmla="*/ 56 h 111"/>
                <a:gd name="T4" fmla="*/ 26 w 89"/>
                <a:gd name="T5" fmla="*/ 60 h 111"/>
                <a:gd name="T6" fmla="*/ 19 w 89"/>
                <a:gd name="T7" fmla="*/ 66 h 111"/>
                <a:gd name="T8" fmla="*/ 17 w 89"/>
                <a:gd name="T9" fmla="*/ 76 h 111"/>
                <a:gd name="T10" fmla="*/ 19 w 89"/>
                <a:gd name="T11" fmla="*/ 85 h 111"/>
                <a:gd name="T12" fmla="*/ 25 w 89"/>
                <a:gd name="T13" fmla="*/ 90 h 111"/>
                <a:gd name="T14" fmla="*/ 30 w 89"/>
                <a:gd name="T15" fmla="*/ 95 h 111"/>
                <a:gd name="T16" fmla="*/ 40 w 89"/>
                <a:gd name="T17" fmla="*/ 96 h 111"/>
                <a:gd name="T18" fmla="*/ 53 w 89"/>
                <a:gd name="T19" fmla="*/ 95 h 111"/>
                <a:gd name="T20" fmla="*/ 63 w 89"/>
                <a:gd name="T21" fmla="*/ 86 h 111"/>
                <a:gd name="T22" fmla="*/ 71 w 89"/>
                <a:gd name="T23" fmla="*/ 75 h 111"/>
                <a:gd name="T24" fmla="*/ 72 w 89"/>
                <a:gd name="T25" fmla="*/ 59 h 111"/>
                <a:gd name="T26" fmla="*/ 72 w 89"/>
                <a:gd name="T27" fmla="*/ 54 h 111"/>
                <a:gd name="T28" fmla="*/ 55 w 89"/>
                <a:gd name="T29" fmla="*/ 54 h 111"/>
                <a:gd name="T30" fmla="*/ 89 w 89"/>
                <a:gd name="T31" fmla="*/ 47 h 111"/>
                <a:gd name="T32" fmla="*/ 89 w 89"/>
                <a:gd name="T33" fmla="*/ 108 h 111"/>
                <a:gd name="T34" fmla="*/ 72 w 89"/>
                <a:gd name="T35" fmla="*/ 108 h 111"/>
                <a:gd name="T36" fmla="*/ 72 w 89"/>
                <a:gd name="T37" fmla="*/ 92 h 111"/>
                <a:gd name="T38" fmla="*/ 66 w 89"/>
                <a:gd name="T39" fmla="*/ 101 h 111"/>
                <a:gd name="T40" fmla="*/ 58 w 89"/>
                <a:gd name="T41" fmla="*/ 106 h 111"/>
                <a:gd name="T42" fmla="*/ 48 w 89"/>
                <a:gd name="T43" fmla="*/ 109 h 111"/>
                <a:gd name="T44" fmla="*/ 36 w 89"/>
                <a:gd name="T45" fmla="*/ 111 h 111"/>
                <a:gd name="T46" fmla="*/ 20 w 89"/>
                <a:gd name="T47" fmla="*/ 109 h 111"/>
                <a:gd name="T48" fmla="*/ 10 w 89"/>
                <a:gd name="T49" fmla="*/ 101 h 111"/>
                <a:gd name="T50" fmla="*/ 3 w 89"/>
                <a:gd name="T51" fmla="*/ 90 h 111"/>
                <a:gd name="T52" fmla="*/ 0 w 89"/>
                <a:gd name="T53" fmla="*/ 78 h 111"/>
                <a:gd name="T54" fmla="*/ 3 w 89"/>
                <a:gd name="T55" fmla="*/ 60 h 111"/>
                <a:gd name="T56" fmla="*/ 13 w 89"/>
                <a:gd name="T57" fmla="*/ 50 h 111"/>
                <a:gd name="T58" fmla="*/ 26 w 89"/>
                <a:gd name="T59" fmla="*/ 43 h 111"/>
                <a:gd name="T60" fmla="*/ 48 w 89"/>
                <a:gd name="T61" fmla="*/ 42 h 111"/>
                <a:gd name="T62" fmla="*/ 72 w 89"/>
                <a:gd name="T63" fmla="*/ 42 h 111"/>
                <a:gd name="T64" fmla="*/ 72 w 89"/>
                <a:gd name="T65" fmla="*/ 40 h 111"/>
                <a:gd name="T66" fmla="*/ 71 w 89"/>
                <a:gd name="T67" fmla="*/ 29 h 111"/>
                <a:gd name="T68" fmla="*/ 65 w 89"/>
                <a:gd name="T69" fmla="*/ 21 h 111"/>
                <a:gd name="T70" fmla="*/ 55 w 89"/>
                <a:gd name="T71" fmla="*/ 16 h 111"/>
                <a:gd name="T72" fmla="*/ 42 w 89"/>
                <a:gd name="T73" fmla="*/ 14 h 111"/>
                <a:gd name="T74" fmla="*/ 33 w 89"/>
                <a:gd name="T75" fmla="*/ 16 h 111"/>
                <a:gd name="T76" fmla="*/ 25 w 89"/>
                <a:gd name="T77" fmla="*/ 17 h 111"/>
                <a:gd name="T78" fmla="*/ 16 w 89"/>
                <a:gd name="T79" fmla="*/ 20 h 111"/>
                <a:gd name="T80" fmla="*/ 9 w 89"/>
                <a:gd name="T81" fmla="*/ 23 h 111"/>
                <a:gd name="T82" fmla="*/ 9 w 89"/>
                <a:gd name="T83" fmla="*/ 7 h 111"/>
                <a:gd name="T84" fmla="*/ 17 w 89"/>
                <a:gd name="T85" fmla="*/ 4 h 111"/>
                <a:gd name="T86" fmla="*/ 27 w 89"/>
                <a:gd name="T87" fmla="*/ 1 h 111"/>
                <a:gd name="T88" fmla="*/ 36 w 89"/>
                <a:gd name="T89" fmla="*/ 0 h 111"/>
                <a:gd name="T90" fmla="*/ 45 w 89"/>
                <a:gd name="T91" fmla="*/ 0 h 111"/>
                <a:gd name="T92" fmla="*/ 55 w 89"/>
                <a:gd name="T93" fmla="*/ 1 h 111"/>
                <a:gd name="T94" fmla="*/ 72 w 89"/>
                <a:gd name="T95" fmla="*/ 7 h 111"/>
                <a:gd name="T96" fmla="*/ 78 w 89"/>
                <a:gd name="T97" fmla="*/ 11 h 111"/>
                <a:gd name="T98" fmla="*/ 88 w 89"/>
                <a:gd name="T99" fmla="*/ 26 h 111"/>
                <a:gd name="T100" fmla="*/ 89 w 89"/>
                <a:gd name="T101"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11">
                  <a:moveTo>
                    <a:pt x="55" y="54"/>
                  </a:moveTo>
                  <a:lnTo>
                    <a:pt x="36" y="56"/>
                  </a:lnTo>
                  <a:lnTo>
                    <a:pt x="26" y="60"/>
                  </a:lnTo>
                  <a:lnTo>
                    <a:pt x="19" y="66"/>
                  </a:lnTo>
                  <a:lnTo>
                    <a:pt x="17" y="76"/>
                  </a:lnTo>
                  <a:lnTo>
                    <a:pt x="19" y="85"/>
                  </a:lnTo>
                  <a:lnTo>
                    <a:pt x="25" y="90"/>
                  </a:lnTo>
                  <a:lnTo>
                    <a:pt x="30" y="95"/>
                  </a:lnTo>
                  <a:lnTo>
                    <a:pt x="40" y="96"/>
                  </a:lnTo>
                  <a:lnTo>
                    <a:pt x="53" y="95"/>
                  </a:lnTo>
                  <a:lnTo>
                    <a:pt x="63" y="86"/>
                  </a:lnTo>
                  <a:lnTo>
                    <a:pt x="71" y="75"/>
                  </a:lnTo>
                  <a:lnTo>
                    <a:pt x="72" y="59"/>
                  </a:lnTo>
                  <a:lnTo>
                    <a:pt x="72" y="54"/>
                  </a:lnTo>
                  <a:lnTo>
                    <a:pt x="55" y="54"/>
                  </a:lnTo>
                  <a:close/>
                  <a:moveTo>
                    <a:pt x="89" y="47"/>
                  </a:moveTo>
                  <a:lnTo>
                    <a:pt x="89" y="108"/>
                  </a:lnTo>
                  <a:lnTo>
                    <a:pt x="72" y="108"/>
                  </a:lnTo>
                  <a:lnTo>
                    <a:pt x="72" y="92"/>
                  </a:lnTo>
                  <a:lnTo>
                    <a:pt x="66" y="101"/>
                  </a:lnTo>
                  <a:lnTo>
                    <a:pt x="58" y="106"/>
                  </a:lnTo>
                  <a:lnTo>
                    <a:pt x="48" y="109"/>
                  </a:lnTo>
                  <a:lnTo>
                    <a:pt x="36" y="111"/>
                  </a:lnTo>
                  <a:lnTo>
                    <a:pt x="20" y="109"/>
                  </a:lnTo>
                  <a:lnTo>
                    <a:pt x="10" y="101"/>
                  </a:lnTo>
                  <a:lnTo>
                    <a:pt x="3" y="90"/>
                  </a:lnTo>
                  <a:lnTo>
                    <a:pt x="0" y="78"/>
                  </a:lnTo>
                  <a:lnTo>
                    <a:pt x="3" y="60"/>
                  </a:lnTo>
                  <a:lnTo>
                    <a:pt x="13" y="50"/>
                  </a:lnTo>
                  <a:lnTo>
                    <a:pt x="26" y="43"/>
                  </a:lnTo>
                  <a:lnTo>
                    <a:pt x="48" y="42"/>
                  </a:lnTo>
                  <a:lnTo>
                    <a:pt x="72" y="42"/>
                  </a:lnTo>
                  <a:lnTo>
                    <a:pt x="72" y="40"/>
                  </a:lnTo>
                  <a:lnTo>
                    <a:pt x="71" y="29"/>
                  </a:lnTo>
                  <a:lnTo>
                    <a:pt x="65" y="21"/>
                  </a:lnTo>
                  <a:lnTo>
                    <a:pt x="55" y="16"/>
                  </a:lnTo>
                  <a:lnTo>
                    <a:pt x="42" y="14"/>
                  </a:lnTo>
                  <a:lnTo>
                    <a:pt x="33" y="16"/>
                  </a:lnTo>
                  <a:lnTo>
                    <a:pt x="25" y="17"/>
                  </a:lnTo>
                  <a:lnTo>
                    <a:pt x="16" y="20"/>
                  </a:lnTo>
                  <a:lnTo>
                    <a:pt x="9" y="23"/>
                  </a:lnTo>
                  <a:lnTo>
                    <a:pt x="9" y="7"/>
                  </a:lnTo>
                  <a:lnTo>
                    <a:pt x="17" y="4"/>
                  </a:lnTo>
                  <a:lnTo>
                    <a:pt x="27" y="1"/>
                  </a:lnTo>
                  <a:lnTo>
                    <a:pt x="36" y="0"/>
                  </a:lnTo>
                  <a:lnTo>
                    <a:pt x="45" y="0"/>
                  </a:lnTo>
                  <a:lnTo>
                    <a:pt x="55" y="1"/>
                  </a:lnTo>
                  <a:lnTo>
                    <a:pt x="72" y="7"/>
                  </a:lnTo>
                  <a:lnTo>
                    <a:pt x="78" y="11"/>
                  </a:lnTo>
                  <a:lnTo>
                    <a:pt x="88" y="26"/>
                  </a:lnTo>
                  <a:lnTo>
                    <a:pt x="89"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17"/>
            <p:cNvSpPr>
              <a:spLocks noEditPoints="1"/>
            </p:cNvSpPr>
            <p:nvPr/>
          </p:nvSpPr>
          <p:spPr bwMode="auto">
            <a:xfrm>
              <a:off x="6203951" y="4448176"/>
              <a:ext cx="49213" cy="77788"/>
            </a:xfrm>
            <a:custGeom>
              <a:avLst/>
              <a:gdLst>
                <a:gd name="T0" fmla="*/ 76 w 93"/>
                <a:gd name="T1" fmla="*/ 54 h 148"/>
                <a:gd name="T2" fmla="*/ 75 w 93"/>
                <a:gd name="T3" fmla="*/ 37 h 148"/>
                <a:gd name="T4" fmla="*/ 69 w 93"/>
                <a:gd name="T5" fmla="*/ 24 h 148"/>
                <a:gd name="T6" fmla="*/ 60 w 93"/>
                <a:gd name="T7" fmla="*/ 16 h 148"/>
                <a:gd name="T8" fmla="*/ 47 w 93"/>
                <a:gd name="T9" fmla="*/ 14 h 148"/>
                <a:gd name="T10" fmla="*/ 34 w 93"/>
                <a:gd name="T11" fmla="*/ 16 h 148"/>
                <a:gd name="T12" fmla="*/ 26 w 93"/>
                <a:gd name="T13" fmla="*/ 24 h 148"/>
                <a:gd name="T14" fmla="*/ 18 w 93"/>
                <a:gd name="T15" fmla="*/ 37 h 148"/>
                <a:gd name="T16" fmla="*/ 17 w 93"/>
                <a:gd name="T17" fmla="*/ 54 h 148"/>
                <a:gd name="T18" fmla="*/ 18 w 93"/>
                <a:gd name="T19" fmla="*/ 72 h 148"/>
                <a:gd name="T20" fmla="*/ 26 w 93"/>
                <a:gd name="T21" fmla="*/ 83 h 148"/>
                <a:gd name="T22" fmla="*/ 34 w 93"/>
                <a:gd name="T23" fmla="*/ 92 h 148"/>
                <a:gd name="T24" fmla="*/ 47 w 93"/>
                <a:gd name="T25" fmla="*/ 93 h 148"/>
                <a:gd name="T26" fmla="*/ 60 w 93"/>
                <a:gd name="T27" fmla="*/ 92 h 148"/>
                <a:gd name="T28" fmla="*/ 69 w 93"/>
                <a:gd name="T29" fmla="*/ 83 h 148"/>
                <a:gd name="T30" fmla="*/ 75 w 93"/>
                <a:gd name="T31" fmla="*/ 72 h 148"/>
                <a:gd name="T32" fmla="*/ 76 w 93"/>
                <a:gd name="T33" fmla="*/ 54 h 148"/>
                <a:gd name="T34" fmla="*/ 93 w 93"/>
                <a:gd name="T35" fmla="*/ 95 h 148"/>
                <a:gd name="T36" fmla="*/ 93 w 93"/>
                <a:gd name="T37" fmla="*/ 108 h 148"/>
                <a:gd name="T38" fmla="*/ 88 w 93"/>
                <a:gd name="T39" fmla="*/ 128 h 148"/>
                <a:gd name="T40" fmla="*/ 82 w 93"/>
                <a:gd name="T41" fmla="*/ 134 h 148"/>
                <a:gd name="T42" fmla="*/ 75 w 93"/>
                <a:gd name="T43" fmla="*/ 141 h 148"/>
                <a:gd name="T44" fmla="*/ 57 w 93"/>
                <a:gd name="T45" fmla="*/ 147 h 148"/>
                <a:gd name="T46" fmla="*/ 46 w 93"/>
                <a:gd name="T47" fmla="*/ 148 h 148"/>
                <a:gd name="T48" fmla="*/ 36 w 93"/>
                <a:gd name="T49" fmla="*/ 147 h 148"/>
                <a:gd name="T50" fmla="*/ 29 w 93"/>
                <a:gd name="T51" fmla="*/ 147 h 148"/>
                <a:gd name="T52" fmla="*/ 20 w 93"/>
                <a:gd name="T53" fmla="*/ 145 h 148"/>
                <a:gd name="T54" fmla="*/ 13 w 93"/>
                <a:gd name="T55" fmla="*/ 142 h 148"/>
                <a:gd name="T56" fmla="*/ 13 w 93"/>
                <a:gd name="T57" fmla="*/ 125 h 148"/>
                <a:gd name="T58" fmla="*/ 20 w 93"/>
                <a:gd name="T59" fmla="*/ 129 h 148"/>
                <a:gd name="T60" fmla="*/ 27 w 93"/>
                <a:gd name="T61" fmla="*/ 131 h 148"/>
                <a:gd name="T62" fmla="*/ 34 w 93"/>
                <a:gd name="T63" fmla="*/ 132 h 148"/>
                <a:gd name="T64" fmla="*/ 43 w 93"/>
                <a:gd name="T65" fmla="*/ 134 h 148"/>
                <a:gd name="T66" fmla="*/ 59 w 93"/>
                <a:gd name="T67" fmla="*/ 132 h 148"/>
                <a:gd name="T68" fmla="*/ 67 w 93"/>
                <a:gd name="T69" fmla="*/ 125 h 148"/>
                <a:gd name="T70" fmla="*/ 75 w 93"/>
                <a:gd name="T71" fmla="*/ 114 h 148"/>
                <a:gd name="T72" fmla="*/ 76 w 93"/>
                <a:gd name="T73" fmla="*/ 98 h 148"/>
                <a:gd name="T74" fmla="*/ 76 w 93"/>
                <a:gd name="T75" fmla="*/ 89 h 148"/>
                <a:gd name="T76" fmla="*/ 70 w 93"/>
                <a:gd name="T77" fmla="*/ 98 h 148"/>
                <a:gd name="T78" fmla="*/ 63 w 93"/>
                <a:gd name="T79" fmla="*/ 103 h 148"/>
                <a:gd name="T80" fmla="*/ 54 w 93"/>
                <a:gd name="T81" fmla="*/ 106 h 148"/>
                <a:gd name="T82" fmla="*/ 43 w 93"/>
                <a:gd name="T83" fmla="*/ 108 h 148"/>
                <a:gd name="T84" fmla="*/ 33 w 93"/>
                <a:gd name="T85" fmla="*/ 106 h 148"/>
                <a:gd name="T86" fmla="*/ 18 w 93"/>
                <a:gd name="T87" fmla="*/ 99 h 148"/>
                <a:gd name="T88" fmla="*/ 11 w 93"/>
                <a:gd name="T89" fmla="*/ 93 h 148"/>
                <a:gd name="T90" fmla="*/ 1 w 93"/>
                <a:gd name="T91" fmla="*/ 76 h 148"/>
                <a:gd name="T92" fmla="*/ 0 w 93"/>
                <a:gd name="T93" fmla="*/ 54 h 148"/>
                <a:gd name="T94" fmla="*/ 1 w 93"/>
                <a:gd name="T95" fmla="*/ 31 h 148"/>
                <a:gd name="T96" fmla="*/ 11 w 93"/>
                <a:gd name="T97" fmla="*/ 14 h 148"/>
                <a:gd name="T98" fmla="*/ 18 w 93"/>
                <a:gd name="T99" fmla="*/ 8 h 148"/>
                <a:gd name="T100" fmla="*/ 33 w 93"/>
                <a:gd name="T101" fmla="*/ 1 h 148"/>
                <a:gd name="T102" fmla="*/ 43 w 93"/>
                <a:gd name="T103" fmla="*/ 0 h 148"/>
                <a:gd name="T104" fmla="*/ 54 w 93"/>
                <a:gd name="T105" fmla="*/ 1 h 148"/>
                <a:gd name="T106" fmla="*/ 63 w 93"/>
                <a:gd name="T107" fmla="*/ 4 h 148"/>
                <a:gd name="T108" fmla="*/ 70 w 93"/>
                <a:gd name="T109" fmla="*/ 10 h 148"/>
                <a:gd name="T110" fmla="*/ 76 w 93"/>
                <a:gd name="T111" fmla="*/ 18 h 148"/>
                <a:gd name="T112" fmla="*/ 76 w 93"/>
                <a:gd name="T113" fmla="*/ 3 h 148"/>
                <a:gd name="T114" fmla="*/ 93 w 93"/>
                <a:gd name="T115" fmla="*/ 3 h 148"/>
                <a:gd name="T116" fmla="*/ 93 w 93"/>
                <a:gd name="T117" fmla="*/ 9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8">
                  <a:moveTo>
                    <a:pt x="76" y="54"/>
                  </a:moveTo>
                  <a:lnTo>
                    <a:pt x="75" y="37"/>
                  </a:lnTo>
                  <a:lnTo>
                    <a:pt x="69" y="24"/>
                  </a:lnTo>
                  <a:lnTo>
                    <a:pt x="60" y="16"/>
                  </a:lnTo>
                  <a:lnTo>
                    <a:pt x="47" y="14"/>
                  </a:lnTo>
                  <a:lnTo>
                    <a:pt x="34" y="16"/>
                  </a:lnTo>
                  <a:lnTo>
                    <a:pt x="26" y="24"/>
                  </a:lnTo>
                  <a:lnTo>
                    <a:pt x="18" y="37"/>
                  </a:lnTo>
                  <a:lnTo>
                    <a:pt x="17" y="54"/>
                  </a:lnTo>
                  <a:lnTo>
                    <a:pt x="18" y="72"/>
                  </a:lnTo>
                  <a:lnTo>
                    <a:pt x="26" y="83"/>
                  </a:lnTo>
                  <a:lnTo>
                    <a:pt x="34" y="92"/>
                  </a:lnTo>
                  <a:lnTo>
                    <a:pt x="47" y="93"/>
                  </a:lnTo>
                  <a:lnTo>
                    <a:pt x="60" y="92"/>
                  </a:lnTo>
                  <a:lnTo>
                    <a:pt x="69" y="83"/>
                  </a:lnTo>
                  <a:lnTo>
                    <a:pt x="75" y="72"/>
                  </a:lnTo>
                  <a:lnTo>
                    <a:pt x="76" y="54"/>
                  </a:lnTo>
                  <a:close/>
                  <a:moveTo>
                    <a:pt x="93" y="95"/>
                  </a:moveTo>
                  <a:lnTo>
                    <a:pt x="93" y="108"/>
                  </a:lnTo>
                  <a:lnTo>
                    <a:pt x="88" y="128"/>
                  </a:lnTo>
                  <a:lnTo>
                    <a:pt x="82" y="134"/>
                  </a:lnTo>
                  <a:lnTo>
                    <a:pt x="75" y="141"/>
                  </a:lnTo>
                  <a:lnTo>
                    <a:pt x="57" y="147"/>
                  </a:lnTo>
                  <a:lnTo>
                    <a:pt x="46" y="148"/>
                  </a:lnTo>
                  <a:lnTo>
                    <a:pt x="36" y="147"/>
                  </a:lnTo>
                  <a:lnTo>
                    <a:pt x="29" y="147"/>
                  </a:lnTo>
                  <a:lnTo>
                    <a:pt x="20" y="145"/>
                  </a:lnTo>
                  <a:lnTo>
                    <a:pt x="13" y="142"/>
                  </a:lnTo>
                  <a:lnTo>
                    <a:pt x="13" y="125"/>
                  </a:lnTo>
                  <a:lnTo>
                    <a:pt x="20" y="129"/>
                  </a:lnTo>
                  <a:lnTo>
                    <a:pt x="27" y="131"/>
                  </a:lnTo>
                  <a:lnTo>
                    <a:pt x="34" y="132"/>
                  </a:lnTo>
                  <a:lnTo>
                    <a:pt x="43" y="134"/>
                  </a:lnTo>
                  <a:lnTo>
                    <a:pt x="59" y="132"/>
                  </a:lnTo>
                  <a:lnTo>
                    <a:pt x="67" y="125"/>
                  </a:lnTo>
                  <a:lnTo>
                    <a:pt x="75" y="114"/>
                  </a:lnTo>
                  <a:lnTo>
                    <a:pt x="76" y="98"/>
                  </a:lnTo>
                  <a:lnTo>
                    <a:pt x="76" y="89"/>
                  </a:lnTo>
                  <a:lnTo>
                    <a:pt x="70" y="98"/>
                  </a:lnTo>
                  <a:lnTo>
                    <a:pt x="63" y="103"/>
                  </a:lnTo>
                  <a:lnTo>
                    <a:pt x="54" y="106"/>
                  </a:lnTo>
                  <a:lnTo>
                    <a:pt x="43" y="108"/>
                  </a:lnTo>
                  <a:lnTo>
                    <a:pt x="33" y="106"/>
                  </a:lnTo>
                  <a:lnTo>
                    <a:pt x="18" y="99"/>
                  </a:lnTo>
                  <a:lnTo>
                    <a:pt x="11" y="93"/>
                  </a:lnTo>
                  <a:lnTo>
                    <a:pt x="1" y="76"/>
                  </a:lnTo>
                  <a:lnTo>
                    <a:pt x="0" y="54"/>
                  </a:lnTo>
                  <a:lnTo>
                    <a:pt x="1" y="31"/>
                  </a:lnTo>
                  <a:lnTo>
                    <a:pt x="11" y="14"/>
                  </a:lnTo>
                  <a:lnTo>
                    <a:pt x="18" y="8"/>
                  </a:lnTo>
                  <a:lnTo>
                    <a:pt x="33" y="1"/>
                  </a:lnTo>
                  <a:lnTo>
                    <a:pt x="43" y="0"/>
                  </a:lnTo>
                  <a:lnTo>
                    <a:pt x="54" y="1"/>
                  </a:lnTo>
                  <a:lnTo>
                    <a:pt x="63" y="4"/>
                  </a:lnTo>
                  <a:lnTo>
                    <a:pt x="70" y="10"/>
                  </a:lnTo>
                  <a:lnTo>
                    <a:pt x="76" y="18"/>
                  </a:lnTo>
                  <a:lnTo>
                    <a:pt x="76" y="3"/>
                  </a:lnTo>
                  <a:lnTo>
                    <a:pt x="93" y="3"/>
                  </a:lnTo>
                  <a:lnTo>
                    <a:pt x="93"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18"/>
            <p:cNvSpPr>
              <a:spLocks noEditPoints="1"/>
            </p:cNvSpPr>
            <p:nvPr/>
          </p:nvSpPr>
          <p:spPr bwMode="auto">
            <a:xfrm>
              <a:off x="6272213" y="4427538"/>
              <a:ext cx="9525" cy="77788"/>
            </a:xfrm>
            <a:custGeom>
              <a:avLst/>
              <a:gdLst>
                <a:gd name="T0" fmla="*/ 0 w 18"/>
                <a:gd name="T1" fmla="*/ 41 h 146"/>
                <a:gd name="T2" fmla="*/ 18 w 18"/>
                <a:gd name="T3" fmla="*/ 41 h 146"/>
                <a:gd name="T4" fmla="*/ 18 w 18"/>
                <a:gd name="T5" fmla="*/ 146 h 146"/>
                <a:gd name="T6" fmla="*/ 0 w 18"/>
                <a:gd name="T7" fmla="*/ 146 h 146"/>
                <a:gd name="T8" fmla="*/ 0 w 18"/>
                <a:gd name="T9" fmla="*/ 41 h 146"/>
                <a:gd name="T10" fmla="*/ 0 w 18"/>
                <a:gd name="T11" fmla="*/ 0 h 146"/>
                <a:gd name="T12" fmla="*/ 18 w 18"/>
                <a:gd name="T13" fmla="*/ 0 h 146"/>
                <a:gd name="T14" fmla="*/ 18 w 18"/>
                <a:gd name="T15" fmla="*/ 22 h 146"/>
                <a:gd name="T16" fmla="*/ 0 w 18"/>
                <a:gd name="T17" fmla="*/ 22 h 146"/>
                <a:gd name="T18" fmla="*/ 0 w 18"/>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6">
                  <a:moveTo>
                    <a:pt x="0" y="41"/>
                  </a:moveTo>
                  <a:lnTo>
                    <a:pt x="18" y="41"/>
                  </a:lnTo>
                  <a:lnTo>
                    <a:pt x="18" y="146"/>
                  </a:lnTo>
                  <a:lnTo>
                    <a:pt x="0" y="146"/>
                  </a:lnTo>
                  <a:lnTo>
                    <a:pt x="0" y="41"/>
                  </a:lnTo>
                  <a:close/>
                  <a:moveTo>
                    <a:pt x="0" y="0"/>
                  </a:moveTo>
                  <a:lnTo>
                    <a:pt x="18" y="0"/>
                  </a:lnTo>
                  <a:lnTo>
                    <a:pt x="18"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19"/>
            <p:cNvSpPr>
              <a:spLocks/>
            </p:cNvSpPr>
            <p:nvPr/>
          </p:nvSpPr>
          <p:spPr bwMode="auto">
            <a:xfrm>
              <a:off x="6294438" y="4449763"/>
              <a:ext cx="53975" cy="55563"/>
            </a:xfrm>
            <a:custGeom>
              <a:avLst/>
              <a:gdLst>
                <a:gd name="T0" fmla="*/ 0 w 102"/>
                <a:gd name="T1" fmla="*/ 0 h 105"/>
                <a:gd name="T2" fmla="*/ 19 w 102"/>
                <a:gd name="T3" fmla="*/ 0 h 105"/>
                <a:gd name="T4" fmla="*/ 52 w 102"/>
                <a:gd name="T5" fmla="*/ 87 h 105"/>
                <a:gd name="T6" fmla="*/ 85 w 102"/>
                <a:gd name="T7" fmla="*/ 0 h 105"/>
                <a:gd name="T8" fmla="*/ 102 w 102"/>
                <a:gd name="T9" fmla="*/ 0 h 105"/>
                <a:gd name="T10" fmla="*/ 63 w 102"/>
                <a:gd name="T11" fmla="*/ 105 h 105"/>
                <a:gd name="T12" fmla="*/ 40 w 102"/>
                <a:gd name="T13" fmla="*/ 105 h 105"/>
                <a:gd name="T14" fmla="*/ 0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0" y="0"/>
                  </a:moveTo>
                  <a:lnTo>
                    <a:pt x="19" y="0"/>
                  </a:lnTo>
                  <a:lnTo>
                    <a:pt x="52" y="87"/>
                  </a:lnTo>
                  <a:lnTo>
                    <a:pt x="85" y="0"/>
                  </a:lnTo>
                  <a:lnTo>
                    <a:pt x="102" y="0"/>
                  </a:lnTo>
                  <a:lnTo>
                    <a:pt x="63" y="105"/>
                  </a:lnTo>
                  <a:lnTo>
                    <a:pt x="40"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20"/>
            <p:cNvSpPr>
              <a:spLocks noEditPoints="1"/>
            </p:cNvSpPr>
            <p:nvPr/>
          </p:nvSpPr>
          <p:spPr bwMode="auto">
            <a:xfrm>
              <a:off x="6356351" y="4448176"/>
              <a:ext cx="52388" cy="58738"/>
            </a:xfrm>
            <a:custGeom>
              <a:avLst/>
              <a:gdLst>
                <a:gd name="T0" fmla="*/ 97 w 97"/>
                <a:gd name="T1" fmla="*/ 50 h 111"/>
                <a:gd name="T2" fmla="*/ 97 w 97"/>
                <a:gd name="T3" fmla="*/ 59 h 111"/>
                <a:gd name="T4" fmla="*/ 18 w 97"/>
                <a:gd name="T5" fmla="*/ 59 h 111"/>
                <a:gd name="T6" fmla="*/ 21 w 97"/>
                <a:gd name="T7" fmla="*/ 76 h 111"/>
                <a:gd name="T8" fmla="*/ 28 w 97"/>
                <a:gd name="T9" fmla="*/ 86 h 111"/>
                <a:gd name="T10" fmla="*/ 39 w 97"/>
                <a:gd name="T11" fmla="*/ 95 h 111"/>
                <a:gd name="T12" fmla="*/ 55 w 97"/>
                <a:gd name="T13" fmla="*/ 96 h 111"/>
                <a:gd name="T14" fmla="*/ 65 w 97"/>
                <a:gd name="T15" fmla="*/ 95 h 111"/>
                <a:gd name="T16" fmla="*/ 74 w 97"/>
                <a:gd name="T17" fmla="*/ 93 h 111"/>
                <a:gd name="T18" fmla="*/ 84 w 97"/>
                <a:gd name="T19" fmla="*/ 90 h 111"/>
                <a:gd name="T20" fmla="*/ 93 w 97"/>
                <a:gd name="T21" fmla="*/ 86 h 111"/>
                <a:gd name="T22" fmla="*/ 93 w 97"/>
                <a:gd name="T23" fmla="*/ 102 h 111"/>
                <a:gd name="T24" fmla="*/ 84 w 97"/>
                <a:gd name="T25" fmla="*/ 106 h 111"/>
                <a:gd name="T26" fmla="*/ 74 w 97"/>
                <a:gd name="T27" fmla="*/ 108 h 111"/>
                <a:gd name="T28" fmla="*/ 64 w 97"/>
                <a:gd name="T29" fmla="*/ 111 h 111"/>
                <a:gd name="T30" fmla="*/ 54 w 97"/>
                <a:gd name="T31" fmla="*/ 111 h 111"/>
                <a:gd name="T32" fmla="*/ 42 w 97"/>
                <a:gd name="T33" fmla="*/ 109 h 111"/>
                <a:gd name="T34" fmla="*/ 22 w 97"/>
                <a:gd name="T35" fmla="*/ 102 h 111"/>
                <a:gd name="T36" fmla="*/ 15 w 97"/>
                <a:gd name="T37" fmla="*/ 96 h 111"/>
                <a:gd name="T38" fmla="*/ 8 w 97"/>
                <a:gd name="T39" fmla="*/ 88 h 111"/>
                <a:gd name="T40" fmla="*/ 0 w 97"/>
                <a:gd name="T41" fmla="*/ 67 h 111"/>
                <a:gd name="T42" fmla="*/ 0 w 97"/>
                <a:gd name="T43" fmla="*/ 56 h 111"/>
                <a:gd name="T44" fmla="*/ 0 w 97"/>
                <a:gd name="T45" fmla="*/ 43 h 111"/>
                <a:gd name="T46" fmla="*/ 8 w 97"/>
                <a:gd name="T47" fmla="*/ 23 h 111"/>
                <a:gd name="T48" fmla="*/ 13 w 97"/>
                <a:gd name="T49" fmla="*/ 16 h 111"/>
                <a:gd name="T50" fmla="*/ 21 w 97"/>
                <a:gd name="T51" fmla="*/ 8 h 111"/>
                <a:gd name="T52" fmla="*/ 39 w 97"/>
                <a:gd name="T53" fmla="*/ 1 h 111"/>
                <a:gd name="T54" fmla="*/ 51 w 97"/>
                <a:gd name="T55" fmla="*/ 0 h 111"/>
                <a:gd name="T56" fmla="*/ 61 w 97"/>
                <a:gd name="T57" fmla="*/ 1 h 111"/>
                <a:gd name="T58" fmla="*/ 78 w 97"/>
                <a:gd name="T59" fmla="*/ 7 h 111"/>
                <a:gd name="T60" fmla="*/ 85 w 97"/>
                <a:gd name="T61" fmla="*/ 14 h 111"/>
                <a:gd name="T62" fmla="*/ 90 w 97"/>
                <a:gd name="T63" fmla="*/ 21 h 111"/>
                <a:gd name="T64" fmla="*/ 97 w 97"/>
                <a:gd name="T65" fmla="*/ 40 h 111"/>
                <a:gd name="T66" fmla="*/ 97 w 97"/>
                <a:gd name="T67" fmla="*/ 50 h 111"/>
                <a:gd name="T68" fmla="*/ 80 w 97"/>
                <a:gd name="T69" fmla="*/ 46 h 111"/>
                <a:gd name="T70" fmla="*/ 78 w 97"/>
                <a:gd name="T71" fmla="*/ 33 h 111"/>
                <a:gd name="T72" fmla="*/ 73 w 97"/>
                <a:gd name="T73" fmla="*/ 23 h 111"/>
                <a:gd name="T74" fmla="*/ 64 w 97"/>
                <a:gd name="T75" fmla="*/ 16 h 111"/>
                <a:gd name="T76" fmla="*/ 51 w 97"/>
                <a:gd name="T77" fmla="*/ 14 h 111"/>
                <a:gd name="T78" fmla="*/ 38 w 97"/>
                <a:gd name="T79" fmla="*/ 16 h 111"/>
                <a:gd name="T80" fmla="*/ 28 w 97"/>
                <a:gd name="T81" fmla="*/ 23 h 111"/>
                <a:gd name="T82" fmla="*/ 21 w 97"/>
                <a:gd name="T83" fmla="*/ 31 h 111"/>
                <a:gd name="T84" fmla="*/ 18 w 97"/>
                <a:gd name="T85" fmla="*/ 46 h 111"/>
                <a:gd name="T86" fmla="*/ 80 w 97"/>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1">
                  <a:moveTo>
                    <a:pt x="97" y="50"/>
                  </a:moveTo>
                  <a:lnTo>
                    <a:pt x="97" y="59"/>
                  </a:lnTo>
                  <a:lnTo>
                    <a:pt x="18" y="59"/>
                  </a:lnTo>
                  <a:lnTo>
                    <a:pt x="21" y="76"/>
                  </a:lnTo>
                  <a:lnTo>
                    <a:pt x="28" y="86"/>
                  </a:lnTo>
                  <a:lnTo>
                    <a:pt x="39" y="95"/>
                  </a:lnTo>
                  <a:lnTo>
                    <a:pt x="55" y="96"/>
                  </a:lnTo>
                  <a:lnTo>
                    <a:pt x="65" y="95"/>
                  </a:lnTo>
                  <a:lnTo>
                    <a:pt x="74" y="93"/>
                  </a:lnTo>
                  <a:lnTo>
                    <a:pt x="84" y="90"/>
                  </a:lnTo>
                  <a:lnTo>
                    <a:pt x="93" y="86"/>
                  </a:lnTo>
                  <a:lnTo>
                    <a:pt x="93" y="102"/>
                  </a:lnTo>
                  <a:lnTo>
                    <a:pt x="84" y="106"/>
                  </a:lnTo>
                  <a:lnTo>
                    <a:pt x="74" y="108"/>
                  </a:lnTo>
                  <a:lnTo>
                    <a:pt x="64" y="111"/>
                  </a:lnTo>
                  <a:lnTo>
                    <a:pt x="54" y="111"/>
                  </a:lnTo>
                  <a:lnTo>
                    <a:pt x="42" y="109"/>
                  </a:lnTo>
                  <a:lnTo>
                    <a:pt x="22" y="102"/>
                  </a:lnTo>
                  <a:lnTo>
                    <a:pt x="15" y="96"/>
                  </a:lnTo>
                  <a:lnTo>
                    <a:pt x="8" y="88"/>
                  </a:lnTo>
                  <a:lnTo>
                    <a:pt x="0" y="67"/>
                  </a:lnTo>
                  <a:lnTo>
                    <a:pt x="0" y="56"/>
                  </a:lnTo>
                  <a:lnTo>
                    <a:pt x="0" y="43"/>
                  </a:lnTo>
                  <a:lnTo>
                    <a:pt x="8" y="23"/>
                  </a:lnTo>
                  <a:lnTo>
                    <a:pt x="13" y="16"/>
                  </a:lnTo>
                  <a:lnTo>
                    <a:pt x="21" y="8"/>
                  </a:lnTo>
                  <a:lnTo>
                    <a:pt x="39" y="1"/>
                  </a:lnTo>
                  <a:lnTo>
                    <a:pt x="51" y="0"/>
                  </a:lnTo>
                  <a:lnTo>
                    <a:pt x="61" y="1"/>
                  </a:lnTo>
                  <a:lnTo>
                    <a:pt x="78" y="7"/>
                  </a:lnTo>
                  <a:lnTo>
                    <a:pt x="85" y="14"/>
                  </a:lnTo>
                  <a:lnTo>
                    <a:pt x="90" y="21"/>
                  </a:lnTo>
                  <a:lnTo>
                    <a:pt x="97" y="40"/>
                  </a:lnTo>
                  <a:lnTo>
                    <a:pt x="97" y="50"/>
                  </a:lnTo>
                  <a:close/>
                  <a:moveTo>
                    <a:pt x="80" y="46"/>
                  </a:moveTo>
                  <a:lnTo>
                    <a:pt x="78" y="33"/>
                  </a:lnTo>
                  <a:lnTo>
                    <a:pt x="73" y="23"/>
                  </a:lnTo>
                  <a:lnTo>
                    <a:pt x="64" y="16"/>
                  </a:lnTo>
                  <a:lnTo>
                    <a:pt x="51" y="14"/>
                  </a:lnTo>
                  <a:lnTo>
                    <a:pt x="38" y="16"/>
                  </a:lnTo>
                  <a:lnTo>
                    <a:pt x="28" y="23"/>
                  </a:lnTo>
                  <a:lnTo>
                    <a:pt x="21" y="31"/>
                  </a:lnTo>
                  <a:lnTo>
                    <a:pt x="18" y="46"/>
                  </a:lnTo>
                  <a:lnTo>
                    <a:pt x="8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21"/>
            <p:cNvSpPr>
              <a:spLocks/>
            </p:cNvSpPr>
            <p:nvPr/>
          </p:nvSpPr>
          <p:spPr bwMode="auto">
            <a:xfrm>
              <a:off x="6423026" y="4448176"/>
              <a:ext cx="46038" cy="57150"/>
            </a:xfrm>
            <a:custGeom>
              <a:avLst/>
              <a:gdLst>
                <a:gd name="T0" fmla="*/ 88 w 88"/>
                <a:gd name="T1" fmla="*/ 44 h 108"/>
                <a:gd name="T2" fmla="*/ 88 w 88"/>
                <a:gd name="T3" fmla="*/ 108 h 108"/>
                <a:gd name="T4" fmla="*/ 71 w 88"/>
                <a:gd name="T5" fmla="*/ 108 h 108"/>
                <a:gd name="T6" fmla="*/ 71 w 88"/>
                <a:gd name="T7" fmla="*/ 44 h 108"/>
                <a:gd name="T8" fmla="*/ 71 w 88"/>
                <a:gd name="T9" fmla="*/ 31 h 108"/>
                <a:gd name="T10" fmla="*/ 65 w 88"/>
                <a:gd name="T11" fmla="*/ 23 h 108"/>
                <a:gd name="T12" fmla="*/ 59 w 88"/>
                <a:gd name="T13" fmla="*/ 16 h 108"/>
                <a:gd name="T14" fmla="*/ 48 w 88"/>
                <a:gd name="T15" fmla="*/ 16 h 108"/>
                <a:gd name="T16" fmla="*/ 35 w 88"/>
                <a:gd name="T17" fmla="*/ 17 h 108"/>
                <a:gd name="T18" fmla="*/ 26 w 88"/>
                <a:gd name="T19" fmla="*/ 24 h 108"/>
                <a:gd name="T20" fmla="*/ 19 w 88"/>
                <a:gd name="T21" fmla="*/ 34 h 108"/>
                <a:gd name="T22" fmla="*/ 18 w 88"/>
                <a:gd name="T23" fmla="*/ 49 h 108"/>
                <a:gd name="T24" fmla="*/ 18 w 88"/>
                <a:gd name="T25" fmla="*/ 108 h 108"/>
                <a:gd name="T26" fmla="*/ 0 w 88"/>
                <a:gd name="T27" fmla="*/ 108 h 108"/>
                <a:gd name="T28" fmla="*/ 0 w 88"/>
                <a:gd name="T29" fmla="*/ 3 h 108"/>
                <a:gd name="T30" fmla="*/ 18 w 88"/>
                <a:gd name="T31" fmla="*/ 3 h 108"/>
                <a:gd name="T32" fmla="*/ 18 w 88"/>
                <a:gd name="T33" fmla="*/ 18 h 108"/>
                <a:gd name="T34" fmla="*/ 25 w 88"/>
                <a:gd name="T35" fmla="*/ 10 h 108"/>
                <a:gd name="T36" fmla="*/ 32 w 88"/>
                <a:gd name="T37" fmla="*/ 4 h 108"/>
                <a:gd name="T38" fmla="*/ 42 w 88"/>
                <a:gd name="T39" fmla="*/ 1 h 108"/>
                <a:gd name="T40" fmla="*/ 52 w 88"/>
                <a:gd name="T41" fmla="*/ 0 h 108"/>
                <a:gd name="T42" fmla="*/ 70 w 88"/>
                <a:gd name="T43" fmla="*/ 1 h 108"/>
                <a:gd name="T44" fmla="*/ 80 w 88"/>
                <a:gd name="T45" fmla="*/ 11 h 108"/>
                <a:gd name="T46" fmla="*/ 87 w 88"/>
                <a:gd name="T47" fmla="*/ 24 h 108"/>
                <a:gd name="T48" fmla="*/ 88 w 88"/>
                <a:gd name="T4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4"/>
                  </a:moveTo>
                  <a:lnTo>
                    <a:pt x="88" y="108"/>
                  </a:lnTo>
                  <a:lnTo>
                    <a:pt x="71" y="108"/>
                  </a:lnTo>
                  <a:lnTo>
                    <a:pt x="71" y="44"/>
                  </a:lnTo>
                  <a:lnTo>
                    <a:pt x="71" y="31"/>
                  </a:lnTo>
                  <a:lnTo>
                    <a:pt x="65" y="23"/>
                  </a:lnTo>
                  <a:lnTo>
                    <a:pt x="59" y="16"/>
                  </a:lnTo>
                  <a:lnTo>
                    <a:pt x="48" y="16"/>
                  </a:lnTo>
                  <a:lnTo>
                    <a:pt x="35" y="17"/>
                  </a:lnTo>
                  <a:lnTo>
                    <a:pt x="26" y="24"/>
                  </a:lnTo>
                  <a:lnTo>
                    <a:pt x="19" y="34"/>
                  </a:lnTo>
                  <a:lnTo>
                    <a:pt x="18" y="49"/>
                  </a:lnTo>
                  <a:lnTo>
                    <a:pt x="18" y="108"/>
                  </a:lnTo>
                  <a:lnTo>
                    <a:pt x="0" y="108"/>
                  </a:lnTo>
                  <a:lnTo>
                    <a:pt x="0" y="3"/>
                  </a:lnTo>
                  <a:lnTo>
                    <a:pt x="18" y="3"/>
                  </a:lnTo>
                  <a:lnTo>
                    <a:pt x="18" y="18"/>
                  </a:lnTo>
                  <a:lnTo>
                    <a:pt x="25" y="10"/>
                  </a:lnTo>
                  <a:lnTo>
                    <a:pt x="32" y="4"/>
                  </a:lnTo>
                  <a:lnTo>
                    <a:pt x="42" y="1"/>
                  </a:lnTo>
                  <a:lnTo>
                    <a:pt x="52" y="0"/>
                  </a:lnTo>
                  <a:lnTo>
                    <a:pt x="70" y="1"/>
                  </a:lnTo>
                  <a:lnTo>
                    <a:pt x="80" y="11"/>
                  </a:lnTo>
                  <a:lnTo>
                    <a:pt x="87" y="24"/>
                  </a:lnTo>
                  <a:lnTo>
                    <a:pt x="8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22"/>
            <p:cNvSpPr>
              <a:spLocks noEditPoints="1"/>
            </p:cNvSpPr>
            <p:nvPr/>
          </p:nvSpPr>
          <p:spPr bwMode="auto">
            <a:xfrm>
              <a:off x="6516688" y="4427538"/>
              <a:ext cx="49213" cy="79375"/>
            </a:xfrm>
            <a:custGeom>
              <a:avLst/>
              <a:gdLst>
                <a:gd name="T0" fmla="*/ 76 w 93"/>
                <a:gd name="T1" fmla="*/ 56 h 149"/>
                <a:gd name="T2" fmla="*/ 76 w 93"/>
                <a:gd name="T3" fmla="*/ 0 h 149"/>
                <a:gd name="T4" fmla="*/ 93 w 93"/>
                <a:gd name="T5" fmla="*/ 0 h 149"/>
                <a:gd name="T6" fmla="*/ 93 w 93"/>
                <a:gd name="T7" fmla="*/ 146 h 149"/>
                <a:gd name="T8" fmla="*/ 76 w 93"/>
                <a:gd name="T9" fmla="*/ 146 h 149"/>
                <a:gd name="T10" fmla="*/ 76 w 93"/>
                <a:gd name="T11" fmla="*/ 130 h 149"/>
                <a:gd name="T12" fmla="*/ 70 w 93"/>
                <a:gd name="T13" fmla="*/ 139 h 149"/>
                <a:gd name="T14" fmla="*/ 62 w 93"/>
                <a:gd name="T15" fmla="*/ 144 h 149"/>
                <a:gd name="T16" fmla="*/ 53 w 93"/>
                <a:gd name="T17" fmla="*/ 147 h 149"/>
                <a:gd name="T18" fmla="*/ 43 w 93"/>
                <a:gd name="T19" fmla="*/ 149 h 149"/>
                <a:gd name="T20" fmla="*/ 33 w 93"/>
                <a:gd name="T21" fmla="*/ 147 h 149"/>
                <a:gd name="T22" fmla="*/ 17 w 93"/>
                <a:gd name="T23" fmla="*/ 140 h 149"/>
                <a:gd name="T24" fmla="*/ 11 w 93"/>
                <a:gd name="T25" fmla="*/ 133 h 149"/>
                <a:gd name="T26" fmla="*/ 1 w 93"/>
                <a:gd name="T27" fmla="*/ 117 h 149"/>
                <a:gd name="T28" fmla="*/ 0 w 93"/>
                <a:gd name="T29" fmla="*/ 92 h 149"/>
                <a:gd name="T30" fmla="*/ 1 w 93"/>
                <a:gd name="T31" fmla="*/ 69 h 149"/>
                <a:gd name="T32" fmla="*/ 11 w 93"/>
                <a:gd name="T33" fmla="*/ 54 h 149"/>
                <a:gd name="T34" fmla="*/ 17 w 93"/>
                <a:gd name="T35" fmla="*/ 46 h 149"/>
                <a:gd name="T36" fmla="*/ 33 w 93"/>
                <a:gd name="T37" fmla="*/ 39 h 149"/>
                <a:gd name="T38" fmla="*/ 43 w 93"/>
                <a:gd name="T39" fmla="*/ 38 h 149"/>
                <a:gd name="T40" fmla="*/ 53 w 93"/>
                <a:gd name="T41" fmla="*/ 39 h 149"/>
                <a:gd name="T42" fmla="*/ 62 w 93"/>
                <a:gd name="T43" fmla="*/ 42 h 149"/>
                <a:gd name="T44" fmla="*/ 70 w 93"/>
                <a:gd name="T45" fmla="*/ 48 h 149"/>
                <a:gd name="T46" fmla="*/ 76 w 93"/>
                <a:gd name="T47" fmla="*/ 56 h 149"/>
                <a:gd name="T48" fmla="*/ 17 w 93"/>
                <a:gd name="T49" fmla="*/ 92 h 149"/>
                <a:gd name="T50" fmla="*/ 18 w 93"/>
                <a:gd name="T51" fmla="*/ 111 h 149"/>
                <a:gd name="T52" fmla="*/ 24 w 93"/>
                <a:gd name="T53" fmla="*/ 123 h 149"/>
                <a:gd name="T54" fmla="*/ 34 w 93"/>
                <a:gd name="T55" fmla="*/ 131 h 149"/>
                <a:gd name="T56" fmla="*/ 46 w 93"/>
                <a:gd name="T57" fmla="*/ 134 h 149"/>
                <a:gd name="T58" fmla="*/ 59 w 93"/>
                <a:gd name="T59" fmla="*/ 131 h 149"/>
                <a:gd name="T60" fmla="*/ 67 w 93"/>
                <a:gd name="T61" fmla="*/ 123 h 149"/>
                <a:gd name="T62" fmla="*/ 75 w 93"/>
                <a:gd name="T63" fmla="*/ 111 h 149"/>
                <a:gd name="T64" fmla="*/ 76 w 93"/>
                <a:gd name="T65" fmla="*/ 92 h 149"/>
                <a:gd name="T66" fmla="*/ 75 w 93"/>
                <a:gd name="T67" fmla="*/ 75 h 149"/>
                <a:gd name="T68" fmla="*/ 67 w 93"/>
                <a:gd name="T69" fmla="*/ 64 h 149"/>
                <a:gd name="T70" fmla="*/ 59 w 93"/>
                <a:gd name="T71" fmla="*/ 54 h 149"/>
                <a:gd name="T72" fmla="*/ 46 w 93"/>
                <a:gd name="T73" fmla="*/ 52 h 149"/>
                <a:gd name="T74" fmla="*/ 34 w 93"/>
                <a:gd name="T75" fmla="*/ 54 h 149"/>
                <a:gd name="T76" fmla="*/ 24 w 93"/>
                <a:gd name="T77" fmla="*/ 64 h 149"/>
                <a:gd name="T78" fmla="*/ 18 w 93"/>
                <a:gd name="T79" fmla="*/ 75 h 149"/>
                <a:gd name="T80" fmla="*/ 17 w 93"/>
                <a:gd name="T81" fmla="*/ 9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9">
                  <a:moveTo>
                    <a:pt x="76" y="56"/>
                  </a:moveTo>
                  <a:lnTo>
                    <a:pt x="76" y="0"/>
                  </a:lnTo>
                  <a:lnTo>
                    <a:pt x="93" y="0"/>
                  </a:lnTo>
                  <a:lnTo>
                    <a:pt x="93" y="146"/>
                  </a:lnTo>
                  <a:lnTo>
                    <a:pt x="76" y="146"/>
                  </a:lnTo>
                  <a:lnTo>
                    <a:pt x="76" y="130"/>
                  </a:lnTo>
                  <a:lnTo>
                    <a:pt x="70" y="139"/>
                  </a:lnTo>
                  <a:lnTo>
                    <a:pt x="62" y="144"/>
                  </a:lnTo>
                  <a:lnTo>
                    <a:pt x="53" y="147"/>
                  </a:lnTo>
                  <a:lnTo>
                    <a:pt x="43" y="149"/>
                  </a:lnTo>
                  <a:lnTo>
                    <a:pt x="33" y="147"/>
                  </a:lnTo>
                  <a:lnTo>
                    <a:pt x="17" y="140"/>
                  </a:lnTo>
                  <a:lnTo>
                    <a:pt x="11" y="133"/>
                  </a:lnTo>
                  <a:lnTo>
                    <a:pt x="1" y="117"/>
                  </a:lnTo>
                  <a:lnTo>
                    <a:pt x="0" y="92"/>
                  </a:lnTo>
                  <a:lnTo>
                    <a:pt x="1" y="69"/>
                  </a:lnTo>
                  <a:lnTo>
                    <a:pt x="11" y="54"/>
                  </a:lnTo>
                  <a:lnTo>
                    <a:pt x="17" y="46"/>
                  </a:lnTo>
                  <a:lnTo>
                    <a:pt x="33" y="39"/>
                  </a:lnTo>
                  <a:lnTo>
                    <a:pt x="43" y="38"/>
                  </a:lnTo>
                  <a:lnTo>
                    <a:pt x="53" y="39"/>
                  </a:lnTo>
                  <a:lnTo>
                    <a:pt x="62" y="42"/>
                  </a:lnTo>
                  <a:lnTo>
                    <a:pt x="70" y="48"/>
                  </a:lnTo>
                  <a:lnTo>
                    <a:pt x="76" y="56"/>
                  </a:lnTo>
                  <a:close/>
                  <a:moveTo>
                    <a:pt x="17" y="92"/>
                  </a:moveTo>
                  <a:lnTo>
                    <a:pt x="18" y="111"/>
                  </a:lnTo>
                  <a:lnTo>
                    <a:pt x="24" y="123"/>
                  </a:lnTo>
                  <a:lnTo>
                    <a:pt x="34" y="131"/>
                  </a:lnTo>
                  <a:lnTo>
                    <a:pt x="46" y="134"/>
                  </a:lnTo>
                  <a:lnTo>
                    <a:pt x="59" y="131"/>
                  </a:lnTo>
                  <a:lnTo>
                    <a:pt x="67" y="123"/>
                  </a:lnTo>
                  <a:lnTo>
                    <a:pt x="75" y="111"/>
                  </a:lnTo>
                  <a:lnTo>
                    <a:pt x="76" y="92"/>
                  </a:lnTo>
                  <a:lnTo>
                    <a:pt x="75" y="75"/>
                  </a:lnTo>
                  <a:lnTo>
                    <a:pt x="67" y="64"/>
                  </a:lnTo>
                  <a:lnTo>
                    <a:pt x="59" y="54"/>
                  </a:lnTo>
                  <a:lnTo>
                    <a:pt x="46" y="52"/>
                  </a:lnTo>
                  <a:lnTo>
                    <a:pt x="34" y="54"/>
                  </a:lnTo>
                  <a:lnTo>
                    <a:pt x="24" y="64"/>
                  </a:lnTo>
                  <a:lnTo>
                    <a:pt x="18" y="75"/>
                  </a:lnTo>
                  <a:lnTo>
                    <a:pt x="17"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23"/>
            <p:cNvSpPr>
              <a:spLocks noEditPoints="1"/>
            </p:cNvSpPr>
            <p:nvPr/>
          </p:nvSpPr>
          <p:spPr bwMode="auto">
            <a:xfrm>
              <a:off x="6580188" y="4448176"/>
              <a:ext cx="50800" cy="58738"/>
            </a:xfrm>
            <a:custGeom>
              <a:avLst/>
              <a:gdLst>
                <a:gd name="T0" fmla="*/ 49 w 96"/>
                <a:gd name="T1" fmla="*/ 14 h 111"/>
                <a:gd name="T2" fmla="*/ 36 w 96"/>
                <a:gd name="T3" fmla="*/ 17 h 111"/>
                <a:gd name="T4" fmla="*/ 27 w 96"/>
                <a:gd name="T5" fmla="*/ 26 h 111"/>
                <a:gd name="T6" fmla="*/ 20 w 96"/>
                <a:gd name="T7" fmla="*/ 37 h 111"/>
                <a:gd name="T8" fmla="*/ 18 w 96"/>
                <a:gd name="T9" fmla="*/ 54 h 111"/>
                <a:gd name="T10" fmla="*/ 20 w 96"/>
                <a:gd name="T11" fmla="*/ 73 h 111"/>
                <a:gd name="T12" fmla="*/ 26 w 96"/>
                <a:gd name="T13" fmla="*/ 85 h 111"/>
                <a:gd name="T14" fmla="*/ 36 w 96"/>
                <a:gd name="T15" fmla="*/ 93 h 111"/>
                <a:gd name="T16" fmla="*/ 49 w 96"/>
                <a:gd name="T17" fmla="*/ 96 h 111"/>
                <a:gd name="T18" fmla="*/ 62 w 96"/>
                <a:gd name="T19" fmla="*/ 93 h 111"/>
                <a:gd name="T20" fmla="*/ 70 w 96"/>
                <a:gd name="T21" fmla="*/ 85 h 111"/>
                <a:gd name="T22" fmla="*/ 78 w 96"/>
                <a:gd name="T23" fmla="*/ 73 h 111"/>
                <a:gd name="T24" fmla="*/ 79 w 96"/>
                <a:gd name="T25" fmla="*/ 54 h 111"/>
                <a:gd name="T26" fmla="*/ 78 w 96"/>
                <a:gd name="T27" fmla="*/ 37 h 111"/>
                <a:gd name="T28" fmla="*/ 70 w 96"/>
                <a:gd name="T29" fmla="*/ 26 h 111"/>
                <a:gd name="T30" fmla="*/ 62 w 96"/>
                <a:gd name="T31" fmla="*/ 17 h 111"/>
                <a:gd name="T32" fmla="*/ 49 w 96"/>
                <a:gd name="T33" fmla="*/ 14 h 111"/>
                <a:gd name="T34" fmla="*/ 49 w 96"/>
                <a:gd name="T35" fmla="*/ 0 h 111"/>
                <a:gd name="T36" fmla="*/ 59 w 96"/>
                <a:gd name="T37" fmla="*/ 1 h 111"/>
                <a:gd name="T38" fmla="*/ 78 w 96"/>
                <a:gd name="T39" fmla="*/ 8 h 111"/>
                <a:gd name="T40" fmla="*/ 83 w 96"/>
                <a:gd name="T41" fmla="*/ 14 h 111"/>
                <a:gd name="T42" fmla="*/ 89 w 96"/>
                <a:gd name="T43" fmla="*/ 23 h 111"/>
                <a:gd name="T44" fmla="*/ 96 w 96"/>
                <a:gd name="T45" fmla="*/ 43 h 111"/>
                <a:gd name="T46" fmla="*/ 96 w 96"/>
                <a:gd name="T47" fmla="*/ 54 h 111"/>
                <a:gd name="T48" fmla="*/ 96 w 96"/>
                <a:gd name="T49" fmla="*/ 67 h 111"/>
                <a:gd name="T50" fmla="*/ 89 w 96"/>
                <a:gd name="T51" fmla="*/ 88 h 111"/>
                <a:gd name="T52" fmla="*/ 83 w 96"/>
                <a:gd name="T53" fmla="*/ 96 h 111"/>
                <a:gd name="T54" fmla="*/ 78 w 96"/>
                <a:gd name="T55" fmla="*/ 102 h 111"/>
                <a:gd name="T56" fmla="*/ 59 w 96"/>
                <a:gd name="T57" fmla="*/ 109 h 111"/>
                <a:gd name="T58" fmla="*/ 49 w 96"/>
                <a:gd name="T59" fmla="*/ 111 h 111"/>
                <a:gd name="T60" fmla="*/ 37 w 96"/>
                <a:gd name="T61" fmla="*/ 109 h 111"/>
                <a:gd name="T62" fmla="*/ 20 w 96"/>
                <a:gd name="T63" fmla="*/ 102 h 111"/>
                <a:gd name="T64" fmla="*/ 13 w 96"/>
                <a:gd name="T65" fmla="*/ 96 h 111"/>
                <a:gd name="T66" fmla="*/ 7 w 96"/>
                <a:gd name="T67" fmla="*/ 88 h 111"/>
                <a:gd name="T68" fmla="*/ 1 w 96"/>
                <a:gd name="T69" fmla="*/ 67 h 111"/>
                <a:gd name="T70" fmla="*/ 0 w 96"/>
                <a:gd name="T71" fmla="*/ 54 h 111"/>
                <a:gd name="T72" fmla="*/ 1 w 96"/>
                <a:gd name="T73" fmla="*/ 43 h 111"/>
                <a:gd name="T74" fmla="*/ 7 w 96"/>
                <a:gd name="T75" fmla="*/ 23 h 111"/>
                <a:gd name="T76" fmla="*/ 13 w 96"/>
                <a:gd name="T77" fmla="*/ 14 h 111"/>
                <a:gd name="T78" fmla="*/ 20 w 96"/>
                <a:gd name="T79" fmla="*/ 8 h 111"/>
                <a:gd name="T80" fmla="*/ 37 w 96"/>
                <a:gd name="T81" fmla="*/ 1 h 111"/>
                <a:gd name="T82" fmla="*/ 49 w 9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1">
                  <a:moveTo>
                    <a:pt x="49" y="14"/>
                  </a:moveTo>
                  <a:lnTo>
                    <a:pt x="36" y="17"/>
                  </a:lnTo>
                  <a:lnTo>
                    <a:pt x="27" y="26"/>
                  </a:lnTo>
                  <a:lnTo>
                    <a:pt x="20" y="37"/>
                  </a:lnTo>
                  <a:lnTo>
                    <a:pt x="18" y="54"/>
                  </a:lnTo>
                  <a:lnTo>
                    <a:pt x="20" y="73"/>
                  </a:lnTo>
                  <a:lnTo>
                    <a:pt x="26" y="85"/>
                  </a:lnTo>
                  <a:lnTo>
                    <a:pt x="36" y="93"/>
                  </a:lnTo>
                  <a:lnTo>
                    <a:pt x="49" y="96"/>
                  </a:lnTo>
                  <a:lnTo>
                    <a:pt x="62" y="93"/>
                  </a:lnTo>
                  <a:lnTo>
                    <a:pt x="70" y="85"/>
                  </a:lnTo>
                  <a:lnTo>
                    <a:pt x="78" y="73"/>
                  </a:lnTo>
                  <a:lnTo>
                    <a:pt x="79" y="54"/>
                  </a:lnTo>
                  <a:lnTo>
                    <a:pt x="78" y="37"/>
                  </a:lnTo>
                  <a:lnTo>
                    <a:pt x="70" y="26"/>
                  </a:lnTo>
                  <a:lnTo>
                    <a:pt x="62" y="17"/>
                  </a:lnTo>
                  <a:lnTo>
                    <a:pt x="49" y="14"/>
                  </a:lnTo>
                  <a:close/>
                  <a:moveTo>
                    <a:pt x="49" y="0"/>
                  </a:moveTo>
                  <a:lnTo>
                    <a:pt x="59" y="1"/>
                  </a:lnTo>
                  <a:lnTo>
                    <a:pt x="78" y="8"/>
                  </a:lnTo>
                  <a:lnTo>
                    <a:pt x="83" y="14"/>
                  </a:lnTo>
                  <a:lnTo>
                    <a:pt x="89" y="23"/>
                  </a:lnTo>
                  <a:lnTo>
                    <a:pt x="96" y="43"/>
                  </a:lnTo>
                  <a:lnTo>
                    <a:pt x="96" y="54"/>
                  </a:lnTo>
                  <a:lnTo>
                    <a:pt x="96" y="67"/>
                  </a:lnTo>
                  <a:lnTo>
                    <a:pt x="89" y="88"/>
                  </a:lnTo>
                  <a:lnTo>
                    <a:pt x="83" y="96"/>
                  </a:lnTo>
                  <a:lnTo>
                    <a:pt x="78" y="102"/>
                  </a:lnTo>
                  <a:lnTo>
                    <a:pt x="59" y="109"/>
                  </a:lnTo>
                  <a:lnTo>
                    <a:pt x="49" y="111"/>
                  </a:lnTo>
                  <a:lnTo>
                    <a:pt x="37" y="109"/>
                  </a:lnTo>
                  <a:lnTo>
                    <a:pt x="20" y="102"/>
                  </a:lnTo>
                  <a:lnTo>
                    <a:pt x="13" y="96"/>
                  </a:lnTo>
                  <a:lnTo>
                    <a:pt x="7" y="88"/>
                  </a:lnTo>
                  <a:lnTo>
                    <a:pt x="1" y="67"/>
                  </a:lnTo>
                  <a:lnTo>
                    <a:pt x="0" y="54"/>
                  </a:lnTo>
                  <a:lnTo>
                    <a:pt x="1" y="43"/>
                  </a:lnTo>
                  <a:lnTo>
                    <a:pt x="7" y="23"/>
                  </a:lnTo>
                  <a:lnTo>
                    <a:pt x="13" y="14"/>
                  </a:lnTo>
                  <a:lnTo>
                    <a:pt x="20" y="8"/>
                  </a:lnTo>
                  <a:lnTo>
                    <a:pt x="37" y="1"/>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424"/>
            <p:cNvSpPr>
              <a:spLocks/>
            </p:cNvSpPr>
            <p:nvPr/>
          </p:nvSpPr>
          <p:spPr bwMode="auto">
            <a:xfrm>
              <a:off x="6646863" y="4448176"/>
              <a:ext cx="80963" cy="57150"/>
            </a:xfrm>
            <a:custGeom>
              <a:avLst/>
              <a:gdLst>
                <a:gd name="T0" fmla="*/ 82 w 153"/>
                <a:gd name="T1" fmla="*/ 23 h 108"/>
                <a:gd name="T2" fmla="*/ 90 w 153"/>
                <a:gd name="T3" fmla="*/ 13 h 108"/>
                <a:gd name="T4" fmla="*/ 98 w 153"/>
                <a:gd name="T5" fmla="*/ 6 h 108"/>
                <a:gd name="T6" fmla="*/ 107 w 153"/>
                <a:gd name="T7" fmla="*/ 1 h 108"/>
                <a:gd name="T8" fmla="*/ 118 w 153"/>
                <a:gd name="T9" fmla="*/ 0 h 108"/>
                <a:gd name="T10" fmla="*/ 134 w 153"/>
                <a:gd name="T11" fmla="*/ 3 h 108"/>
                <a:gd name="T12" fmla="*/ 144 w 153"/>
                <a:gd name="T13" fmla="*/ 11 h 108"/>
                <a:gd name="T14" fmla="*/ 151 w 153"/>
                <a:gd name="T15" fmla="*/ 24 h 108"/>
                <a:gd name="T16" fmla="*/ 153 w 153"/>
                <a:gd name="T17" fmla="*/ 44 h 108"/>
                <a:gd name="T18" fmla="*/ 153 w 153"/>
                <a:gd name="T19" fmla="*/ 108 h 108"/>
                <a:gd name="T20" fmla="*/ 136 w 153"/>
                <a:gd name="T21" fmla="*/ 108 h 108"/>
                <a:gd name="T22" fmla="*/ 136 w 153"/>
                <a:gd name="T23" fmla="*/ 44 h 108"/>
                <a:gd name="T24" fmla="*/ 134 w 153"/>
                <a:gd name="T25" fmla="*/ 31 h 108"/>
                <a:gd name="T26" fmla="*/ 130 w 153"/>
                <a:gd name="T27" fmla="*/ 23 h 108"/>
                <a:gd name="T28" fmla="*/ 124 w 153"/>
                <a:gd name="T29" fmla="*/ 16 h 108"/>
                <a:gd name="T30" fmla="*/ 114 w 153"/>
                <a:gd name="T31" fmla="*/ 16 h 108"/>
                <a:gd name="T32" fmla="*/ 101 w 153"/>
                <a:gd name="T33" fmla="*/ 17 h 108"/>
                <a:gd name="T34" fmla="*/ 92 w 153"/>
                <a:gd name="T35" fmla="*/ 24 h 108"/>
                <a:gd name="T36" fmla="*/ 87 w 153"/>
                <a:gd name="T37" fmla="*/ 34 h 108"/>
                <a:gd name="T38" fmla="*/ 85 w 153"/>
                <a:gd name="T39" fmla="*/ 49 h 108"/>
                <a:gd name="T40" fmla="*/ 85 w 153"/>
                <a:gd name="T41" fmla="*/ 108 h 108"/>
                <a:gd name="T42" fmla="*/ 68 w 153"/>
                <a:gd name="T43" fmla="*/ 108 h 108"/>
                <a:gd name="T44" fmla="*/ 68 w 153"/>
                <a:gd name="T45" fmla="*/ 44 h 108"/>
                <a:gd name="T46" fmla="*/ 66 w 153"/>
                <a:gd name="T47" fmla="*/ 31 h 108"/>
                <a:gd name="T48" fmla="*/ 62 w 153"/>
                <a:gd name="T49" fmla="*/ 23 h 108"/>
                <a:gd name="T50" fmla="*/ 56 w 153"/>
                <a:gd name="T51" fmla="*/ 16 h 108"/>
                <a:gd name="T52" fmla="*/ 46 w 153"/>
                <a:gd name="T53" fmla="*/ 16 h 108"/>
                <a:gd name="T54" fmla="*/ 33 w 153"/>
                <a:gd name="T55" fmla="*/ 17 h 108"/>
                <a:gd name="T56" fmla="*/ 25 w 153"/>
                <a:gd name="T57" fmla="*/ 24 h 108"/>
                <a:gd name="T58" fmla="*/ 19 w 153"/>
                <a:gd name="T59" fmla="*/ 34 h 108"/>
                <a:gd name="T60" fmla="*/ 17 w 153"/>
                <a:gd name="T61" fmla="*/ 49 h 108"/>
                <a:gd name="T62" fmla="*/ 17 w 153"/>
                <a:gd name="T63" fmla="*/ 108 h 108"/>
                <a:gd name="T64" fmla="*/ 0 w 153"/>
                <a:gd name="T65" fmla="*/ 108 h 108"/>
                <a:gd name="T66" fmla="*/ 0 w 153"/>
                <a:gd name="T67" fmla="*/ 3 h 108"/>
                <a:gd name="T68" fmla="*/ 17 w 153"/>
                <a:gd name="T69" fmla="*/ 3 h 108"/>
                <a:gd name="T70" fmla="*/ 17 w 153"/>
                <a:gd name="T71" fmla="*/ 18 h 108"/>
                <a:gd name="T72" fmla="*/ 23 w 153"/>
                <a:gd name="T73" fmla="*/ 10 h 108"/>
                <a:gd name="T74" fmla="*/ 30 w 153"/>
                <a:gd name="T75" fmla="*/ 4 h 108"/>
                <a:gd name="T76" fmla="*/ 40 w 153"/>
                <a:gd name="T77" fmla="*/ 1 h 108"/>
                <a:gd name="T78" fmla="*/ 51 w 153"/>
                <a:gd name="T79" fmla="*/ 0 h 108"/>
                <a:gd name="T80" fmla="*/ 62 w 153"/>
                <a:gd name="T81" fmla="*/ 1 h 108"/>
                <a:gd name="T82" fmla="*/ 71 w 153"/>
                <a:gd name="T83" fmla="*/ 6 h 108"/>
                <a:gd name="T84" fmla="*/ 78 w 153"/>
                <a:gd name="T85" fmla="*/ 13 h 108"/>
                <a:gd name="T86" fmla="*/ 82 w 153"/>
                <a:gd name="T8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08">
                  <a:moveTo>
                    <a:pt x="82" y="23"/>
                  </a:moveTo>
                  <a:lnTo>
                    <a:pt x="90" y="13"/>
                  </a:lnTo>
                  <a:lnTo>
                    <a:pt x="98" y="6"/>
                  </a:lnTo>
                  <a:lnTo>
                    <a:pt x="107" y="1"/>
                  </a:lnTo>
                  <a:lnTo>
                    <a:pt x="118" y="0"/>
                  </a:lnTo>
                  <a:lnTo>
                    <a:pt x="134" y="3"/>
                  </a:lnTo>
                  <a:lnTo>
                    <a:pt x="144" y="11"/>
                  </a:lnTo>
                  <a:lnTo>
                    <a:pt x="151" y="24"/>
                  </a:lnTo>
                  <a:lnTo>
                    <a:pt x="153" y="44"/>
                  </a:lnTo>
                  <a:lnTo>
                    <a:pt x="153" y="108"/>
                  </a:lnTo>
                  <a:lnTo>
                    <a:pt x="136" y="108"/>
                  </a:lnTo>
                  <a:lnTo>
                    <a:pt x="136" y="44"/>
                  </a:lnTo>
                  <a:lnTo>
                    <a:pt x="134" y="31"/>
                  </a:lnTo>
                  <a:lnTo>
                    <a:pt x="130" y="23"/>
                  </a:lnTo>
                  <a:lnTo>
                    <a:pt x="124" y="16"/>
                  </a:lnTo>
                  <a:lnTo>
                    <a:pt x="114" y="16"/>
                  </a:lnTo>
                  <a:lnTo>
                    <a:pt x="101" y="17"/>
                  </a:lnTo>
                  <a:lnTo>
                    <a:pt x="92" y="24"/>
                  </a:lnTo>
                  <a:lnTo>
                    <a:pt x="87" y="34"/>
                  </a:lnTo>
                  <a:lnTo>
                    <a:pt x="85" y="49"/>
                  </a:lnTo>
                  <a:lnTo>
                    <a:pt x="85" y="108"/>
                  </a:lnTo>
                  <a:lnTo>
                    <a:pt x="68" y="108"/>
                  </a:lnTo>
                  <a:lnTo>
                    <a:pt x="68" y="44"/>
                  </a:lnTo>
                  <a:lnTo>
                    <a:pt x="66" y="31"/>
                  </a:lnTo>
                  <a:lnTo>
                    <a:pt x="62" y="23"/>
                  </a:lnTo>
                  <a:lnTo>
                    <a:pt x="56" y="16"/>
                  </a:lnTo>
                  <a:lnTo>
                    <a:pt x="46" y="16"/>
                  </a:lnTo>
                  <a:lnTo>
                    <a:pt x="33" y="17"/>
                  </a:lnTo>
                  <a:lnTo>
                    <a:pt x="25" y="24"/>
                  </a:lnTo>
                  <a:lnTo>
                    <a:pt x="19" y="34"/>
                  </a:lnTo>
                  <a:lnTo>
                    <a:pt x="17" y="49"/>
                  </a:lnTo>
                  <a:lnTo>
                    <a:pt x="17" y="108"/>
                  </a:lnTo>
                  <a:lnTo>
                    <a:pt x="0" y="108"/>
                  </a:lnTo>
                  <a:lnTo>
                    <a:pt x="0" y="3"/>
                  </a:lnTo>
                  <a:lnTo>
                    <a:pt x="17" y="3"/>
                  </a:lnTo>
                  <a:lnTo>
                    <a:pt x="17" y="18"/>
                  </a:lnTo>
                  <a:lnTo>
                    <a:pt x="23" y="10"/>
                  </a:lnTo>
                  <a:lnTo>
                    <a:pt x="30" y="4"/>
                  </a:lnTo>
                  <a:lnTo>
                    <a:pt x="40" y="1"/>
                  </a:lnTo>
                  <a:lnTo>
                    <a:pt x="51" y="0"/>
                  </a:lnTo>
                  <a:lnTo>
                    <a:pt x="62" y="1"/>
                  </a:lnTo>
                  <a:lnTo>
                    <a:pt x="71" y="6"/>
                  </a:lnTo>
                  <a:lnTo>
                    <a:pt x="78" y="13"/>
                  </a:lnTo>
                  <a:lnTo>
                    <a:pt x="82"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25"/>
            <p:cNvSpPr>
              <a:spLocks noEditPoints="1"/>
            </p:cNvSpPr>
            <p:nvPr/>
          </p:nvSpPr>
          <p:spPr bwMode="auto">
            <a:xfrm>
              <a:off x="6742113" y="4448176"/>
              <a:ext cx="47625" cy="58738"/>
            </a:xfrm>
            <a:custGeom>
              <a:avLst/>
              <a:gdLst>
                <a:gd name="T0" fmla="*/ 55 w 90"/>
                <a:gd name="T1" fmla="*/ 54 h 111"/>
                <a:gd name="T2" fmla="*/ 36 w 90"/>
                <a:gd name="T3" fmla="*/ 56 h 111"/>
                <a:gd name="T4" fmla="*/ 26 w 90"/>
                <a:gd name="T5" fmla="*/ 60 h 111"/>
                <a:gd name="T6" fmla="*/ 19 w 90"/>
                <a:gd name="T7" fmla="*/ 66 h 111"/>
                <a:gd name="T8" fmla="*/ 18 w 90"/>
                <a:gd name="T9" fmla="*/ 76 h 111"/>
                <a:gd name="T10" fmla="*/ 19 w 90"/>
                <a:gd name="T11" fmla="*/ 85 h 111"/>
                <a:gd name="T12" fmla="*/ 25 w 90"/>
                <a:gd name="T13" fmla="*/ 90 h 111"/>
                <a:gd name="T14" fmla="*/ 31 w 90"/>
                <a:gd name="T15" fmla="*/ 95 h 111"/>
                <a:gd name="T16" fmla="*/ 41 w 90"/>
                <a:gd name="T17" fmla="*/ 96 h 111"/>
                <a:gd name="T18" fmla="*/ 54 w 90"/>
                <a:gd name="T19" fmla="*/ 95 h 111"/>
                <a:gd name="T20" fmla="*/ 64 w 90"/>
                <a:gd name="T21" fmla="*/ 86 h 111"/>
                <a:gd name="T22" fmla="*/ 71 w 90"/>
                <a:gd name="T23" fmla="*/ 75 h 111"/>
                <a:gd name="T24" fmla="*/ 72 w 90"/>
                <a:gd name="T25" fmla="*/ 59 h 111"/>
                <a:gd name="T26" fmla="*/ 72 w 90"/>
                <a:gd name="T27" fmla="*/ 54 h 111"/>
                <a:gd name="T28" fmla="*/ 55 w 90"/>
                <a:gd name="T29" fmla="*/ 54 h 111"/>
                <a:gd name="T30" fmla="*/ 90 w 90"/>
                <a:gd name="T31" fmla="*/ 47 h 111"/>
                <a:gd name="T32" fmla="*/ 90 w 90"/>
                <a:gd name="T33" fmla="*/ 108 h 111"/>
                <a:gd name="T34" fmla="*/ 72 w 90"/>
                <a:gd name="T35" fmla="*/ 108 h 111"/>
                <a:gd name="T36" fmla="*/ 72 w 90"/>
                <a:gd name="T37" fmla="*/ 92 h 111"/>
                <a:gd name="T38" fmla="*/ 67 w 90"/>
                <a:gd name="T39" fmla="*/ 101 h 111"/>
                <a:gd name="T40" fmla="*/ 58 w 90"/>
                <a:gd name="T41" fmla="*/ 106 h 111"/>
                <a:gd name="T42" fmla="*/ 48 w 90"/>
                <a:gd name="T43" fmla="*/ 109 h 111"/>
                <a:gd name="T44" fmla="*/ 36 w 90"/>
                <a:gd name="T45" fmla="*/ 111 h 111"/>
                <a:gd name="T46" fmla="*/ 20 w 90"/>
                <a:gd name="T47" fmla="*/ 109 h 111"/>
                <a:gd name="T48" fmla="*/ 10 w 90"/>
                <a:gd name="T49" fmla="*/ 101 h 111"/>
                <a:gd name="T50" fmla="*/ 3 w 90"/>
                <a:gd name="T51" fmla="*/ 90 h 111"/>
                <a:gd name="T52" fmla="*/ 0 w 90"/>
                <a:gd name="T53" fmla="*/ 78 h 111"/>
                <a:gd name="T54" fmla="*/ 3 w 90"/>
                <a:gd name="T55" fmla="*/ 60 h 111"/>
                <a:gd name="T56" fmla="*/ 13 w 90"/>
                <a:gd name="T57" fmla="*/ 50 h 111"/>
                <a:gd name="T58" fmla="*/ 26 w 90"/>
                <a:gd name="T59" fmla="*/ 43 h 111"/>
                <a:gd name="T60" fmla="*/ 48 w 90"/>
                <a:gd name="T61" fmla="*/ 42 h 111"/>
                <a:gd name="T62" fmla="*/ 72 w 90"/>
                <a:gd name="T63" fmla="*/ 42 h 111"/>
                <a:gd name="T64" fmla="*/ 72 w 90"/>
                <a:gd name="T65" fmla="*/ 40 h 111"/>
                <a:gd name="T66" fmla="*/ 71 w 90"/>
                <a:gd name="T67" fmla="*/ 29 h 111"/>
                <a:gd name="T68" fmla="*/ 65 w 90"/>
                <a:gd name="T69" fmla="*/ 21 h 111"/>
                <a:gd name="T70" fmla="*/ 55 w 90"/>
                <a:gd name="T71" fmla="*/ 16 h 111"/>
                <a:gd name="T72" fmla="*/ 42 w 90"/>
                <a:gd name="T73" fmla="*/ 14 h 111"/>
                <a:gd name="T74" fmla="*/ 33 w 90"/>
                <a:gd name="T75" fmla="*/ 16 h 111"/>
                <a:gd name="T76" fmla="*/ 25 w 90"/>
                <a:gd name="T77" fmla="*/ 17 h 111"/>
                <a:gd name="T78" fmla="*/ 16 w 90"/>
                <a:gd name="T79" fmla="*/ 20 h 111"/>
                <a:gd name="T80" fmla="*/ 9 w 90"/>
                <a:gd name="T81" fmla="*/ 23 h 111"/>
                <a:gd name="T82" fmla="*/ 9 w 90"/>
                <a:gd name="T83" fmla="*/ 7 h 111"/>
                <a:gd name="T84" fmla="*/ 18 w 90"/>
                <a:gd name="T85" fmla="*/ 4 h 111"/>
                <a:gd name="T86" fmla="*/ 28 w 90"/>
                <a:gd name="T87" fmla="*/ 1 h 111"/>
                <a:gd name="T88" fmla="*/ 36 w 90"/>
                <a:gd name="T89" fmla="*/ 0 h 111"/>
                <a:gd name="T90" fmla="*/ 45 w 90"/>
                <a:gd name="T91" fmla="*/ 0 h 111"/>
                <a:gd name="T92" fmla="*/ 55 w 90"/>
                <a:gd name="T93" fmla="*/ 1 h 111"/>
                <a:gd name="T94" fmla="*/ 72 w 90"/>
                <a:gd name="T95" fmla="*/ 7 h 111"/>
                <a:gd name="T96" fmla="*/ 78 w 90"/>
                <a:gd name="T97" fmla="*/ 11 h 111"/>
                <a:gd name="T98" fmla="*/ 88 w 90"/>
                <a:gd name="T99" fmla="*/ 26 h 111"/>
                <a:gd name="T100" fmla="*/ 90 w 90"/>
                <a:gd name="T101"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111">
                  <a:moveTo>
                    <a:pt x="55" y="54"/>
                  </a:moveTo>
                  <a:lnTo>
                    <a:pt x="36" y="56"/>
                  </a:lnTo>
                  <a:lnTo>
                    <a:pt x="26" y="60"/>
                  </a:lnTo>
                  <a:lnTo>
                    <a:pt x="19" y="66"/>
                  </a:lnTo>
                  <a:lnTo>
                    <a:pt x="18" y="76"/>
                  </a:lnTo>
                  <a:lnTo>
                    <a:pt x="19" y="85"/>
                  </a:lnTo>
                  <a:lnTo>
                    <a:pt x="25" y="90"/>
                  </a:lnTo>
                  <a:lnTo>
                    <a:pt x="31" y="95"/>
                  </a:lnTo>
                  <a:lnTo>
                    <a:pt x="41" y="96"/>
                  </a:lnTo>
                  <a:lnTo>
                    <a:pt x="54" y="95"/>
                  </a:lnTo>
                  <a:lnTo>
                    <a:pt x="64" y="86"/>
                  </a:lnTo>
                  <a:lnTo>
                    <a:pt x="71" y="75"/>
                  </a:lnTo>
                  <a:lnTo>
                    <a:pt x="72" y="59"/>
                  </a:lnTo>
                  <a:lnTo>
                    <a:pt x="72" y="54"/>
                  </a:lnTo>
                  <a:lnTo>
                    <a:pt x="55" y="54"/>
                  </a:lnTo>
                  <a:close/>
                  <a:moveTo>
                    <a:pt x="90" y="47"/>
                  </a:moveTo>
                  <a:lnTo>
                    <a:pt x="90" y="108"/>
                  </a:lnTo>
                  <a:lnTo>
                    <a:pt x="72" y="108"/>
                  </a:lnTo>
                  <a:lnTo>
                    <a:pt x="72" y="92"/>
                  </a:lnTo>
                  <a:lnTo>
                    <a:pt x="67" y="101"/>
                  </a:lnTo>
                  <a:lnTo>
                    <a:pt x="58" y="106"/>
                  </a:lnTo>
                  <a:lnTo>
                    <a:pt x="48" y="109"/>
                  </a:lnTo>
                  <a:lnTo>
                    <a:pt x="36" y="111"/>
                  </a:lnTo>
                  <a:lnTo>
                    <a:pt x="20" y="109"/>
                  </a:lnTo>
                  <a:lnTo>
                    <a:pt x="10" y="101"/>
                  </a:lnTo>
                  <a:lnTo>
                    <a:pt x="3" y="90"/>
                  </a:lnTo>
                  <a:lnTo>
                    <a:pt x="0" y="78"/>
                  </a:lnTo>
                  <a:lnTo>
                    <a:pt x="3" y="60"/>
                  </a:lnTo>
                  <a:lnTo>
                    <a:pt x="13" y="50"/>
                  </a:lnTo>
                  <a:lnTo>
                    <a:pt x="26" y="43"/>
                  </a:lnTo>
                  <a:lnTo>
                    <a:pt x="48" y="42"/>
                  </a:lnTo>
                  <a:lnTo>
                    <a:pt x="72" y="42"/>
                  </a:lnTo>
                  <a:lnTo>
                    <a:pt x="72" y="40"/>
                  </a:lnTo>
                  <a:lnTo>
                    <a:pt x="71" y="29"/>
                  </a:lnTo>
                  <a:lnTo>
                    <a:pt x="65" y="21"/>
                  </a:lnTo>
                  <a:lnTo>
                    <a:pt x="55" y="16"/>
                  </a:lnTo>
                  <a:lnTo>
                    <a:pt x="42" y="14"/>
                  </a:lnTo>
                  <a:lnTo>
                    <a:pt x="33" y="16"/>
                  </a:lnTo>
                  <a:lnTo>
                    <a:pt x="25" y="17"/>
                  </a:lnTo>
                  <a:lnTo>
                    <a:pt x="16" y="20"/>
                  </a:lnTo>
                  <a:lnTo>
                    <a:pt x="9" y="23"/>
                  </a:lnTo>
                  <a:lnTo>
                    <a:pt x="9" y="7"/>
                  </a:lnTo>
                  <a:lnTo>
                    <a:pt x="18" y="4"/>
                  </a:lnTo>
                  <a:lnTo>
                    <a:pt x="28" y="1"/>
                  </a:lnTo>
                  <a:lnTo>
                    <a:pt x="36" y="0"/>
                  </a:lnTo>
                  <a:lnTo>
                    <a:pt x="45" y="0"/>
                  </a:lnTo>
                  <a:lnTo>
                    <a:pt x="55" y="1"/>
                  </a:lnTo>
                  <a:lnTo>
                    <a:pt x="72" y="7"/>
                  </a:lnTo>
                  <a:lnTo>
                    <a:pt x="78" y="11"/>
                  </a:lnTo>
                  <a:lnTo>
                    <a:pt x="88" y="26"/>
                  </a:lnTo>
                  <a:lnTo>
                    <a:pt x="9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26"/>
            <p:cNvSpPr>
              <a:spLocks noEditPoints="1"/>
            </p:cNvSpPr>
            <p:nvPr/>
          </p:nvSpPr>
          <p:spPr bwMode="auto">
            <a:xfrm>
              <a:off x="6808788" y="4427538"/>
              <a:ext cx="9525" cy="77788"/>
            </a:xfrm>
            <a:custGeom>
              <a:avLst/>
              <a:gdLst>
                <a:gd name="T0" fmla="*/ 0 w 17"/>
                <a:gd name="T1" fmla="*/ 41 h 146"/>
                <a:gd name="T2" fmla="*/ 17 w 17"/>
                <a:gd name="T3" fmla="*/ 41 h 146"/>
                <a:gd name="T4" fmla="*/ 17 w 17"/>
                <a:gd name="T5" fmla="*/ 146 h 146"/>
                <a:gd name="T6" fmla="*/ 0 w 17"/>
                <a:gd name="T7" fmla="*/ 146 h 146"/>
                <a:gd name="T8" fmla="*/ 0 w 17"/>
                <a:gd name="T9" fmla="*/ 41 h 146"/>
                <a:gd name="T10" fmla="*/ 0 w 17"/>
                <a:gd name="T11" fmla="*/ 0 h 146"/>
                <a:gd name="T12" fmla="*/ 17 w 17"/>
                <a:gd name="T13" fmla="*/ 0 h 146"/>
                <a:gd name="T14" fmla="*/ 17 w 17"/>
                <a:gd name="T15" fmla="*/ 22 h 146"/>
                <a:gd name="T16" fmla="*/ 0 w 17"/>
                <a:gd name="T17" fmla="*/ 22 h 146"/>
                <a:gd name="T18" fmla="*/ 0 w 17"/>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6">
                  <a:moveTo>
                    <a:pt x="0" y="41"/>
                  </a:moveTo>
                  <a:lnTo>
                    <a:pt x="17" y="41"/>
                  </a:lnTo>
                  <a:lnTo>
                    <a:pt x="17" y="146"/>
                  </a:lnTo>
                  <a:lnTo>
                    <a:pt x="0" y="146"/>
                  </a:lnTo>
                  <a:lnTo>
                    <a:pt x="0" y="41"/>
                  </a:lnTo>
                  <a:close/>
                  <a:moveTo>
                    <a:pt x="0" y="0"/>
                  </a:moveTo>
                  <a:lnTo>
                    <a:pt x="17" y="0"/>
                  </a:lnTo>
                  <a:lnTo>
                    <a:pt x="17"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427"/>
            <p:cNvSpPr>
              <a:spLocks/>
            </p:cNvSpPr>
            <p:nvPr/>
          </p:nvSpPr>
          <p:spPr bwMode="auto">
            <a:xfrm>
              <a:off x="6835776" y="4448176"/>
              <a:ext cx="47625" cy="57150"/>
            </a:xfrm>
            <a:custGeom>
              <a:avLst/>
              <a:gdLst>
                <a:gd name="T0" fmla="*/ 88 w 88"/>
                <a:gd name="T1" fmla="*/ 44 h 108"/>
                <a:gd name="T2" fmla="*/ 88 w 88"/>
                <a:gd name="T3" fmla="*/ 108 h 108"/>
                <a:gd name="T4" fmla="*/ 70 w 88"/>
                <a:gd name="T5" fmla="*/ 108 h 108"/>
                <a:gd name="T6" fmla="*/ 70 w 88"/>
                <a:gd name="T7" fmla="*/ 44 h 108"/>
                <a:gd name="T8" fmla="*/ 70 w 88"/>
                <a:gd name="T9" fmla="*/ 31 h 108"/>
                <a:gd name="T10" fmla="*/ 64 w 88"/>
                <a:gd name="T11" fmla="*/ 23 h 108"/>
                <a:gd name="T12" fmla="*/ 59 w 88"/>
                <a:gd name="T13" fmla="*/ 16 h 108"/>
                <a:gd name="T14" fmla="*/ 47 w 88"/>
                <a:gd name="T15" fmla="*/ 16 h 108"/>
                <a:gd name="T16" fmla="*/ 34 w 88"/>
                <a:gd name="T17" fmla="*/ 17 h 108"/>
                <a:gd name="T18" fmla="*/ 26 w 88"/>
                <a:gd name="T19" fmla="*/ 24 h 108"/>
                <a:gd name="T20" fmla="*/ 18 w 88"/>
                <a:gd name="T21" fmla="*/ 34 h 108"/>
                <a:gd name="T22" fmla="*/ 17 w 88"/>
                <a:gd name="T23" fmla="*/ 49 h 108"/>
                <a:gd name="T24" fmla="*/ 17 w 88"/>
                <a:gd name="T25" fmla="*/ 108 h 108"/>
                <a:gd name="T26" fmla="*/ 0 w 88"/>
                <a:gd name="T27" fmla="*/ 108 h 108"/>
                <a:gd name="T28" fmla="*/ 0 w 88"/>
                <a:gd name="T29" fmla="*/ 3 h 108"/>
                <a:gd name="T30" fmla="*/ 17 w 88"/>
                <a:gd name="T31" fmla="*/ 3 h 108"/>
                <a:gd name="T32" fmla="*/ 17 w 88"/>
                <a:gd name="T33" fmla="*/ 18 h 108"/>
                <a:gd name="T34" fmla="*/ 24 w 88"/>
                <a:gd name="T35" fmla="*/ 10 h 108"/>
                <a:gd name="T36" fmla="*/ 31 w 88"/>
                <a:gd name="T37" fmla="*/ 4 h 108"/>
                <a:gd name="T38" fmla="*/ 41 w 88"/>
                <a:gd name="T39" fmla="*/ 1 h 108"/>
                <a:gd name="T40" fmla="*/ 51 w 88"/>
                <a:gd name="T41" fmla="*/ 0 h 108"/>
                <a:gd name="T42" fmla="*/ 67 w 88"/>
                <a:gd name="T43" fmla="*/ 1 h 108"/>
                <a:gd name="T44" fmla="*/ 79 w 88"/>
                <a:gd name="T45" fmla="*/ 11 h 108"/>
                <a:gd name="T46" fmla="*/ 86 w 88"/>
                <a:gd name="T47" fmla="*/ 24 h 108"/>
                <a:gd name="T48" fmla="*/ 88 w 88"/>
                <a:gd name="T4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4"/>
                  </a:moveTo>
                  <a:lnTo>
                    <a:pt x="88" y="108"/>
                  </a:lnTo>
                  <a:lnTo>
                    <a:pt x="70" y="108"/>
                  </a:lnTo>
                  <a:lnTo>
                    <a:pt x="70" y="44"/>
                  </a:lnTo>
                  <a:lnTo>
                    <a:pt x="70" y="31"/>
                  </a:lnTo>
                  <a:lnTo>
                    <a:pt x="64" y="23"/>
                  </a:lnTo>
                  <a:lnTo>
                    <a:pt x="59" y="16"/>
                  </a:lnTo>
                  <a:lnTo>
                    <a:pt x="47" y="16"/>
                  </a:lnTo>
                  <a:lnTo>
                    <a:pt x="34" y="17"/>
                  </a:lnTo>
                  <a:lnTo>
                    <a:pt x="26" y="24"/>
                  </a:lnTo>
                  <a:lnTo>
                    <a:pt x="18" y="34"/>
                  </a:lnTo>
                  <a:lnTo>
                    <a:pt x="17" y="49"/>
                  </a:lnTo>
                  <a:lnTo>
                    <a:pt x="17" y="108"/>
                  </a:lnTo>
                  <a:lnTo>
                    <a:pt x="0" y="108"/>
                  </a:lnTo>
                  <a:lnTo>
                    <a:pt x="0" y="3"/>
                  </a:lnTo>
                  <a:lnTo>
                    <a:pt x="17" y="3"/>
                  </a:lnTo>
                  <a:lnTo>
                    <a:pt x="17" y="18"/>
                  </a:lnTo>
                  <a:lnTo>
                    <a:pt x="24" y="10"/>
                  </a:lnTo>
                  <a:lnTo>
                    <a:pt x="31" y="4"/>
                  </a:lnTo>
                  <a:lnTo>
                    <a:pt x="41" y="1"/>
                  </a:lnTo>
                  <a:lnTo>
                    <a:pt x="51" y="0"/>
                  </a:lnTo>
                  <a:lnTo>
                    <a:pt x="67" y="1"/>
                  </a:lnTo>
                  <a:lnTo>
                    <a:pt x="79" y="11"/>
                  </a:lnTo>
                  <a:lnTo>
                    <a:pt x="86" y="24"/>
                  </a:lnTo>
                  <a:lnTo>
                    <a:pt x="8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28"/>
            <p:cNvSpPr>
              <a:spLocks noEditPoints="1"/>
            </p:cNvSpPr>
            <p:nvPr/>
          </p:nvSpPr>
          <p:spPr bwMode="auto">
            <a:xfrm>
              <a:off x="5502276" y="3446463"/>
              <a:ext cx="120650" cy="117475"/>
            </a:xfrm>
            <a:custGeom>
              <a:avLst/>
              <a:gdLst>
                <a:gd name="T0" fmla="*/ 157 w 226"/>
                <a:gd name="T1" fmla="*/ 8 h 224"/>
                <a:gd name="T2" fmla="*/ 134 w 226"/>
                <a:gd name="T3" fmla="*/ 0 h 224"/>
                <a:gd name="T4" fmla="*/ 121 w 226"/>
                <a:gd name="T5" fmla="*/ 15 h 224"/>
                <a:gd name="T6" fmla="*/ 115 w 226"/>
                <a:gd name="T7" fmla="*/ 31 h 224"/>
                <a:gd name="T8" fmla="*/ 91 w 226"/>
                <a:gd name="T9" fmla="*/ 34 h 224"/>
                <a:gd name="T10" fmla="*/ 84 w 226"/>
                <a:gd name="T11" fmla="*/ 19 h 224"/>
                <a:gd name="T12" fmla="*/ 68 w 226"/>
                <a:gd name="T13" fmla="*/ 6 h 224"/>
                <a:gd name="T14" fmla="*/ 46 w 226"/>
                <a:gd name="T15" fmla="*/ 18 h 224"/>
                <a:gd name="T16" fmla="*/ 49 w 226"/>
                <a:gd name="T17" fmla="*/ 38 h 224"/>
                <a:gd name="T18" fmla="*/ 56 w 226"/>
                <a:gd name="T19" fmla="*/ 51 h 224"/>
                <a:gd name="T20" fmla="*/ 42 w 226"/>
                <a:gd name="T21" fmla="*/ 71 h 224"/>
                <a:gd name="T22" fmla="*/ 25 w 226"/>
                <a:gd name="T23" fmla="*/ 67 h 224"/>
                <a:gd name="T24" fmla="*/ 6 w 226"/>
                <a:gd name="T25" fmla="*/ 70 h 224"/>
                <a:gd name="T26" fmla="*/ 0 w 226"/>
                <a:gd name="T27" fmla="*/ 91 h 224"/>
                <a:gd name="T28" fmla="*/ 15 w 226"/>
                <a:gd name="T29" fmla="*/ 104 h 224"/>
                <a:gd name="T30" fmla="*/ 30 w 226"/>
                <a:gd name="T31" fmla="*/ 108 h 224"/>
                <a:gd name="T32" fmla="*/ 32 w 226"/>
                <a:gd name="T33" fmla="*/ 133 h 224"/>
                <a:gd name="T34" fmla="*/ 17 w 226"/>
                <a:gd name="T35" fmla="*/ 140 h 224"/>
                <a:gd name="T36" fmla="*/ 4 w 226"/>
                <a:gd name="T37" fmla="*/ 156 h 224"/>
                <a:gd name="T38" fmla="*/ 16 w 226"/>
                <a:gd name="T39" fmla="*/ 178 h 224"/>
                <a:gd name="T40" fmla="*/ 38 w 226"/>
                <a:gd name="T41" fmla="*/ 175 h 224"/>
                <a:gd name="T42" fmla="*/ 51 w 226"/>
                <a:gd name="T43" fmla="*/ 167 h 224"/>
                <a:gd name="T44" fmla="*/ 71 w 226"/>
                <a:gd name="T45" fmla="*/ 182 h 224"/>
                <a:gd name="T46" fmla="*/ 66 w 226"/>
                <a:gd name="T47" fmla="*/ 198 h 224"/>
                <a:gd name="T48" fmla="*/ 69 w 226"/>
                <a:gd name="T49" fmla="*/ 216 h 224"/>
                <a:gd name="T50" fmla="*/ 92 w 226"/>
                <a:gd name="T51" fmla="*/ 224 h 224"/>
                <a:gd name="T52" fmla="*/ 104 w 226"/>
                <a:gd name="T53" fmla="*/ 209 h 224"/>
                <a:gd name="T54" fmla="*/ 110 w 226"/>
                <a:gd name="T55" fmla="*/ 193 h 224"/>
                <a:gd name="T56" fmla="*/ 134 w 226"/>
                <a:gd name="T57" fmla="*/ 191 h 224"/>
                <a:gd name="T58" fmla="*/ 141 w 226"/>
                <a:gd name="T59" fmla="*/ 205 h 224"/>
                <a:gd name="T60" fmla="*/ 159 w 226"/>
                <a:gd name="T61" fmla="*/ 218 h 224"/>
                <a:gd name="T62" fmla="*/ 179 w 226"/>
                <a:gd name="T63" fmla="*/ 206 h 224"/>
                <a:gd name="T64" fmla="*/ 177 w 226"/>
                <a:gd name="T65" fmla="*/ 186 h 224"/>
                <a:gd name="T66" fmla="*/ 169 w 226"/>
                <a:gd name="T67" fmla="*/ 172 h 224"/>
                <a:gd name="T68" fmla="*/ 185 w 226"/>
                <a:gd name="T69" fmla="*/ 153 h 224"/>
                <a:gd name="T70" fmla="*/ 200 w 226"/>
                <a:gd name="T71" fmla="*/ 157 h 224"/>
                <a:gd name="T72" fmla="*/ 219 w 226"/>
                <a:gd name="T73" fmla="*/ 154 h 224"/>
                <a:gd name="T74" fmla="*/ 226 w 226"/>
                <a:gd name="T75" fmla="*/ 133 h 224"/>
                <a:gd name="T76" fmla="*/ 212 w 226"/>
                <a:gd name="T77" fmla="*/ 120 h 224"/>
                <a:gd name="T78" fmla="*/ 196 w 226"/>
                <a:gd name="T79" fmla="*/ 116 h 224"/>
                <a:gd name="T80" fmla="*/ 193 w 226"/>
                <a:gd name="T81" fmla="*/ 91 h 224"/>
                <a:gd name="T82" fmla="*/ 208 w 226"/>
                <a:gd name="T83" fmla="*/ 84 h 224"/>
                <a:gd name="T84" fmla="*/ 221 w 226"/>
                <a:gd name="T85" fmla="*/ 68 h 224"/>
                <a:gd name="T86" fmla="*/ 209 w 226"/>
                <a:gd name="T87" fmla="*/ 46 h 224"/>
                <a:gd name="T88" fmla="*/ 188 w 226"/>
                <a:gd name="T89" fmla="*/ 49 h 224"/>
                <a:gd name="T90" fmla="*/ 175 w 226"/>
                <a:gd name="T91" fmla="*/ 57 h 224"/>
                <a:gd name="T92" fmla="*/ 156 w 226"/>
                <a:gd name="T93" fmla="*/ 42 h 224"/>
                <a:gd name="T94" fmla="*/ 159 w 226"/>
                <a:gd name="T95" fmla="*/ 26 h 224"/>
                <a:gd name="T96" fmla="*/ 157 w 226"/>
                <a:gd name="T97" fmla="*/ 8 h 224"/>
                <a:gd name="T98" fmla="*/ 123 w 226"/>
                <a:gd name="T99" fmla="*/ 77 h 224"/>
                <a:gd name="T100" fmla="*/ 137 w 226"/>
                <a:gd name="T101" fmla="*/ 84 h 224"/>
                <a:gd name="T102" fmla="*/ 150 w 226"/>
                <a:gd name="T103" fmla="*/ 107 h 224"/>
                <a:gd name="T104" fmla="*/ 149 w 226"/>
                <a:gd name="T105" fmla="*/ 123 h 224"/>
                <a:gd name="T106" fmla="*/ 143 w 226"/>
                <a:gd name="T107" fmla="*/ 136 h 224"/>
                <a:gd name="T108" fmla="*/ 117 w 226"/>
                <a:gd name="T109" fmla="*/ 149 h 224"/>
                <a:gd name="T110" fmla="*/ 102 w 226"/>
                <a:gd name="T111" fmla="*/ 147 h 224"/>
                <a:gd name="T112" fmla="*/ 90 w 226"/>
                <a:gd name="T113" fmla="*/ 140 h 224"/>
                <a:gd name="T114" fmla="*/ 75 w 226"/>
                <a:gd name="T115" fmla="*/ 116 h 224"/>
                <a:gd name="T116" fmla="*/ 78 w 226"/>
                <a:gd name="T117" fmla="*/ 101 h 224"/>
                <a:gd name="T118" fmla="*/ 84 w 226"/>
                <a:gd name="T119" fmla="*/ 88 h 224"/>
                <a:gd name="T120" fmla="*/ 108 w 226"/>
                <a:gd name="T121" fmla="*/ 75 h 224"/>
                <a:gd name="T122" fmla="*/ 123 w 226"/>
                <a:gd name="T123" fmla="*/ 7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24">
                  <a:moveTo>
                    <a:pt x="157" y="8"/>
                  </a:moveTo>
                  <a:lnTo>
                    <a:pt x="134" y="0"/>
                  </a:lnTo>
                  <a:lnTo>
                    <a:pt x="121" y="15"/>
                  </a:lnTo>
                  <a:lnTo>
                    <a:pt x="115" y="31"/>
                  </a:lnTo>
                  <a:lnTo>
                    <a:pt x="91" y="34"/>
                  </a:lnTo>
                  <a:lnTo>
                    <a:pt x="84" y="19"/>
                  </a:lnTo>
                  <a:lnTo>
                    <a:pt x="68" y="6"/>
                  </a:lnTo>
                  <a:lnTo>
                    <a:pt x="46" y="18"/>
                  </a:lnTo>
                  <a:lnTo>
                    <a:pt x="49" y="38"/>
                  </a:lnTo>
                  <a:lnTo>
                    <a:pt x="56" y="51"/>
                  </a:lnTo>
                  <a:lnTo>
                    <a:pt x="42" y="71"/>
                  </a:lnTo>
                  <a:lnTo>
                    <a:pt x="25" y="67"/>
                  </a:lnTo>
                  <a:lnTo>
                    <a:pt x="6" y="70"/>
                  </a:lnTo>
                  <a:lnTo>
                    <a:pt x="0" y="91"/>
                  </a:lnTo>
                  <a:lnTo>
                    <a:pt x="15" y="104"/>
                  </a:lnTo>
                  <a:lnTo>
                    <a:pt x="30" y="108"/>
                  </a:lnTo>
                  <a:lnTo>
                    <a:pt x="32" y="133"/>
                  </a:lnTo>
                  <a:lnTo>
                    <a:pt x="17" y="140"/>
                  </a:lnTo>
                  <a:lnTo>
                    <a:pt x="4" y="156"/>
                  </a:lnTo>
                  <a:lnTo>
                    <a:pt x="16" y="178"/>
                  </a:lnTo>
                  <a:lnTo>
                    <a:pt x="38" y="175"/>
                  </a:lnTo>
                  <a:lnTo>
                    <a:pt x="51" y="167"/>
                  </a:lnTo>
                  <a:lnTo>
                    <a:pt x="71" y="182"/>
                  </a:lnTo>
                  <a:lnTo>
                    <a:pt x="66" y="198"/>
                  </a:lnTo>
                  <a:lnTo>
                    <a:pt x="69" y="216"/>
                  </a:lnTo>
                  <a:lnTo>
                    <a:pt x="92" y="224"/>
                  </a:lnTo>
                  <a:lnTo>
                    <a:pt x="104" y="209"/>
                  </a:lnTo>
                  <a:lnTo>
                    <a:pt x="110" y="193"/>
                  </a:lnTo>
                  <a:lnTo>
                    <a:pt x="134" y="191"/>
                  </a:lnTo>
                  <a:lnTo>
                    <a:pt x="141" y="205"/>
                  </a:lnTo>
                  <a:lnTo>
                    <a:pt x="159" y="218"/>
                  </a:lnTo>
                  <a:lnTo>
                    <a:pt x="179" y="206"/>
                  </a:lnTo>
                  <a:lnTo>
                    <a:pt x="177" y="186"/>
                  </a:lnTo>
                  <a:lnTo>
                    <a:pt x="169" y="172"/>
                  </a:lnTo>
                  <a:lnTo>
                    <a:pt x="185" y="153"/>
                  </a:lnTo>
                  <a:lnTo>
                    <a:pt x="200" y="157"/>
                  </a:lnTo>
                  <a:lnTo>
                    <a:pt x="219" y="154"/>
                  </a:lnTo>
                  <a:lnTo>
                    <a:pt x="226" y="133"/>
                  </a:lnTo>
                  <a:lnTo>
                    <a:pt x="212" y="120"/>
                  </a:lnTo>
                  <a:lnTo>
                    <a:pt x="196" y="116"/>
                  </a:lnTo>
                  <a:lnTo>
                    <a:pt x="193" y="91"/>
                  </a:lnTo>
                  <a:lnTo>
                    <a:pt x="208" y="84"/>
                  </a:lnTo>
                  <a:lnTo>
                    <a:pt x="221" y="68"/>
                  </a:lnTo>
                  <a:lnTo>
                    <a:pt x="209" y="46"/>
                  </a:lnTo>
                  <a:lnTo>
                    <a:pt x="188" y="49"/>
                  </a:lnTo>
                  <a:lnTo>
                    <a:pt x="175" y="57"/>
                  </a:lnTo>
                  <a:lnTo>
                    <a:pt x="156" y="42"/>
                  </a:lnTo>
                  <a:lnTo>
                    <a:pt x="159" y="26"/>
                  </a:lnTo>
                  <a:lnTo>
                    <a:pt x="157" y="8"/>
                  </a:lnTo>
                  <a:close/>
                  <a:moveTo>
                    <a:pt x="123" y="77"/>
                  </a:moveTo>
                  <a:lnTo>
                    <a:pt x="137" y="84"/>
                  </a:lnTo>
                  <a:lnTo>
                    <a:pt x="150" y="107"/>
                  </a:lnTo>
                  <a:lnTo>
                    <a:pt x="149" y="123"/>
                  </a:lnTo>
                  <a:lnTo>
                    <a:pt x="143" y="136"/>
                  </a:lnTo>
                  <a:lnTo>
                    <a:pt x="117" y="149"/>
                  </a:lnTo>
                  <a:lnTo>
                    <a:pt x="102" y="147"/>
                  </a:lnTo>
                  <a:lnTo>
                    <a:pt x="90" y="140"/>
                  </a:lnTo>
                  <a:lnTo>
                    <a:pt x="75" y="116"/>
                  </a:lnTo>
                  <a:lnTo>
                    <a:pt x="78" y="101"/>
                  </a:lnTo>
                  <a:lnTo>
                    <a:pt x="84" y="88"/>
                  </a:lnTo>
                  <a:lnTo>
                    <a:pt x="108" y="75"/>
                  </a:lnTo>
                  <a:lnTo>
                    <a:pt x="123" y="77"/>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29"/>
            <p:cNvSpPr>
              <a:spLocks noEditPoints="1"/>
            </p:cNvSpPr>
            <p:nvPr/>
          </p:nvSpPr>
          <p:spPr bwMode="auto">
            <a:xfrm>
              <a:off x="5591176" y="3500438"/>
              <a:ext cx="127000" cy="128588"/>
            </a:xfrm>
            <a:custGeom>
              <a:avLst/>
              <a:gdLst>
                <a:gd name="T0" fmla="*/ 188 w 241"/>
                <a:gd name="T1" fmla="*/ 20 h 242"/>
                <a:gd name="T2" fmla="*/ 165 w 241"/>
                <a:gd name="T3" fmla="*/ 9 h 242"/>
                <a:gd name="T4" fmla="*/ 149 w 241"/>
                <a:gd name="T5" fmla="*/ 22 h 242"/>
                <a:gd name="T6" fmla="*/ 140 w 241"/>
                <a:gd name="T7" fmla="*/ 36 h 242"/>
                <a:gd name="T8" fmla="*/ 114 w 241"/>
                <a:gd name="T9" fmla="*/ 35 h 242"/>
                <a:gd name="T10" fmla="*/ 110 w 241"/>
                <a:gd name="T11" fmla="*/ 17 h 242"/>
                <a:gd name="T12" fmla="*/ 95 w 241"/>
                <a:gd name="T13" fmla="*/ 0 h 242"/>
                <a:gd name="T14" fmla="*/ 71 w 241"/>
                <a:gd name="T15" fmla="*/ 9 h 242"/>
                <a:gd name="T16" fmla="*/ 70 w 241"/>
                <a:gd name="T17" fmla="*/ 30 h 242"/>
                <a:gd name="T18" fmla="*/ 75 w 241"/>
                <a:gd name="T19" fmla="*/ 46 h 242"/>
                <a:gd name="T20" fmla="*/ 55 w 241"/>
                <a:gd name="T21" fmla="*/ 63 h 242"/>
                <a:gd name="T22" fmla="*/ 39 w 241"/>
                <a:gd name="T23" fmla="*/ 56 h 242"/>
                <a:gd name="T24" fmla="*/ 19 w 241"/>
                <a:gd name="T25" fmla="*/ 55 h 242"/>
                <a:gd name="T26" fmla="*/ 8 w 241"/>
                <a:gd name="T27" fmla="*/ 76 h 242"/>
                <a:gd name="T28" fmla="*/ 21 w 241"/>
                <a:gd name="T29" fmla="*/ 92 h 242"/>
                <a:gd name="T30" fmla="*/ 36 w 241"/>
                <a:gd name="T31" fmla="*/ 101 h 242"/>
                <a:gd name="T32" fmla="*/ 33 w 241"/>
                <a:gd name="T33" fmla="*/ 127 h 242"/>
                <a:gd name="T34" fmla="*/ 18 w 241"/>
                <a:gd name="T35" fmla="*/ 131 h 242"/>
                <a:gd name="T36" fmla="*/ 0 w 241"/>
                <a:gd name="T37" fmla="*/ 146 h 242"/>
                <a:gd name="T38" fmla="*/ 8 w 241"/>
                <a:gd name="T39" fmla="*/ 170 h 242"/>
                <a:gd name="T40" fmla="*/ 31 w 241"/>
                <a:gd name="T41" fmla="*/ 173 h 242"/>
                <a:gd name="T42" fmla="*/ 45 w 241"/>
                <a:gd name="T43" fmla="*/ 167 h 242"/>
                <a:gd name="T44" fmla="*/ 62 w 241"/>
                <a:gd name="T45" fmla="*/ 186 h 242"/>
                <a:gd name="T46" fmla="*/ 55 w 241"/>
                <a:gd name="T47" fmla="*/ 202 h 242"/>
                <a:gd name="T48" fmla="*/ 54 w 241"/>
                <a:gd name="T49" fmla="*/ 222 h 242"/>
                <a:gd name="T50" fmla="*/ 77 w 241"/>
                <a:gd name="T51" fmla="*/ 233 h 242"/>
                <a:gd name="T52" fmla="*/ 91 w 241"/>
                <a:gd name="T53" fmla="*/ 222 h 242"/>
                <a:gd name="T54" fmla="*/ 101 w 241"/>
                <a:gd name="T55" fmla="*/ 206 h 242"/>
                <a:gd name="T56" fmla="*/ 127 w 241"/>
                <a:gd name="T57" fmla="*/ 209 h 242"/>
                <a:gd name="T58" fmla="*/ 130 w 241"/>
                <a:gd name="T59" fmla="*/ 225 h 242"/>
                <a:gd name="T60" fmla="*/ 146 w 241"/>
                <a:gd name="T61" fmla="*/ 242 h 242"/>
                <a:gd name="T62" fmla="*/ 169 w 241"/>
                <a:gd name="T63" fmla="*/ 235 h 242"/>
                <a:gd name="T64" fmla="*/ 172 w 241"/>
                <a:gd name="T65" fmla="*/ 212 h 242"/>
                <a:gd name="T66" fmla="*/ 166 w 241"/>
                <a:gd name="T67" fmla="*/ 196 h 242"/>
                <a:gd name="T68" fmla="*/ 186 w 241"/>
                <a:gd name="T69" fmla="*/ 180 h 242"/>
                <a:gd name="T70" fmla="*/ 202 w 241"/>
                <a:gd name="T71" fmla="*/ 187 h 242"/>
                <a:gd name="T72" fmla="*/ 222 w 241"/>
                <a:gd name="T73" fmla="*/ 189 h 242"/>
                <a:gd name="T74" fmla="*/ 234 w 241"/>
                <a:gd name="T75" fmla="*/ 166 h 242"/>
                <a:gd name="T76" fmla="*/ 221 w 241"/>
                <a:gd name="T77" fmla="*/ 150 h 242"/>
                <a:gd name="T78" fmla="*/ 205 w 241"/>
                <a:gd name="T79" fmla="*/ 141 h 242"/>
                <a:gd name="T80" fmla="*/ 208 w 241"/>
                <a:gd name="T81" fmla="*/ 115 h 242"/>
                <a:gd name="T82" fmla="*/ 224 w 241"/>
                <a:gd name="T83" fmla="*/ 111 h 242"/>
                <a:gd name="T84" fmla="*/ 241 w 241"/>
                <a:gd name="T85" fmla="*/ 97 h 242"/>
                <a:gd name="T86" fmla="*/ 234 w 241"/>
                <a:gd name="T87" fmla="*/ 72 h 242"/>
                <a:gd name="T88" fmla="*/ 211 w 241"/>
                <a:gd name="T89" fmla="*/ 71 h 242"/>
                <a:gd name="T90" fmla="*/ 196 w 241"/>
                <a:gd name="T91" fmla="*/ 76 h 242"/>
                <a:gd name="T92" fmla="*/ 179 w 241"/>
                <a:gd name="T93" fmla="*/ 56 h 242"/>
                <a:gd name="T94" fmla="*/ 186 w 241"/>
                <a:gd name="T95" fmla="*/ 40 h 242"/>
                <a:gd name="T96" fmla="*/ 188 w 241"/>
                <a:gd name="T97" fmla="*/ 20 h 242"/>
                <a:gd name="T98" fmla="*/ 139 w 241"/>
                <a:gd name="T99" fmla="*/ 87 h 242"/>
                <a:gd name="T100" fmla="*/ 152 w 241"/>
                <a:gd name="T101" fmla="*/ 97 h 242"/>
                <a:gd name="T102" fmla="*/ 160 w 241"/>
                <a:gd name="T103" fmla="*/ 124 h 242"/>
                <a:gd name="T104" fmla="*/ 155 w 241"/>
                <a:gd name="T105" fmla="*/ 140 h 242"/>
                <a:gd name="T106" fmla="*/ 146 w 241"/>
                <a:gd name="T107" fmla="*/ 153 h 242"/>
                <a:gd name="T108" fmla="*/ 117 w 241"/>
                <a:gd name="T109" fmla="*/ 161 h 242"/>
                <a:gd name="T110" fmla="*/ 103 w 241"/>
                <a:gd name="T111" fmla="*/ 156 h 242"/>
                <a:gd name="T112" fmla="*/ 90 w 241"/>
                <a:gd name="T113" fmla="*/ 147 h 242"/>
                <a:gd name="T114" fmla="*/ 81 w 241"/>
                <a:gd name="T115" fmla="*/ 118 h 242"/>
                <a:gd name="T116" fmla="*/ 87 w 241"/>
                <a:gd name="T117" fmla="*/ 104 h 242"/>
                <a:gd name="T118" fmla="*/ 95 w 241"/>
                <a:gd name="T119" fmla="*/ 91 h 242"/>
                <a:gd name="T120" fmla="*/ 124 w 241"/>
                <a:gd name="T121" fmla="*/ 82 h 242"/>
                <a:gd name="T122" fmla="*/ 139 w 241"/>
                <a:gd name="T123" fmla="*/ 8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 h="242">
                  <a:moveTo>
                    <a:pt x="188" y="20"/>
                  </a:moveTo>
                  <a:lnTo>
                    <a:pt x="165" y="9"/>
                  </a:lnTo>
                  <a:lnTo>
                    <a:pt x="149" y="22"/>
                  </a:lnTo>
                  <a:lnTo>
                    <a:pt x="140" y="36"/>
                  </a:lnTo>
                  <a:lnTo>
                    <a:pt x="114" y="35"/>
                  </a:lnTo>
                  <a:lnTo>
                    <a:pt x="110" y="17"/>
                  </a:lnTo>
                  <a:lnTo>
                    <a:pt x="95" y="0"/>
                  </a:lnTo>
                  <a:lnTo>
                    <a:pt x="71" y="9"/>
                  </a:lnTo>
                  <a:lnTo>
                    <a:pt x="70" y="30"/>
                  </a:lnTo>
                  <a:lnTo>
                    <a:pt x="75" y="46"/>
                  </a:lnTo>
                  <a:lnTo>
                    <a:pt x="55" y="63"/>
                  </a:lnTo>
                  <a:lnTo>
                    <a:pt x="39" y="56"/>
                  </a:lnTo>
                  <a:lnTo>
                    <a:pt x="19" y="55"/>
                  </a:lnTo>
                  <a:lnTo>
                    <a:pt x="8" y="76"/>
                  </a:lnTo>
                  <a:lnTo>
                    <a:pt x="21" y="92"/>
                  </a:lnTo>
                  <a:lnTo>
                    <a:pt x="36" y="101"/>
                  </a:lnTo>
                  <a:lnTo>
                    <a:pt x="33" y="127"/>
                  </a:lnTo>
                  <a:lnTo>
                    <a:pt x="18" y="131"/>
                  </a:lnTo>
                  <a:lnTo>
                    <a:pt x="0" y="146"/>
                  </a:lnTo>
                  <a:lnTo>
                    <a:pt x="8" y="170"/>
                  </a:lnTo>
                  <a:lnTo>
                    <a:pt x="31" y="173"/>
                  </a:lnTo>
                  <a:lnTo>
                    <a:pt x="45" y="167"/>
                  </a:lnTo>
                  <a:lnTo>
                    <a:pt x="62" y="186"/>
                  </a:lnTo>
                  <a:lnTo>
                    <a:pt x="55" y="202"/>
                  </a:lnTo>
                  <a:lnTo>
                    <a:pt x="54" y="222"/>
                  </a:lnTo>
                  <a:lnTo>
                    <a:pt x="77" y="233"/>
                  </a:lnTo>
                  <a:lnTo>
                    <a:pt x="91" y="222"/>
                  </a:lnTo>
                  <a:lnTo>
                    <a:pt x="101" y="206"/>
                  </a:lnTo>
                  <a:lnTo>
                    <a:pt x="127" y="209"/>
                  </a:lnTo>
                  <a:lnTo>
                    <a:pt x="130" y="225"/>
                  </a:lnTo>
                  <a:lnTo>
                    <a:pt x="146" y="242"/>
                  </a:lnTo>
                  <a:lnTo>
                    <a:pt x="169" y="235"/>
                  </a:lnTo>
                  <a:lnTo>
                    <a:pt x="172" y="212"/>
                  </a:lnTo>
                  <a:lnTo>
                    <a:pt x="166" y="196"/>
                  </a:lnTo>
                  <a:lnTo>
                    <a:pt x="186" y="180"/>
                  </a:lnTo>
                  <a:lnTo>
                    <a:pt x="202" y="187"/>
                  </a:lnTo>
                  <a:lnTo>
                    <a:pt x="222" y="189"/>
                  </a:lnTo>
                  <a:lnTo>
                    <a:pt x="234" y="166"/>
                  </a:lnTo>
                  <a:lnTo>
                    <a:pt x="221" y="150"/>
                  </a:lnTo>
                  <a:lnTo>
                    <a:pt x="205" y="141"/>
                  </a:lnTo>
                  <a:lnTo>
                    <a:pt x="208" y="115"/>
                  </a:lnTo>
                  <a:lnTo>
                    <a:pt x="224" y="111"/>
                  </a:lnTo>
                  <a:lnTo>
                    <a:pt x="241" y="97"/>
                  </a:lnTo>
                  <a:lnTo>
                    <a:pt x="234" y="72"/>
                  </a:lnTo>
                  <a:lnTo>
                    <a:pt x="211" y="71"/>
                  </a:lnTo>
                  <a:lnTo>
                    <a:pt x="196" y="76"/>
                  </a:lnTo>
                  <a:lnTo>
                    <a:pt x="179" y="56"/>
                  </a:lnTo>
                  <a:lnTo>
                    <a:pt x="186" y="40"/>
                  </a:lnTo>
                  <a:lnTo>
                    <a:pt x="188" y="20"/>
                  </a:lnTo>
                  <a:close/>
                  <a:moveTo>
                    <a:pt x="139" y="87"/>
                  </a:moveTo>
                  <a:lnTo>
                    <a:pt x="152" y="97"/>
                  </a:lnTo>
                  <a:lnTo>
                    <a:pt x="160" y="124"/>
                  </a:lnTo>
                  <a:lnTo>
                    <a:pt x="155" y="140"/>
                  </a:lnTo>
                  <a:lnTo>
                    <a:pt x="146" y="153"/>
                  </a:lnTo>
                  <a:lnTo>
                    <a:pt x="117" y="161"/>
                  </a:lnTo>
                  <a:lnTo>
                    <a:pt x="103" y="156"/>
                  </a:lnTo>
                  <a:lnTo>
                    <a:pt x="90" y="147"/>
                  </a:lnTo>
                  <a:lnTo>
                    <a:pt x="81" y="118"/>
                  </a:lnTo>
                  <a:lnTo>
                    <a:pt x="87" y="104"/>
                  </a:lnTo>
                  <a:lnTo>
                    <a:pt x="95" y="91"/>
                  </a:lnTo>
                  <a:lnTo>
                    <a:pt x="124" y="82"/>
                  </a:lnTo>
                  <a:lnTo>
                    <a:pt x="139" y="8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30"/>
            <p:cNvSpPr>
              <a:spLocks noEditPoints="1"/>
            </p:cNvSpPr>
            <p:nvPr/>
          </p:nvSpPr>
          <p:spPr bwMode="auto">
            <a:xfrm>
              <a:off x="5499101" y="3571876"/>
              <a:ext cx="134938" cy="138113"/>
            </a:xfrm>
            <a:custGeom>
              <a:avLst/>
              <a:gdLst>
                <a:gd name="T0" fmla="*/ 152 w 254"/>
                <a:gd name="T1" fmla="*/ 2 h 262"/>
                <a:gd name="T2" fmla="*/ 126 w 254"/>
                <a:gd name="T3" fmla="*/ 0 h 262"/>
                <a:gd name="T4" fmla="*/ 116 w 254"/>
                <a:gd name="T5" fmla="*/ 18 h 262"/>
                <a:gd name="T6" fmla="*/ 113 w 254"/>
                <a:gd name="T7" fmla="*/ 37 h 262"/>
                <a:gd name="T8" fmla="*/ 87 w 254"/>
                <a:gd name="T9" fmla="*/ 46 h 262"/>
                <a:gd name="T10" fmla="*/ 77 w 254"/>
                <a:gd name="T11" fmla="*/ 31 h 262"/>
                <a:gd name="T12" fmla="*/ 55 w 254"/>
                <a:gd name="T13" fmla="*/ 20 h 262"/>
                <a:gd name="T14" fmla="*/ 35 w 254"/>
                <a:gd name="T15" fmla="*/ 38 h 262"/>
                <a:gd name="T16" fmla="*/ 42 w 254"/>
                <a:gd name="T17" fmla="*/ 62 h 262"/>
                <a:gd name="T18" fmla="*/ 54 w 254"/>
                <a:gd name="T19" fmla="*/ 74 h 262"/>
                <a:gd name="T20" fmla="*/ 41 w 254"/>
                <a:gd name="T21" fmla="*/ 100 h 262"/>
                <a:gd name="T22" fmla="*/ 23 w 254"/>
                <a:gd name="T23" fmla="*/ 99 h 262"/>
                <a:gd name="T24" fmla="*/ 3 w 254"/>
                <a:gd name="T25" fmla="*/ 106 h 262"/>
                <a:gd name="T26" fmla="*/ 0 w 254"/>
                <a:gd name="T27" fmla="*/ 134 h 262"/>
                <a:gd name="T28" fmla="*/ 19 w 254"/>
                <a:gd name="T29" fmla="*/ 144 h 262"/>
                <a:gd name="T30" fmla="*/ 38 w 254"/>
                <a:gd name="T31" fmla="*/ 146 h 262"/>
                <a:gd name="T32" fmla="*/ 45 w 254"/>
                <a:gd name="T33" fmla="*/ 174 h 262"/>
                <a:gd name="T34" fmla="*/ 31 w 254"/>
                <a:gd name="T35" fmla="*/ 184 h 262"/>
                <a:gd name="T36" fmla="*/ 21 w 254"/>
                <a:gd name="T37" fmla="*/ 206 h 262"/>
                <a:gd name="T38" fmla="*/ 38 w 254"/>
                <a:gd name="T39" fmla="*/ 227 h 262"/>
                <a:gd name="T40" fmla="*/ 59 w 254"/>
                <a:gd name="T41" fmla="*/ 220 h 262"/>
                <a:gd name="T42" fmla="*/ 72 w 254"/>
                <a:gd name="T43" fmla="*/ 207 h 262"/>
                <a:gd name="T44" fmla="*/ 97 w 254"/>
                <a:gd name="T45" fmla="*/ 220 h 262"/>
                <a:gd name="T46" fmla="*/ 97 w 254"/>
                <a:gd name="T47" fmla="*/ 239 h 262"/>
                <a:gd name="T48" fmla="*/ 103 w 254"/>
                <a:gd name="T49" fmla="*/ 260 h 262"/>
                <a:gd name="T50" fmla="*/ 130 w 254"/>
                <a:gd name="T51" fmla="*/ 262 h 262"/>
                <a:gd name="T52" fmla="*/ 140 w 254"/>
                <a:gd name="T53" fmla="*/ 243 h 262"/>
                <a:gd name="T54" fmla="*/ 142 w 254"/>
                <a:gd name="T55" fmla="*/ 224 h 262"/>
                <a:gd name="T56" fmla="*/ 168 w 254"/>
                <a:gd name="T57" fmla="*/ 216 h 262"/>
                <a:gd name="T58" fmla="*/ 179 w 254"/>
                <a:gd name="T59" fmla="*/ 230 h 262"/>
                <a:gd name="T60" fmla="*/ 199 w 254"/>
                <a:gd name="T61" fmla="*/ 242 h 262"/>
                <a:gd name="T62" fmla="*/ 219 w 254"/>
                <a:gd name="T63" fmla="*/ 224 h 262"/>
                <a:gd name="T64" fmla="*/ 214 w 254"/>
                <a:gd name="T65" fmla="*/ 201 h 262"/>
                <a:gd name="T66" fmla="*/ 201 w 254"/>
                <a:gd name="T67" fmla="*/ 187 h 262"/>
                <a:gd name="T68" fmla="*/ 214 w 254"/>
                <a:gd name="T69" fmla="*/ 162 h 262"/>
                <a:gd name="T70" fmla="*/ 232 w 254"/>
                <a:gd name="T71" fmla="*/ 162 h 262"/>
                <a:gd name="T72" fmla="*/ 253 w 254"/>
                <a:gd name="T73" fmla="*/ 157 h 262"/>
                <a:gd name="T74" fmla="*/ 254 w 254"/>
                <a:gd name="T75" fmla="*/ 129 h 262"/>
                <a:gd name="T76" fmla="*/ 235 w 254"/>
                <a:gd name="T77" fmla="*/ 118 h 262"/>
                <a:gd name="T78" fmla="*/ 218 w 254"/>
                <a:gd name="T79" fmla="*/ 116 h 262"/>
                <a:gd name="T80" fmla="*/ 209 w 254"/>
                <a:gd name="T81" fmla="*/ 89 h 262"/>
                <a:gd name="T82" fmla="*/ 224 w 254"/>
                <a:gd name="T83" fmla="*/ 77 h 262"/>
                <a:gd name="T84" fmla="*/ 234 w 254"/>
                <a:gd name="T85" fmla="*/ 56 h 262"/>
                <a:gd name="T86" fmla="*/ 217 w 254"/>
                <a:gd name="T87" fmla="*/ 36 h 262"/>
                <a:gd name="T88" fmla="*/ 195 w 254"/>
                <a:gd name="T89" fmla="*/ 43 h 262"/>
                <a:gd name="T90" fmla="*/ 182 w 254"/>
                <a:gd name="T91" fmla="*/ 54 h 262"/>
                <a:gd name="T92" fmla="*/ 157 w 254"/>
                <a:gd name="T93" fmla="*/ 41 h 262"/>
                <a:gd name="T94" fmla="*/ 159 w 254"/>
                <a:gd name="T95" fmla="*/ 23 h 262"/>
                <a:gd name="T96" fmla="*/ 152 w 254"/>
                <a:gd name="T97" fmla="*/ 2 h 262"/>
                <a:gd name="T98" fmla="*/ 132 w 254"/>
                <a:gd name="T99" fmla="*/ 89 h 262"/>
                <a:gd name="T100" fmla="*/ 147 w 254"/>
                <a:gd name="T101" fmla="*/ 93 h 262"/>
                <a:gd name="T102" fmla="*/ 168 w 254"/>
                <a:gd name="T103" fmla="*/ 118 h 262"/>
                <a:gd name="T104" fmla="*/ 168 w 254"/>
                <a:gd name="T105" fmla="*/ 135 h 262"/>
                <a:gd name="T106" fmla="*/ 165 w 254"/>
                <a:gd name="T107" fmla="*/ 151 h 262"/>
                <a:gd name="T108" fmla="*/ 140 w 254"/>
                <a:gd name="T109" fmla="*/ 172 h 262"/>
                <a:gd name="T110" fmla="*/ 124 w 254"/>
                <a:gd name="T111" fmla="*/ 172 h 262"/>
                <a:gd name="T112" fmla="*/ 108 w 254"/>
                <a:gd name="T113" fmla="*/ 170 h 262"/>
                <a:gd name="T114" fmla="*/ 88 w 254"/>
                <a:gd name="T115" fmla="*/ 145 h 262"/>
                <a:gd name="T116" fmla="*/ 87 w 254"/>
                <a:gd name="T117" fmla="*/ 128 h 262"/>
                <a:gd name="T118" fmla="*/ 91 w 254"/>
                <a:gd name="T119" fmla="*/ 110 h 262"/>
                <a:gd name="T120" fmla="*/ 114 w 254"/>
                <a:gd name="T121" fmla="*/ 90 h 262"/>
                <a:gd name="T122" fmla="*/ 132 w 254"/>
                <a:gd name="T123" fmla="*/ 8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 h="262">
                  <a:moveTo>
                    <a:pt x="152" y="2"/>
                  </a:moveTo>
                  <a:lnTo>
                    <a:pt x="126" y="0"/>
                  </a:lnTo>
                  <a:lnTo>
                    <a:pt x="116" y="18"/>
                  </a:lnTo>
                  <a:lnTo>
                    <a:pt x="113" y="37"/>
                  </a:lnTo>
                  <a:lnTo>
                    <a:pt x="87" y="46"/>
                  </a:lnTo>
                  <a:lnTo>
                    <a:pt x="77" y="31"/>
                  </a:lnTo>
                  <a:lnTo>
                    <a:pt x="55" y="20"/>
                  </a:lnTo>
                  <a:lnTo>
                    <a:pt x="35" y="38"/>
                  </a:lnTo>
                  <a:lnTo>
                    <a:pt x="42" y="62"/>
                  </a:lnTo>
                  <a:lnTo>
                    <a:pt x="54" y="74"/>
                  </a:lnTo>
                  <a:lnTo>
                    <a:pt x="41" y="100"/>
                  </a:lnTo>
                  <a:lnTo>
                    <a:pt x="23" y="99"/>
                  </a:lnTo>
                  <a:lnTo>
                    <a:pt x="3" y="106"/>
                  </a:lnTo>
                  <a:lnTo>
                    <a:pt x="0" y="134"/>
                  </a:lnTo>
                  <a:lnTo>
                    <a:pt x="19" y="144"/>
                  </a:lnTo>
                  <a:lnTo>
                    <a:pt x="38" y="146"/>
                  </a:lnTo>
                  <a:lnTo>
                    <a:pt x="45" y="174"/>
                  </a:lnTo>
                  <a:lnTo>
                    <a:pt x="31" y="184"/>
                  </a:lnTo>
                  <a:lnTo>
                    <a:pt x="21" y="206"/>
                  </a:lnTo>
                  <a:lnTo>
                    <a:pt x="38" y="227"/>
                  </a:lnTo>
                  <a:lnTo>
                    <a:pt x="59" y="220"/>
                  </a:lnTo>
                  <a:lnTo>
                    <a:pt x="72" y="207"/>
                  </a:lnTo>
                  <a:lnTo>
                    <a:pt x="97" y="220"/>
                  </a:lnTo>
                  <a:lnTo>
                    <a:pt x="97" y="239"/>
                  </a:lnTo>
                  <a:lnTo>
                    <a:pt x="103" y="260"/>
                  </a:lnTo>
                  <a:lnTo>
                    <a:pt x="130" y="262"/>
                  </a:lnTo>
                  <a:lnTo>
                    <a:pt x="140" y="243"/>
                  </a:lnTo>
                  <a:lnTo>
                    <a:pt x="142" y="224"/>
                  </a:lnTo>
                  <a:lnTo>
                    <a:pt x="168" y="216"/>
                  </a:lnTo>
                  <a:lnTo>
                    <a:pt x="179" y="230"/>
                  </a:lnTo>
                  <a:lnTo>
                    <a:pt x="199" y="242"/>
                  </a:lnTo>
                  <a:lnTo>
                    <a:pt x="219" y="224"/>
                  </a:lnTo>
                  <a:lnTo>
                    <a:pt x="214" y="201"/>
                  </a:lnTo>
                  <a:lnTo>
                    <a:pt x="201" y="187"/>
                  </a:lnTo>
                  <a:lnTo>
                    <a:pt x="214" y="162"/>
                  </a:lnTo>
                  <a:lnTo>
                    <a:pt x="232" y="162"/>
                  </a:lnTo>
                  <a:lnTo>
                    <a:pt x="253" y="157"/>
                  </a:lnTo>
                  <a:lnTo>
                    <a:pt x="254" y="129"/>
                  </a:lnTo>
                  <a:lnTo>
                    <a:pt x="235" y="118"/>
                  </a:lnTo>
                  <a:lnTo>
                    <a:pt x="218" y="116"/>
                  </a:lnTo>
                  <a:lnTo>
                    <a:pt x="209" y="89"/>
                  </a:lnTo>
                  <a:lnTo>
                    <a:pt x="224" y="77"/>
                  </a:lnTo>
                  <a:lnTo>
                    <a:pt x="234" y="56"/>
                  </a:lnTo>
                  <a:lnTo>
                    <a:pt x="217" y="36"/>
                  </a:lnTo>
                  <a:lnTo>
                    <a:pt x="195" y="43"/>
                  </a:lnTo>
                  <a:lnTo>
                    <a:pt x="182" y="54"/>
                  </a:lnTo>
                  <a:lnTo>
                    <a:pt x="157" y="41"/>
                  </a:lnTo>
                  <a:lnTo>
                    <a:pt x="159" y="23"/>
                  </a:lnTo>
                  <a:lnTo>
                    <a:pt x="152" y="2"/>
                  </a:lnTo>
                  <a:close/>
                  <a:moveTo>
                    <a:pt x="132" y="89"/>
                  </a:moveTo>
                  <a:lnTo>
                    <a:pt x="147" y="93"/>
                  </a:lnTo>
                  <a:lnTo>
                    <a:pt x="168" y="118"/>
                  </a:lnTo>
                  <a:lnTo>
                    <a:pt x="168" y="135"/>
                  </a:lnTo>
                  <a:lnTo>
                    <a:pt x="165" y="151"/>
                  </a:lnTo>
                  <a:lnTo>
                    <a:pt x="140" y="172"/>
                  </a:lnTo>
                  <a:lnTo>
                    <a:pt x="124" y="172"/>
                  </a:lnTo>
                  <a:lnTo>
                    <a:pt x="108" y="170"/>
                  </a:lnTo>
                  <a:lnTo>
                    <a:pt x="88" y="145"/>
                  </a:lnTo>
                  <a:lnTo>
                    <a:pt x="87" y="128"/>
                  </a:lnTo>
                  <a:lnTo>
                    <a:pt x="91" y="110"/>
                  </a:lnTo>
                  <a:lnTo>
                    <a:pt x="114" y="90"/>
                  </a:lnTo>
                  <a:lnTo>
                    <a:pt x="132" y="8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1"/>
            <p:cNvSpPr>
              <a:spLocks noEditPoints="1"/>
            </p:cNvSpPr>
            <p:nvPr/>
          </p:nvSpPr>
          <p:spPr bwMode="auto">
            <a:xfrm>
              <a:off x="5500688" y="3440113"/>
              <a:ext cx="119063" cy="117475"/>
            </a:xfrm>
            <a:custGeom>
              <a:avLst/>
              <a:gdLst>
                <a:gd name="T0" fmla="*/ 157 w 226"/>
                <a:gd name="T1" fmla="*/ 7 h 222"/>
                <a:gd name="T2" fmla="*/ 134 w 226"/>
                <a:gd name="T3" fmla="*/ 0 h 222"/>
                <a:gd name="T4" fmla="*/ 121 w 226"/>
                <a:gd name="T5" fmla="*/ 14 h 222"/>
                <a:gd name="T6" fmla="*/ 117 w 226"/>
                <a:gd name="T7" fmla="*/ 30 h 222"/>
                <a:gd name="T8" fmla="*/ 92 w 226"/>
                <a:gd name="T9" fmla="*/ 33 h 222"/>
                <a:gd name="T10" fmla="*/ 85 w 226"/>
                <a:gd name="T11" fmla="*/ 19 h 222"/>
                <a:gd name="T12" fmla="*/ 68 w 226"/>
                <a:gd name="T13" fmla="*/ 6 h 222"/>
                <a:gd name="T14" fmla="*/ 46 w 226"/>
                <a:gd name="T15" fmla="*/ 17 h 222"/>
                <a:gd name="T16" fmla="*/ 49 w 226"/>
                <a:gd name="T17" fmla="*/ 37 h 222"/>
                <a:gd name="T18" fmla="*/ 57 w 226"/>
                <a:gd name="T19" fmla="*/ 50 h 222"/>
                <a:gd name="T20" fmla="*/ 42 w 226"/>
                <a:gd name="T21" fmla="*/ 70 h 222"/>
                <a:gd name="T22" fmla="*/ 26 w 226"/>
                <a:gd name="T23" fmla="*/ 66 h 222"/>
                <a:gd name="T24" fmla="*/ 7 w 226"/>
                <a:gd name="T25" fmla="*/ 69 h 222"/>
                <a:gd name="T26" fmla="*/ 0 w 226"/>
                <a:gd name="T27" fmla="*/ 91 h 222"/>
                <a:gd name="T28" fmla="*/ 14 w 226"/>
                <a:gd name="T29" fmla="*/ 104 h 222"/>
                <a:gd name="T30" fmla="*/ 30 w 226"/>
                <a:gd name="T31" fmla="*/ 108 h 222"/>
                <a:gd name="T32" fmla="*/ 33 w 226"/>
                <a:gd name="T33" fmla="*/ 132 h 222"/>
                <a:gd name="T34" fmla="*/ 19 w 226"/>
                <a:gd name="T35" fmla="*/ 140 h 222"/>
                <a:gd name="T36" fmla="*/ 4 w 226"/>
                <a:gd name="T37" fmla="*/ 155 h 222"/>
                <a:gd name="T38" fmla="*/ 17 w 226"/>
                <a:gd name="T39" fmla="*/ 177 h 222"/>
                <a:gd name="T40" fmla="*/ 37 w 226"/>
                <a:gd name="T41" fmla="*/ 174 h 222"/>
                <a:gd name="T42" fmla="*/ 52 w 226"/>
                <a:gd name="T43" fmla="*/ 167 h 222"/>
                <a:gd name="T44" fmla="*/ 70 w 226"/>
                <a:gd name="T45" fmla="*/ 181 h 222"/>
                <a:gd name="T46" fmla="*/ 68 w 226"/>
                <a:gd name="T47" fmla="*/ 197 h 222"/>
                <a:gd name="T48" fmla="*/ 69 w 226"/>
                <a:gd name="T49" fmla="*/ 216 h 222"/>
                <a:gd name="T50" fmla="*/ 92 w 226"/>
                <a:gd name="T51" fmla="*/ 222 h 222"/>
                <a:gd name="T52" fmla="*/ 105 w 226"/>
                <a:gd name="T53" fmla="*/ 207 h 222"/>
                <a:gd name="T54" fmla="*/ 109 w 226"/>
                <a:gd name="T55" fmla="*/ 193 h 222"/>
                <a:gd name="T56" fmla="*/ 135 w 226"/>
                <a:gd name="T57" fmla="*/ 190 h 222"/>
                <a:gd name="T58" fmla="*/ 141 w 226"/>
                <a:gd name="T59" fmla="*/ 204 h 222"/>
                <a:gd name="T60" fmla="*/ 158 w 226"/>
                <a:gd name="T61" fmla="*/ 217 h 222"/>
                <a:gd name="T62" fmla="*/ 180 w 226"/>
                <a:gd name="T63" fmla="*/ 206 h 222"/>
                <a:gd name="T64" fmla="*/ 177 w 226"/>
                <a:gd name="T65" fmla="*/ 186 h 222"/>
                <a:gd name="T66" fmla="*/ 170 w 226"/>
                <a:gd name="T67" fmla="*/ 171 h 222"/>
                <a:gd name="T68" fmla="*/ 184 w 226"/>
                <a:gd name="T69" fmla="*/ 153 h 222"/>
                <a:gd name="T70" fmla="*/ 200 w 226"/>
                <a:gd name="T71" fmla="*/ 157 h 222"/>
                <a:gd name="T72" fmla="*/ 220 w 226"/>
                <a:gd name="T73" fmla="*/ 154 h 222"/>
                <a:gd name="T74" fmla="*/ 226 w 226"/>
                <a:gd name="T75" fmla="*/ 131 h 222"/>
                <a:gd name="T76" fmla="*/ 212 w 226"/>
                <a:gd name="T77" fmla="*/ 119 h 222"/>
                <a:gd name="T78" fmla="*/ 196 w 226"/>
                <a:gd name="T79" fmla="*/ 114 h 222"/>
                <a:gd name="T80" fmla="*/ 193 w 226"/>
                <a:gd name="T81" fmla="*/ 91 h 222"/>
                <a:gd name="T82" fmla="*/ 207 w 226"/>
                <a:gd name="T83" fmla="*/ 83 h 222"/>
                <a:gd name="T84" fmla="*/ 222 w 226"/>
                <a:gd name="T85" fmla="*/ 68 h 222"/>
                <a:gd name="T86" fmla="*/ 210 w 226"/>
                <a:gd name="T87" fmla="*/ 46 h 222"/>
                <a:gd name="T88" fmla="*/ 189 w 226"/>
                <a:gd name="T89" fmla="*/ 49 h 222"/>
                <a:gd name="T90" fmla="*/ 174 w 226"/>
                <a:gd name="T91" fmla="*/ 56 h 222"/>
                <a:gd name="T92" fmla="*/ 155 w 226"/>
                <a:gd name="T93" fmla="*/ 42 h 222"/>
                <a:gd name="T94" fmla="*/ 160 w 226"/>
                <a:gd name="T95" fmla="*/ 26 h 222"/>
                <a:gd name="T96" fmla="*/ 157 w 226"/>
                <a:gd name="T97" fmla="*/ 7 h 222"/>
                <a:gd name="T98" fmla="*/ 124 w 226"/>
                <a:gd name="T99" fmla="*/ 76 h 222"/>
                <a:gd name="T100" fmla="*/ 137 w 226"/>
                <a:gd name="T101" fmla="*/ 82 h 222"/>
                <a:gd name="T102" fmla="*/ 151 w 226"/>
                <a:gd name="T103" fmla="*/ 106 h 222"/>
                <a:gd name="T104" fmla="*/ 148 w 226"/>
                <a:gd name="T105" fmla="*/ 121 h 222"/>
                <a:gd name="T106" fmla="*/ 143 w 226"/>
                <a:gd name="T107" fmla="*/ 135 h 222"/>
                <a:gd name="T108" fmla="*/ 118 w 226"/>
                <a:gd name="T109" fmla="*/ 148 h 222"/>
                <a:gd name="T110" fmla="*/ 102 w 226"/>
                <a:gd name="T111" fmla="*/ 147 h 222"/>
                <a:gd name="T112" fmla="*/ 89 w 226"/>
                <a:gd name="T113" fmla="*/ 140 h 222"/>
                <a:gd name="T114" fmla="*/ 75 w 226"/>
                <a:gd name="T115" fmla="*/ 115 h 222"/>
                <a:gd name="T116" fmla="*/ 78 w 226"/>
                <a:gd name="T117" fmla="*/ 101 h 222"/>
                <a:gd name="T118" fmla="*/ 83 w 226"/>
                <a:gd name="T119" fmla="*/ 88 h 222"/>
                <a:gd name="T120" fmla="*/ 109 w 226"/>
                <a:gd name="T121" fmla="*/ 75 h 222"/>
                <a:gd name="T122" fmla="*/ 124 w 226"/>
                <a:gd name="T123" fmla="*/ 7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22">
                  <a:moveTo>
                    <a:pt x="157" y="7"/>
                  </a:moveTo>
                  <a:lnTo>
                    <a:pt x="134" y="0"/>
                  </a:lnTo>
                  <a:lnTo>
                    <a:pt x="121" y="14"/>
                  </a:lnTo>
                  <a:lnTo>
                    <a:pt x="117" y="30"/>
                  </a:lnTo>
                  <a:lnTo>
                    <a:pt x="92" y="33"/>
                  </a:lnTo>
                  <a:lnTo>
                    <a:pt x="85" y="19"/>
                  </a:lnTo>
                  <a:lnTo>
                    <a:pt x="68" y="6"/>
                  </a:lnTo>
                  <a:lnTo>
                    <a:pt x="46" y="17"/>
                  </a:lnTo>
                  <a:lnTo>
                    <a:pt x="49" y="37"/>
                  </a:lnTo>
                  <a:lnTo>
                    <a:pt x="57" y="50"/>
                  </a:lnTo>
                  <a:lnTo>
                    <a:pt x="42" y="70"/>
                  </a:lnTo>
                  <a:lnTo>
                    <a:pt x="26" y="66"/>
                  </a:lnTo>
                  <a:lnTo>
                    <a:pt x="7" y="69"/>
                  </a:lnTo>
                  <a:lnTo>
                    <a:pt x="0" y="91"/>
                  </a:lnTo>
                  <a:lnTo>
                    <a:pt x="14" y="104"/>
                  </a:lnTo>
                  <a:lnTo>
                    <a:pt x="30" y="108"/>
                  </a:lnTo>
                  <a:lnTo>
                    <a:pt x="33" y="132"/>
                  </a:lnTo>
                  <a:lnTo>
                    <a:pt x="19" y="140"/>
                  </a:lnTo>
                  <a:lnTo>
                    <a:pt x="4" y="155"/>
                  </a:lnTo>
                  <a:lnTo>
                    <a:pt x="17" y="177"/>
                  </a:lnTo>
                  <a:lnTo>
                    <a:pt x="37" y="174"/>
                  </a:lnTo>
                  <a:lnTo>
                    <a:pt x="52" y="167"/>
                  </a:lnTo>
                  <a:lnTo>
                    <a:pt x="70" y="181"/>
                  </a:lnTo>
                  <a:lnTo>
                    <a:pt x="68" y="197"/>
                  </a:lnTo>
                  <a:lnTo>
                    <a:pt x="69" y="216"/>
                  </a:lnTo>
                  <a:lnTo>
                    <a:pt x="92" y="222"/>
                  </a:lnTo>
                  <a:lnTo>
                    <a:pt x="105" y="207"/>
                  </a:lnTo>
                  <a:lnTo>
                    <a:pt x="109" y="193"/>
                  </a:lnTo>
                  <a:lnTo>
                    <a:pt x="135" y="190"/>
                  </a:lnTo>
                  <a:lnTo>
                    <a:pt x="141" y="204"/>
                  </a:lnTo>
                  <a:lnTo>
                    <a:pt x="158" y="217"/>
                  </a:lnTo>
                  <a:lnTo>
                    <a:pt x="180" y="206"/>
                  </a:lnTo>
                  <a:lnTo>
                    <a:pt x="177" y="186"/>
                  </a:lnTo>
                  <a:lnTo>
                    <a:pt x="170" y="171"/>
                  </a:lnTo>
                  <a:lnTo>
                    <a:pt x="184" y="153"/>
                  </a:lnTo>
                  <a:lnTo>
                    <a:pt x="200" y="157"/>
                  </a:lnTo>
                  <a:lnTo>
                    <a:pt x="220" y="154"/>
                  </a:lnTo>
                  <a:lnTo>
                    <a:pt x="226" y="131"/>
                  </a:lnTo>
                  <a:lnTo>
                    <a:pt x="212" y="119"/>
                  </a:lnTo>
                  <a:lnTo>
                    <a:pt x="196" y="114"/>
                  </a:lnTo>
                  <a:lnTo>
                    <a:pt x="193" y="91"/>
                  </a:lnTo>
                  <a:lnTo>
                    <a:pt x="207" y="83"/>
                  </a:lnTo>
                  <a:lnTo>
                    <a:pt x="222" y="68"/>
                  </a:lnTo>
                  <a:lnTo>
                    <a:pt x="210" y="46"/>
                  </a:lnTo>
                  <a:lnTo>
                    <a:pt x="189" y="49"/>
                  </a:lnTo>
                  <a:lnTo>
                    <a:pt x="174" y="56"/>
                  </a:lnTo>
                  <a:lnTo>
                    <a:pt x="155" y="42"/>
                  </a:lnTo>
                  <a:lnTo>
                    <a:pt x="160" y="26"/>
                  </a:lnTo>
                  <a:lnTo>
                    <a:pt x="157" y="7"/>
                  </a:lnTo>
                  <a:close/>
                  <a:moveTo>
                    <a:pt x="124" y="76"/>
                  </a:moveTo>
                  <a:lnTo>
                    <a:pt x="137" y="82"/>
                  </a:lnTo>
                  <a:lnTo>
                    <a:pt x="151" y="106"/>
                  </a:lnTo>
                  <a:lnTo>
                    <a:pt x="148" y="121"/>
                  </a:lnTo>
                  <a:lnTo>
                    <a:pt x="143" y="135"/>
                  </a:lnTo>
                  <a:lnTo>
                    <a:pt x="118" y="148"/>
                  </a:lnTo>
                  <a:lnTo>
                    <a:pt x="102" y="147"/>
                  </a:lnTo>
                  <a:lnTo>
                    <a:pt x="89" y="140"/>
                  </a:lnTo>
                  <a:lnTo>
                    <a:pt x="75" y="115"/>
                  </a:lnTo>
                  <a:lnTo>
                    <a:pt x="78" y="101"/>
                  </a:lnTo>
                  <a:lnTo>
                    <a:pt x="83" y="88"/>
                  </a:lnTo>
                  <a:lnTo>
                    <a:pt x="109" y="75"/>
                  </a:lnTo>
                  <a:lnTo>
                    <a:pt x="124" y="7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432"/>
            <p:cNvSpPr>
              <a:spLocks noEditPoints="1"/>
            </p:cNvSpPr>
            <p:nvPr/>
          </p:nvSpPr>
          <p:spPr bwMode="auto">
            <a:xfrm>
              <a:off x="5589588" y="3495676"/>
              <a:ext cx="127000" cy="127000"/>
            </a:xfrm>
            <a:custGeom>
              <a:avLst/>
              <a:gdLst>
                <a:gd name="T0" fmla="*/ 187 w 242"/>
                <a:gd name="T1" fmla="*/ 20 h 242"/>
                <a:gd name="T2" fmla="*/ 166 w 242"/>
                <a:gd name="T3" fmla="*/ 8 h 242"/>
                <a:gd name="T4" fmla="*/ 150 w 242"/>
                <a:gd name="T5" fmla="*/ 21 h 242"/>
                <a:gd name="T6" fmla="*/ 141 w 242"/>
                <a:gd name="T7" fmla="*/ 36 h 242"/>
                <a:gd name="T8" fmla="*/ 115 w 242"/>
                <a:gd name="T9" fmla="*/ 34 h 242"/>
                <a:gd name="T10" fmla="*/ 111 w 242"/>
                <a:gd name="T11" fmla="*/ 17 h 242"/>
                <a:gd name="T12" fmla="*/ 97 w 242"/>
                <a:gd name="T13" fmla="*/ 0 h 242"/>
                <a:gd name="T14" fmla="*/ 72 w 242"/>
                <a:gd name="T15" fmla="*/ 8 h 242"/>
                <a:gd name="T16" fmla="*/ 69 w 242"/>
                <a:gd name="T17" fmla="*/ 30 h 242"/>
                <a:gd name="T18" fmla="*/ 75 w 242"/>
                <a:gd name="T19" fmla="*/ 46 h 242"/>
                <a:gd name="T20" fmla="*/ 56 w 242"/>
                <a:gd name="T21" fmla="*/ 63 h 242"/>
                <a:gd name="T22" fmla="*/ 40 w 242"/>
                <a:gd name="T23" fmla="*/ 56 h 242"/>
                <a:gd name="T24" fmla="*/ 20 w 242"/>
                <a:gd name="T25" fmla="*/ 54 h 242"/>
                <a:gd name="T26" fmla="*/ 9 w 242"/>
                <a:gd name="T27" fmla="*/ 76 h 242"/>
                <a:gd name="T28" fmla="*/ 20 w 242"/>
                <a:gd name="T29" fmla="*/ 92 h 242"/>
                <a:gd name="T30" fmla="*/ 36 w 242"/>
                <a:gd name="T31" fmla="*/ 100 h 242"/>
                <a:gd name="T32" fmla="*/ 33 w 242"/>
                <a:gd name="T33" fmla="*/ 126 h 242"/>
                <a:gd name="T34" fmla="*/ 17 w 242"/>
                <a:gd name="T35" fmla="*/ 131 h 242"/>
                <a:gd name="T36" fmla="*/ 0 w 242"/>
                <a:gd name="T37" fmla="*/ 145 h 242"/>
                <a:gd name="T38" fmla="*/ 7 w 242"/>
                <a:gd name="T39" fmla="*/ 170 h 242"/>
                <a:gd name="T40" fmla="*/ 30 w 242"/>
                <a:gd name="T41" fmla="*/ 172 h 242"/>
                <a:gd name="T42" fmla="*/ 46 w 242"/>
                <a:gd name="T43" fmla="*/ 167 h 242"/>
                <a:gd name="T44" fmla="*/ 63 w 242"/>
                <a:gd name="T45" fmla="*/ 185 h 242"/>
                <a:gd name="T46" fmla="*/ 55 w 242"/>
                <a:gd name="T47" fmla="*/ 201 h 242"/>
                <a:gd name="T48" fmla="*/ 53 w 242"/>
                <a:gd name="T49" fmla="*/ 221 h 242"/>
                <a:gd name="T50" fmla="*/ 76 w 242"/>
                <a:gd name="T51" fmla="*/ 233 h 242"/>
                <a:gd name="T52" fmla="*/ 92 w 242"/>
                <a:gd name="T53" fmla="*/ 221 h 242"/>
                <a:gd name="T54" fmla="*/ 101 w 242"/>
                <a:gd name="T55" fmla="*/ 206 h 242"/>
                <a:gd name="T56" fmla="*/ 127 w 242"/>
                <a:gd name="T57" fmla="*/ 208 h 242"/>
                <a:gd name="T58" fmla="*/ 131 w 242"/>
                <a:gd name="T59" fmla="*/ 224 h 242"/>
                <a:gd name="T60" fmla="*/ 146 w 242"/>
                <a:gd name="T61" fmla="*/ 242 h 242"/>
                <a:gd name="T62" fmla="*/ 170 w 242"/>
                <a:gd name="T63" fmla="*/ 234 h 242"/>
                <a:gd name="T64" fmla="*/ 172 w 242"/>
                <a:gd name="T65" fmla="*/ 211 h 242"/>
                <a:gd name="T66" fmla="*/ 166 w 242"/>
                <a:gd name="T67" fmla="*/ 195 h 242"/>
                <a:gd name="T68" fmla="*/ 186 w 242"/>
                <a:gd name="T69" fmla="*/ 178 h 242"/>
                <a:gd name="T70" fmla="*/ 202 w 242"/>
                <a:gd name="T71" fmla="*/ 187 h 242"/>
                <a:gd name="T72" fmla="*/ 222 w 242"/>
                <a:gd name="T73" fmla="*/ 188 h 242"/>
                <a:gd name="T74" fmla="*/ 234 w 242"/>
                <a:gd name="T75" fmla="*/ 165 h 242"/>
                <a:gd name="T76" fmla="*/ 221 w 242"/>
                <a:gd name="T77" fmla="*/ 149 h 242"/>
                <a:gd name="T78" fmla="*/ 206 w 242"/>
                <a:gd name="T79" fmla="*/ 141 h 242"/>
                <a:gd name="T80" fmla="*/ 208 w 242"/>
                <a:gd name="T81" fmla="*/ 115 h 242"/>
                <a:gd name="T82" fmla="*/ 225 w 242"/>
                <a:gd name="T83" fmla="*/ 110 h 242"/>
                <a:gd name="T84" fmla="*/ 242 w 242"/>
                <a:gd name="T85" fmla="*/ 96 h 242"/>
                <a:gd name="T86" fmla="*/ 234 w 242"/>
                <a:gd name="T87" fmla="*/ 72 h 242"/>
                <a:gd name="T88" fmla="*/ 212 w 242"/>
                <a:gd name="T89" fmla="*/ 70 h 242"/>
                <a:gd name="T90" fmla="*/ 196 w 242"/>
                <a:gd name="T91" fmla="*/ 76 h 242"/>
                <a:gd name="T92" fmla="*/ 179 w 242"/>
                <a:gd name="T93" fmla="*/ 56 h 242"/>
                <a:gd name="T94" fmla="*/ 186 w 242"/>
                <a:gd name="T95" fmla="*/ 40 h 242"/>
                <a:gd name="T96" fmla="*/ 187 w 242"/>
                <a:gd name="T97" fmla="*/ 20 h 242"/>
                <a:gd name="T98" fmla="*/ 138 w 242"/>
                <a:gd name="T99" fmla="*/ 86 h 242"/>
                <a:gd name="T100" fmla="*/ 151 w 242"/>
                <a:gd name="T101" fmla="*/ 96 h 242"/>
                <a:gd name="T102" fmla="*/ 160 w 242"/>
                <a:gd name="T103" fmla="*/ 123 h 242"/>
                <a:gd name="T104" fmla="*/ 156 w 242"/>
                <a:gd name="T105" fmla="*/ 139 h 242"/>
                <a:gd name="T106" fmla="*/ 146 w 242"/>
                <a:gd name="T107" fmla="*/ 152 h 242"/>
                <a:gd name="T108" fmla="*/ 118 w 242"/>
                <a:gd name="T109" fmla="*/ 161 h 242"/>
                <a:gd name="T110" fmla="*/ 102 w 242"/>
                <a:gd name="T111" fmla="*/ 155 h 242"/>
                <a:gd name="T112" fmla="*/ 89 w 242"/>
                <a:gd name="T113" fmla="*/ 146 h 242"/>
                <a:gd name="T114" fmla="*/ 81 w 242"/>
                <a:gd name="T115" fmla="*/ 118 h 242"/>
                <a:gd name="T116" fmla="*/ 86 w 242"/>
                <a:gd name="T117" fmla="*/ 103 h 242"/>
                <a:gd name="T118" fmla="*/ 95 w 242"/>
                <a:gd name="T119" fmla="*/ 90 h 242"/>
                <a:gd name="T120" fmla="*/ 124 w 242"/>
                <a:gd name="T121" fmla="*/ 82 h 242"/>
                <a:gd name="T122" fmla="*/ 138 w 242"/>
                <a:gd name="T123"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 h="242">
                  <a:moveTo>
                    <a:pt x="187" y="20"/>
                  </a:moveTo>
                  <a:lnTo>
                    <a:pt x="166" y="8"/>
                  </a:lnTo>
                  <a:lnTo>
                    <a:pt x="150" y="21"/>
                  </a:lnTo>
                  <a:lnTo>
                    <a:pt x="141" y="36"/>
                  </a:lnTo>
                  <a:lnTo>
                    <a:pt x="115" y="34"/>
                  </a:lnTo>
                  <a:lnTo>
                    <a:pt x="111" y="17"/>
                  </a:lnTo>
                  <a:lnTo>
                    <a:pt x="97" y="0"/>
                  </a:lnTo>
                  <a:lnTo>
                    <a:pt x="72" y="8"/>
                  </a:lnTo>
                  <a:lnTo>
                    <a:pt x="69" y="30"/>
                  </a:lnTo>
                  <a:lnTo>
                    <a:pt x="75" y="46"/>
                  </a:lnTo>
                  <a:lnTo>
                    <a:pt x="56" y="63"/>
                  </a:lnTo>
                  <a:lnTo>
                    <a:pt x="40" y="56"/>
                  </a:lnTo>
                  <a:lnTo>
                    <a:pt x="20" y="54"/>
                  </a:lnTo>
                  <a:lnTo>
                    <a:pt x="9" y="76"/>
                  </a:lnTo>
                  <a:lnTo>
                    <a:pt x="20" y="92"/>
                  </a:lnTo>
                  <a:lnTo>
                    <a:pt x="36" y="100"/>
                  </a:lnTo>
                  <a:lnTo>
                    <a:pt x="33" y="126"/>
                  </a:lnTo>
                  <a:lnTo>
                    <a:pt x="17" y="131"/>
                  </a:lnTo>
                  <a:lnTo>
                    <a:pt x="0" y="145"/>
                  </a:lnTo>
                  <a:lnTo>
                    <a:pt x="7" y="170"/>
                  </a:lnTo>
                  <a:lnTo>
                    <a:pt x="30" y="172"/>
                  </a:lnTo>
                  <a:lnTo>
                    <a:pt x="46" y="167"/>
                  </a:lnTo>
                  <a:lnTo>
                    <a:pt x="63" y="185"/>
                  </a:lnTo>
                  <a:lnTo>
                    <a:pt x="55" y="201"/>
                  </a:lnTo>
                  <a:lnTo>
                    <a:pt x="53" y="221"/>
                  </a:lnTo>
                  <a:lnTo>
                    <a:pt x="76" y="233"/>
                  </a:lnTo>
                  <a:lnTo>
                    <a:pt x="92" y="221"/>
                  </a:lnTo>
                  <a:lnTo>
                    <a:pt x="101" y="206"/>
                  </a:lnTo>
                  <a:lnTo>
                    <a:pt x="127" y="208"/>
                  </a:lnTo>
                  <a:lnTo>
                    <a:pt x="131" y="224"/>
                  </a:lnTo>
                  <a:lnTo>
                    <a:pt x="146" y="242"/>
                  </a:lnTo>
                  <a:lnTo>
                    <a:pt x="170" y="234"/>
                  </a:lnTo>
                  <a:lnTo>
                    <a:pt x="172" y="211"/>
                  </a:lnTo>
                  <a:lnTo>
                    <a:pt x="166" y="195"/>
                  </a:lnTo>
                  <a:lnTo>
                    <a:pt x="186" y="178"/>
                  </a:lnTo>
                  <a:lnTo>
                    <a:pt x="202" y="187"/>
                  </a:lnTo>
                  <a:lnTo>
                    <a:pt x="222" y="188"/>
                  </a:lnTo>
                  <a:lnTo>
                    <a:pt x="234" y="165"/>
                  </a:lnTo>
                  <a:lnTo>
                    <a:pt x="221" y="149"/>
                  </a:lnTo>
                  <a:lnTo>
                    <a:pt x="206" y="141"/>
                  </a:lnTo>
                  <a:lnTo>
                    <a:pt x="208" y="115"/>
                  </a:lnTo>
                  <a:lnTo>
                    <a:pt x="225" y="110"/>
                  </a:lnTo>
                  <a:lnTo>
                    <a:pt x="242" y="96"/>
                  </a:lnTo>
                  <a:lnTo>
                    <a:pt x="234" y="72"/>
                  </a:lnTo>
                  <a:lnTo>
                    <a:pt x="212" y="70"/>
                  </a:lnTo>
                  <a:lnTo>
                    <a:pt x="196" y="76"/>
                  </a:lnTo>
                  <a:lnTo>
                    <a:pt x="179" y="56"/>
                  </a:lnTo>
                  <a:lnTo>
                    <a:pt x="186" y="40"/>
                  </a:lnTo>
                  <a:lnTo>
                    <a:pt x="187" y="20"/>
                  </a:lnTo>
                  <a:close/>
                  <a:moveTo>
                    <a:pt x="138" y="86"/>
                  </a:moveTo>
                  <a:lnTo>
                    <a:pt x="151" y="96"/>
                  </a:lnTo>
                  <a:lnTo>
                    <a:pt x="160" y="123"/>
                  </a:lnTo>
                  <a:lnTo>
                    <a:pt x="156" y="139"/>
                  </a:lnTo>
                  <a:lnTo>
                    <a:pt x="146" y="152"/>
                  </a:lnTo>
                  <a:lnTo>
                    <a:pt x="118" y="161"/>
                  </a:lnTo>
                  <a:lnTo>
                    <a:pt x="102" y="155"/>
                  </a:lnTo>
                  <a:lnTo>
                    <a:pt x="89" y="146"/>
                  </a:lnTo>
                  <a:lnTo>
                    <a:pt x="81" y="118"/>
                  </a:lnTo>
                  <a:lnTo>
                    <a:pt x="86" y="103"/>
                  </a:lnTo>
                  <a:lnTo>
                    <a:pt x="95" y="90"/>
                  </a:lnTo>
                  <a:lnTo>
                    <a:pt x="124" y="82"/>
                  </a:lnTo>
                  <a:lnTo>
                    <a:pt x="138" y="86"/>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433"/>
            <p:cNvSpPr>
              <a:spLocks noEditPoints="1"/>
            </p:cNvSpPr>
            <p:nvPr/>
          </p:nvSpPr>
          <p:spPr bwMode="auto">
            <a:xfrm>
              <a:off x="5497513" y="3565526"/>
              <a:ext cx="134938" cy="138113"/>
            </a:xfrm>
            <a:custGeom>
              <a:avLst/>
              <a:gdLst>
                <a:gd name="T0" fmla="*/ 151 w 254"/>
                <a:gd name="T1" fmla="*/ 3 h 262"/>
                <a:gd name="T2" fmla="*/ 125 w 254"/>
                <a:gd name="T3" fmla="*/ 0 h 262"/>
                <a:gd name="T4" fmla="*/ 115 w 254"/>
                <a:gd name="T5" fmla="*/ 19 h 262"/>
                <a:gd name="T6" fmla="*/ 112 w 254"/>
                <a:gd name="T7" fmla="*/ 38 h 262"/>
                <a:gd name="T8" fmla="*/ 87 w 254"/>
                <a:gd name="T9" fmla="*/ 46 h 262"/>
                <a:gd name="T10" fmla="*/ 76 w 254"/>
                <a:gd name="T11" fmla="*/ 32 h 262"/>
                <a:gd name="T12" fmla="*/ 55 w 254"/>
                <a:gd name="T13" fmla="*/ 20 h 262"/>
                <a:gd name="T14" fmla="*/ 35 w 254"/>
                <a:gd name="T15" fmla="*/ 39 h 262"/>
                <a:gd name="T16" fmla="*/ 42 w 254"/>
                <a:gd name="T17" fmla="*/ 62 h 262"/>
                <a:gd name="T18" fmla="*/ 53 w 254"/>
                <a:gd name="T19" fmla="*/ 75 h 262"/>
                <a:gd name="T20" fmla="*/ 42 w 254"/>
                <a:gd name="T21" fmla="*/ 101 h 262"/>
                <a:gd name="T22" fmla="*/ 23 w 254"/>
                <a:gd name="T23" fmla="*/ 99 h 262"/>
                <a:gd name="T24" fmla="*/ 3 w 254"/>
                <a:gd name="T25" fmla="*/ 107 h 262"/>
                <a:gd name="T26" fmla="*/ 0 w 254"/>
                <a:gd name="T27" fmla="*/ 134 h 262"/>
                <a:gd name="T28" fmla="*/ 19 w 254"/>
                <a:gd name="T29" fmla="*/ 144 h 262"/>
                <a:gd name="T30" fmla="*/ 38 w 254"/>
                <a:gd name="T31" fmla="*/ 147 h 262"/>
                <a:gd name="T32" fmla="*/ 45 w 254"/>
                <a:gd name="T33" fmla="*/ 174 h 262"/>
                <a:gd name="T34" fmla="*/ 32 w 254"/>
                <a:gd name="T35" fmla="*/ 184 h 262"/>
                <a:gd name="T36" fmla="*/ 20 w 254"/>
                <a:gd name="T37" fmla="*/ 206 h 262"/>
                <a:gd name="T38" fmla="*/ 38 w 254"/>
                <a:gd name="T39" fmla="*/ 228 h 262"/>
                <a:gd name="T40" fmla="*/ 61 w 254"/>
                <a:gd name="T41" fmla="*/ 220 h 262"/>
                <a:gd name="T42" fmla="*/ 74 w 254"/>
                <a:gd name="T43" fmla="*/ 207 h 262"/>
                <a:gd name="T44" fmla="*/ 98 w 254"/>
                <a:gd name="T45" fmla="*/ 220 h 262"/>
                <a:gd name="T46" fmla="*/ 97 w 254"/>
                <a:gd name="T47" fmla="*/ 239 h 262"/>
                <a:gd name="T48" fmla="*/ 104 w 254"/>
                <a:gd name="T49" fmla="*/ 261 h 262"/>
                <a:gd name="T50" fmla="*/ 130 w 254"/>
                <a:gd name="T51" fmla="*/ 262 h 262"/>
                <a:gd name="T52" fmla="*/ 140 w 254"/>
                <a:gd name="T53" fmla="*/ 243 h 262"/>
                <a:gd name="T54" fmla="*/ 143 w 254"/>
                <a:gd name="T55" fmla="*/ 225 h 262"/>
                <a:gd name="T56" fmla="*/ 169 w 254"/>
                <a:gd name="T57" fmla="*/ 216 h 262"/>
                <a:gd name="T58" fmla="*/ 179 w 254"/>
                <a:gd name="T59" fmla="*/ 230 h 262"/>
                <a:gd name="T60" fmla="*/ 200 w 254"/>
                <a:gd name="T61" fmla="*/ 242 h 262"/>
                <a:gd name="T62" fmla="*/ 221 w 254"/>
                <a:gd name="T63" fmla="*/ 225 h 262"/>
                <a:gd name="T64" fmla="*/ 213 w 254"/>
                <a:gd name="T65" fmla="*/ 202 h 262"/>
                <a:gd name="T66" fmla="*/ 202 w 254"/>
                <a:gd name="T67" fmla="*/ 187 h 262"/>
                <a:gd name="T68" fmla="*/ 213 w 254"/>
                <a:gd name="T69" fmla="*/ 163 h 262"/>
                <a:gd name="T70" fmla="*/ 232 w 254"/>
                <a:gd name="T71" fmla="*/ 163 h 262"/>
                <a:gd name="T72" fmla="*/ 252 w 254"/>
                <a:gd name="T73" fmla="*/ 157 h 262"/>
                <a:gd name="T74" fmla="*/ 254 w 254"/>
                <a:gd name="T75" fmla="*/ 130 h 262"/>
                <a:gd name="T76" fmla="*/ 236 w 254"/>
                <a:gd name="T77" fmla="*/ 118 h 262"/>
                <a:gd name="T78" fmla="*/ 218 w 254"/>
                <a:gd name="T79" fmla="*/ 117 h 262"/>
                <a:gd name="T80" fmla="*/ 209 w 254"/>
                <a:gd name="T81" fmla="*/ 89 h 262"/>
                <a:gd name="T82" fmla="*/ 223 w 254"/>
                <a:gd name="T83" fmla="*/ 78 h 262"/>
                <a:gd name="T84" fmla="*/ 235 w 254"/>
                <a:gd name="T85" fmla="*/ 56 h 262"/>
                <a:gd name="T86" fmla="*/ 218 w 254"/>
                <a:gd name="T87" fmla="*/ 36 h 262"/>
                <a:gd name="T88" fmla="*/ 195 w 254"/>
                <a:gd name="T89" fmla="*/ 43 h 262"/>
                <a:gd name="T90" fmla="*/ 182 w 254"/>
                <a:gd name="T91" fmla="*/ 55 h 262"/>
                <a:gd name="T92" fmla="*/ 157 w 254"/>
                <a:gd name="T93" fmla="*/ 42 h 262"/>
                <a:gd name="T94" fmla="*/ 159 w 254"/>
                <a:gd name="T95" fmla="*/ 23 h 262"/>
                <a:gd name="T96" fmla="*/ 151 w 254"/>
                <a:gd name="T97" fmla="*/ 3 h 262"/>
                <a:gd name="T98" fmla="*/ 131 w 254"/>
                <a:gd name="T99" fmla="*/ 89 h 262"/>
                <a:gd name="T100" fmla="*/ 147 w 254"/>
                <a:gd name="T101" fmla="*/ 94 h 262"/>
                <a:gd name="T102" fmla="*/ 167 w 254"/>
                <a:gd name="T103" fmla="*/ 118 h 262"/>
                <a:gd name="T104" fmla="*/ 169 w 254"/>
                <a:gd name="T105" fmla="*/ 135 h 262"/>
                <a:gd name="T106" fmla="*/ 164 w 254"/>
                <a:gd name="T107" fmla="*/ 151 h 262"/>
                <a:gd name="T108" fmla="*/ 140 w 254"/>
                <a:gd name="T109" fmla="*/ 173 h 262"/>
                <a:gd name="T110" fmla="*/ 124 w 254"/>
                <a:gd name="T111" fmla="*/ 173 h 262"/>
                <a:gd name="T112" fmla="*/ 108 w 254"/>
                <a:gd name="T113" fmla="*/ 170 h 262"/>
                <a:gd name="T114" fmla="*/ 88 w 254"/>
                <a:gd name="T115" fmla="*/ 144 h 262"/>
                <a:gd name="T116" fmla="*/ 87 w 254"/>
                <a:gd name="T117" fmla="*/ 128 h 262"/>
                <a:gd name="T118" fmla="*/ 91 w 254"/>
                <a:gd name="T119" fmla="*/ 111 h 262"/>
                <a:gd name="T120" fmla="*/ 115 w 254"/>
                <a:gd name="T121" fmla="*/ 91 h 262"/>
                <a:gd name="T122" fmla="*/ 131 w 254"/>
                <a:gd name="T123" fmla="*/ 8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 h="262">
                  <a:moveTo>
                    <a:pt x="151" y="3"/>
                  </a:moveTo>
                  <a:lnTo>
                    <a:pt x="125" y="0"/>
                  </a:lnTo>
                  <a:lnTo>
                    <a:pt x="115" y="19"/>
                  </a:lnTo>
                  <a:lnTo>
                    <a:pt x="112" y="38"/>
                  </a:lnTo>
                  <a:lnTo>
                    <a:pt x="87" y="46"/>
                  </a:lnTo>
                  <a:lnTo>
                    <a:pt x="76" y="32"/>
                  </a:lnTo>
                  <a:lnTo>
                    <a:pt x="55" y="20"/>
                  </a:lnTo>
                  <a:lnTo>
                    <a:pt x="35" y="39"/>
                  </a:lnTo>
                  <a:lnTo>
                    <a:pt x="42" y="62"/>
                  </a:lnTo>
                  <a:lnTo>
                    <a:pt x="53" y="75"/>
                  </a:lnTo>
                  <a:lnTo>
                    <a:pt x="42" y="101"/>
                  </a:lnTo>
                  <a:lnTo>
                    <a:pt x="23" y="99"/>
                  </a:lnTo>
                  <a:lnTo>
                    <a:pt x="3" y="107"/>
                  </a:lnTo>
                  <a:lnTo>
                    <a:pt x="0" y="134"/>
                  </a:lnTo>
                  <a:lnTo>
                    <a:pt x="19" y="144"/>
                  </a:lnTo>
                  <a:lnTo>
                    <a:pt x="38" y="147"/>
                  </a:lnTo>
                  <a:lnTo>
                    <a:pt x="45" y="174"/>
                  </a:lnTo>
                  <a:lnTo>
                    <a:pt x="32" y="184"/>
                  </a:lnTo>
                  <a:lnTo>
                    <a:pt x="20" y="206"/>
                  </a:lnTo>
                  <a:lnTo>
                    <a:pt x="38" y="228"/>
                  </a:lnTo>
                  <a:lnTo>
                    <a:pt x="61" y="220"/>
                  </a:lnTo>
                  <a:lnTo>
                    <a:pt x="74" y="207"/>
                  </a:lnTo>
                  <a:lnTo>
                    <a:pt x="98" y="220"/>
                  </a:lnTo>
                  <a:lnTo>
                    <a:pt x="97" y="239"/>
                  </a:lnTo>
                  <a:lnTo>
                    <a:pt x="104" y="261"/>
                  </a:lnTo>
                  <a:lnTo>
                    <a:pt x="130" y="262"/>
                  </a:lnTo>
                  <a:lnTo>
                    <a:pt x="140" y="243"/>
                  </a:lnTo>
                  <a:lnTo>
                    <a:pt x="143" y="225"/>
                  </a:lnTo>
                  <a:lnTo>
                    <a:pt x="169" y="216"/>
                  </a:lnTo>
                  <a:lnTo>
                    <a:pt x="179" y="230"/>
                  </a:lnTo>
                  <a:lnTo>
                    <a:pt x="200" y="242"/>
                  </a:lnTo>
                  <a:lnTo>
                    <a:pt x="221" y="225"/>
                  </a:lnTo>
                  <a:lnTo>
                    <a:pt x="213" y="202"/>
                  </a:lnTo>
                  <a:lnTo>
                    <a:pt x="202" y="187"/>
                  </a:lnTo>
                  <a:lnTo>
                    <a:pt x="213" y="163"/>
                  </a:lnTo>
                  <a:lnTo>
                    <a:pt x="232" y="163"/>
                  </a:lnTo>
                  <a:lnTo>
                    <a:pt x="252" y="157"/>
                  </a:lnTo>
                  <a:lnTo>
                    <a:pt x="254" y="130"/>
                  </a:lnTo>
                  <a:lnTo>
                    <a:pt x="236" y="118"/>
                  </a:lnTo>
                  <a:lnTo>
                    <a:pt x="218" y="117"/>
                  </a:lnTo>
                  <a:lnTo>
                    <a:pt x="209" y="89"/>
                  </a:lnTo>
                  <a:lnTo>
                    <a:pt x="223" y="78"/>
                  </a:lnTo>
                  <a:lnTo>
                    <a:pt x="235" y="56"/>
                  </a:lnTo>
                  <a:lnTo>
                    <a:pt x="218" y="36"/>
                  </a:lnTo>
                  <a:lnTo>
                    <a:pt x="195" y="43"/>
                  </a:lnTo>
                  <a:lnTo>
                    <a:pt x="182" y="55"/>
                  </a:lnTo>
                  <a:lnTo>
                    <a:pt x="157" y="42"/>
                  </a:lnTo>
                  <a:lnTo>
                    <a:pt x="159" y="23"/>
                  </a:lnTo>
                  <a:lnTo>
                    <a:pt x="151" y="3"/>
                  </a:lnTo>
                  <a:close/>
                  <a:moveTo>
                    <a:pt x="131" y="89"/>
                  </a:moveTo>
                  <a:lnTo>
                    <a:pt x="147" y="94"/>
                  </a:lnTo>
                  <a:lnTo>
                    <a:pt x="167" y="118"/>
                  </a:lnTo>
                  <a:lnTo>
                    <a:pt x="169" y="135"/>
                  </a:lnTo>
                  <a:lnTo>
                    <a:pt x="164" y="151"/>
                  </a:lnTo>
                  <a:lnTo>
                    <a:pt x="140" y="173"/>
                  </a:lnTo>
                  <a:lnTo>
                    <a:pt x="124" y="173"/>
                  </a:lnTo>
                  <a:lnTo>
                    <a:pt x="108" y="170"/>
                  </a:lnTo>
                  <a:lnTo>
                    <a:pt x="88" y="144"/>
                  </a:lnTo>
                  <a:lnTo>
                    <a:pt x="87" y="128"/>
                  </a:lnTo>
                  <a:lnTo>
                    <a:pt x="91" y="111"/>
                  </a:lnTo>
                  <a:lnTo>
                    <a:pt x="115" y="91"/>
                  </a:lnTo>
                  <a:lnTo>
                    <a:pt x="131" y="89"/>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434"/>
            <p:cNvSpPr>
              <a:spLocks noEditPoints="1"/>
            </p:cNvSpPr>
            <p:nvPr/>
          </p:nvSpPr>
          <p:spPr bwMode="auto">
            <a:xfrm>
              <a:off x="5707063" y="3689351"/>
              <a:ext cx="123825" cy="122238"/>
            </a:xfrm>
            <a:custGeom>
              <a:avLst/>
              <a:gdLst>
                <a:gd name="T0" fmla="*/ 23 w 234"/>
                <a:gd name="T1" fmla="*/ 180 h 232"/>
                <a:gd name="T2" fmla="*/ 39 w 234"/>
                <a:gd name="T3" fmla="*/ 199 h 232"/>
                <a:gd name="T4" fmla="*/ 58 w 234"/>
                <a:gd name="T5" fmla="*/ 193 h 232"/>
                <a:gd name="T6" fmla="*/ 71 w 234"/>
                <a:gd name="T7" fmla="*/ 183 h 232"/>
                <a:gd name="T8" fmla="*/ 93 w 234"/>
                <a:gd name="T9" fmla="*/ 194 h 232"/>
                <a:gd name="T10" fmla="*/ 91 w 234"/>
                <a:gd name="T11" fmla="*/ 209 h 232"/>
                <a:gd name="T12" fmla="*/ 98 w 234"/>
                <a:gd name="T13" fmla="*/ 229 h 232"/>
                <a:gd name="T14" fmla="*/ 121 w 234"/>
                <a:gd name="T15" fmla="*/ 232 h 232"/>
                <a:gd name="T16" fmla="*/ 132 w 234"/>
                <a:gd name="T17" fmla="*/ 212 h 232"/>
                <a:gd name="T18" fmla="*/ 132 w 234"/>
                <a:gd name="T19" fmla="*/ 197 h 232"/>
                <a:gd name="T20" fmla="*/ 155 w 234"/>
                <a:gd name="T21" fmla="*/ 188 h 232"/>
                <a:gd name="T22" fmla="*/ 166 w 234"/>
                <a:gd name="T23" fmla="*/ 200 h 232"/>
                <a:gd name="T24" fmla="*/ 183 w 234"/>
                <a:gd name="T25" fmla="*/ 209 h 232"/>
                <a:gd name="T26" fmla="*/ 202 w 234"/>
                <a:gd name="T27" fmla="*/ 193 h 232"/>
                <a:gd name="T28" fmla="*/ 195 w 234"/>
                <a:gd name="T29" fmla="*/ 176 h 232"/>
                <a:gd name="T30" fmla="*/ 185 w 234"/>
                <a:gd name="T31" fmla="*/ 163 h 232"/>
                <a:gd name="T32" fmla="*/ 196 w 234"/>
                <a:gd name="T33" fmla="*/ 141 h 232"/>
                <a:gd name="T34" fmla="*/ 212 w 234"/>
                <a:gd name="T35" fmla="*/ 142 h 232"/>
                <a:gd name="T36" fmla="*/ 232 w 234"/>
                <a:gd name="T37" fmla="*/ 137 h 232"/>
                <a:gd name="T38" fmla="*/ 234 w 234"/>
                <a:gd name="T39" fmla="*/ 112 h 232"/>
                <a:gd name="T40" fmla="*/ 214 w 234"/>
                <a:gd name="T41" fmla="*/ 102 h 232"/>
                <a:gd name="T42" fmla="*/ 198 w 234"/>
                <a:gd name="T43" fmla="*/ 102 h 232"/>
                <a:gd name="T44" fmla="*/ 191 w 234"/>
                <a:gd name="T45" fmla="*/ 79 h 232"/>
                <a:gd name="T46" fmla="*/ 202 w 234"/>
                <a:gd name="T47" fmla="*/ 67 h 232"/>
                <a:gd name="T48" fmla="*/ 209 w 234"/>
                <a:gd name="T49" fmla="*/ 50 h 232"/>
                <a:gd name="T50" fmla="*/ 194 w 234"/>
                <a:gd name="T51" fmla="*/ 33 h 232"/>
                <a:gd name="T52" fmla="*/ 176 w 234"/>
                <a:gd name="T53" fmla="*/ 39 h 232"/>
                <a:gd name="T54" fmla="*/ 163 w 234"/>
                <a:gd name="T55" fmla="*/ 49 h 232"/>
                <a:gd name="T56" fmla="*/ 142 w 234"/>
                <a:gd name="T57" fmla="*/ 37 h 232"/>
                <a:gd name="T58" fmla="*/ 143 w 234"/>
                <a:gd name="T59" fmla="*/ 21 h 232"/>
                <a:gd name="T60" fmla="*/ 136 w 234"/>
                <a:gd name="T61" fmla="*/ 1 h 232"/>
                <a:gd name="T62" fmla="*/ 111 w 234"/>
                <a:gd name="T63" fmla="*/ 0 h 232"/>
                <a:gd name="T64" fmla="*/ 103 w 234"/>
                <a:gd name="T65" fmla="*/ 19 h 232"/>
                <a:gd name="T66" fmla="*/ 103 w 234"/>
                <a:gd name="T67" fmla="*/ 34 h 232"/>
                <a:gd name="T68" fmla="*/ 78 w 234"/>
                <a:gd name="T69" fmla="*/ 42 h 232"/>
                <a:gd name="T70" fmla="*/ 67 w 234"/>
                <a:gd name="T71" fmla="*/ 30 h 232"/>
                <a:gd name="T72" fmla="*/ 49 w 234"/>
                <a:gd name="T73" fmla="*/ 21 h 232"/>
                <a:gd name="T74" fmla="*/ 32 w 234"/>
                <a:gd name="T75" fmla="*/ 37 h 232"/>
                <a:gd name="T76" fmla="*/ 38 w 234"/>
                <a:gd name="T77" fmla="*/ 56 h 232"/>
                <a:gd name="T78" fmla="*/ 48 w 234"/>
                <a:gd name="T79" fmla="*/ 69 h 232"/>
                <a:gd name="T80" fmla="*/ 38 w 234"/>
                <a:gd name="T81" fmla="*/ 91 h 232"/>
                <a:gd name="T82" fmla="*/ 22 w 234"/>
                <a:gd name="T83" fmla="*/ 88 h 232"/>
                <a:gd name="T84" fmla="*/ 2 w 234"/>
                <a:gd name="T85" fmla="*/ 95 h 232"/>
                <a:gd name="T86" fmla="*/ 0 w 234"/>
                <a:gd name="T87" fmla="*/ 118 h 232"/>
                <a:gd name="T88" fmla="*/ 19 w 234"/>
                <a:gd name="T89" fmla="*/ 128 h 232"/>
                <a:gd name="T90" fmla="*/ 35 w 234"/>
                <a:gd name="T91" fmla="*/ 128 h 232"/>
                <a:gd name="T92" fmla="*/ 44 w 234"/>
                <a:gd name="T93" fmla="*/ 152 h 232"/>
                <a:gd name="T94" fmla="*/ 32 w 234"/>
                <a:gd name="T95" fmla="*/ 163 h 232"/>
                <a:gd name="T96" fmla="*/ 23 w 234"/>
                <a:gd name="T97" fmla="*/ 180 h 232"/>
                <a:gd name="T98" fmla="*/ 90 w 234"/>
                <a:gd name="T99" fmla="*/ 140 h 232"/>
                <a:gd name="T100" fmla="*/ 81 w 234"/>
                <a:gd name="T101" fmla="*/ 127 h 232"/>
                <a:gd name="T102" fmla="*/ 83 w 234"/>
                <a:gd name="T103" fmla="*/ 99 h 232"/>
                <a:gd name="T104" fmla="*/ 93 w 234"/>
                <a:gd name="T105" fmla="*/ 88 h 232"/>
                <a:gd name="T106" fmla="*/ 104 w 234"/>
                <a:gd name="T107" fmla="*/ 80 h 232"/>
                <a:gd name="T108" fmla="*/ 133 w 234"/>
                <a:gd name="T109" fmla="*/ 82 h 232"/>
                <a:gd name="T110" fmla="*/ 145 w 234"/>
                <a:gd name="T111" fmla="*/ 92 h 232"/>
                <a:gd name="T112" fmla="*/ 153 w 234"/>
                <a:gd name="T113" fmla="*/ 103 h 232"/>
                <a:gd name="T114" fmla="*/ 150 w 234"/>
                <a:gd name="T115" fmla="*/ 132 h 232"/>
                <a:gd name="T116" fmla="*/ 142 w 234"/>
                <a:gd name="T117" fmla="*/ 142 h 232"/>
                <a:gd name="T118" fmla="*/ 129 w 234"/>
                <a:gd name="T119" fmla="*/ 151 h 232"/>
                <a:gd name="T120" fmla="*/ 101 w 234"/>
                <a:gd name="T121" fmla="*/ 150 h 232"/>
                <a:gd name="T122" fmla="*/ 90 w 234"/>
                <a:gd name="T123" fmla="*/ 1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32">
                  <a:moveTo>
                    <a:pt x="23" y="180"/>
                  </a:moveTo>
                  <a:lnTo>
                    <a:pt x="39" y="199"/>
                  </a:lnTo>
                  <a:lnTo>
                    <a:pt x="58" y="193"/>
                  </a:lnTo>
                  <a:lnTo>
                    <a:pt x="71" y="183"/>
                  </a:lnTo>
                  <a:lnTo>
                    <a:pt x="93" y="194"/>
                  </a:lnTo>
                  <a:lnTo>
                    <a:pt x="91" y="209"/>
                  </a:lnTo>
                  <a:lnTo>
                    <a:pt x="98" y="229"/>
                  </a:lnTo>
                  <a:lnTo>
                    <a:pt x="121" y="232"/>
                  </a:lnTo>
                  <a:lnTo>
                    <a:pt x="132" y="212"/>
                  </a:lnTo>
                  <a:lnTo>
                    <a:pt x="132" y="197"/>
                  </a:lnTo>
                  <a:lnTo>
                    <a:pt x="155" y="188"/>
                  </a:lnTo>
                  <a:lnTo>
                    <a:pt x="166" y="200"/>
                  </a:lnTo>
                  <a:lnTo>
                    <a:pt x="183" y="209"/>
                  </a:lnTo>
                  <a:lnTo>
                    <a:pt x="202" y="193"/>
                  </a:lnTo>
                  <a:lnTo>
                    <a:pt x="195" y="176"/>
                  </a:lnTo>
                  <a:lnTo>
                    <a:pt x="185" y="163"/>
                  </a:lnTo>
                  <a:lnTo>
                    <a:pt x="196" y="141"/>
                  </a:lnTo>
                  <a:lnTo>
                    <a:pt x="212" y="142"/>
                  </a:lnTo>
                  <a:lnTo>
                    <a:pt x="232" y="137"/>
                  </a:lnTo>
                  <a:lnTo>
                    <a:pt x="234" y="112"/>
                  </a:lnTo>
                  <a:lnTo>
                    <a:pt x="214" y="102"/>
                  </a:lnTo>
                  <a:lnTo>
                    <a:pt x="198" y="102"/>
                  </a:lnTo>
                  <a:lnTo>
                    <a:pt x="191" y="79"/>
                  </a:lnTo>
                  <a:lnTo>
                    <a:pt x="202" y="67"/>
                  </a:lnTo>
                  <a:lnTo>
                    <a:pt x="209" y="50"/>
                  </a:lnTo>
                  <a:lnTo>
                    <a:pt x="194" y="33"/>
                  </a:lnTo>
                  <a:lnTo>
                    <a:pt x="176" y="39"/>
                  </a:lnTo>
                  <a:lnTo>
                    <a:pt x="163" y="49"/>
                  </a:lnTo>
                  <a:lnTo>
                    <a:pt x="142" y="37"/>
                  </a:lnTo>
                  <a:lnTo>
                    <a:pt x="143" y="21"/>
                  </a:lnTo>
                  <a:lnTo>
                    <a:pt x="136" y="1"/>
                  </a:lnTo>
                  <a:lnTo>
                    <a:pt x="111" y="0"/>
                  </a:lnTo>
                  <a:lnTo>
                    <a:pt x="103" y="19"/>
                  </a:lnTo>
                  <a:lnTo>
                    <a:pt x="103" y="34"/>
                  </a:lnTo>
                  <a:lnTo>
                    <a:pt x="78" y="42"/>
                  </a:lnTo>
                  <a:lnTo>
                    <a:pt x="67" y="30"/>
                  </a:lnTo>
                  <a:lnTo>
                    <a:pt x="49" y="21"/>
                  </a:lnTo>
                  <a:lnTo>
                    <a:pt x="32" y="37"/>
                  </a:lnTo>
                  <a:lnTo>
                    <a:pt x="38" y="56"/>
                  </a:lnTo>
                  <a:lnTo>
                    <a:pt x="48" y="69"/>
                  </a:lnTo>
                  <a:lnTo>
                    <a:pt x="38" y="91"/>
                  </a:lnTo>
                  <a:lnTo>
                    <a:pt x="22" y="88"/>
                  </a:lnTo>
                  <a:lnTo>
                    <a:pt x="2" y="95"/>
                  </a:lnTo>
                  <a:lnTo>
                    <a:pt x="0" y="118"/>
                  </a:lnTo>
                  <a:lnTo>
                    <a:pt x="19" y="128"/>
                  </a:lnTo>
                  <a:lnTo>
                    <a:pt x="35" y="128"/>
                  </a:lnTo>
                  <a:lnTo>
                    <a:pt x="44" y="152"/>
                  </a:lnTo>
                  <a:lnTo>
                    <a:pt x="32" y="163"/>
                  </a:lnTo>
                  <a:lnTo>
                    <a:pt x="23" y="180"/>
                  </a:lnTo>
                  <a:close/>
                  <a:moveTo>
                    <a:pt x="90" y="140"/>
                  </a:moveTo>
                  <a:lnTo>
                    <a:pt x="81" y="127"/>
                  </a:lnTo>
                  <a:lnTo>
                    <a:pt x="83" y="99"/>
                  </a:lnTo>
                  <a:lnTo>
                    <a:pt x="93" y="88"/>
                  </a:lnTo>
                  <a:lnTo>
                    <a:pt x="104" y="80"/>
                  </a:lnTo>
                  <a:lnTo>
                    <a:pt x="133" y="82"/>
                  </a:lnTo>
                  <a:lnTo>
                    <a:pt x="145" y="92"/>
                  </a:lnTo>
                  <a:lnTo>
                    <a:pt x="153" y="103"/>
                  </a:lnTo>
                  <a:lnTo>
                    <a:pt x="150" y="132"/>
                  </a:lnTo>
                  <a:lnTo>
                    <a:pt x="142" y="142"/>
                  </a:lnTo>
                  <a:lnTo>
                    <a:pt x="129" y="151"/>
                  </a:lnTo>
                  <a:lnTo>
                    <a:pt x="101" y="150"/>
                  </a:lnTo>
                  <a:lnTo>
                    <a:pt x="90" y="14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35"/>
            <p:cNvSpPr>
              <a:spLocks noEditPoints="1"/>
            </p:cNvSpPr>
            <p:nvPr/>
          </p:nvSpPr>
          <p:spPr bwMode="auto">
            <a:xfrm>
              <a:off x="5657851" y="3586163"/>
              <a:ext cx="130175" cy="128588"/>
            </a:xfrm>
            <a:custGeom>
              <a:avLst/>
              <a:gdLst>
                <a:gd name="T0" fmla="*/ 12 w 244"/>
                <a:gd name="T1" fmla="*/ 171 h 243"/>
                <a:gd name="T2" fmla="*/ 25 w 244"/>
                <a:gd name="T3" fmla="*/ 193 h 243"/>
                <a:gd name="T4" fmla="*/ 45 w 244"/>
                <a:gd name="T5" fmla="*/ 190 h 243"/>
                <a:gd name="T6" fmla="*/ 61 w 244"/>
                <a:gd name="T7" fmla="*/ 183 h 243"/>
                <a:gd name="T8" fmla="*/ 81 w 244"/>
                <a:gd name="T9" fmla="*/ 199 h 243"/>
                <a:gd name="T10" fmla="*/ 75 w 244"/>
                <a:gd name="T11" fmla="*/ 215 h 243"/>
                <a:gd name="T12" fmla="*/ 78 w 244"/>
                <a:gd name="T13" fmla="*/ 238 h 243"/>
                <a:gd name="T14" fmla="*/ 103 w 244"/>
                <a:gd name="T15" fmla="*/ 243 h 243"/>
                <a:gd name="T16" fmla="*/ 117 w 244"/>
                <a:gd name="T17" fmla="*/ 226 h 243"/>
                <a:gd name="T18" fmla="*/ 120 w 244"/>
                <a:gd name="T19" fmla="*/ 209 h 243"/>
                <a:gd name="T20" fmla="*/ 146 w 244"/>
                <a:gd name="T21" fmla="*/ 206 h 243"/>
                <a:gd name="T22" fmla="*/ 156 w 244"/>
                <a:gd name="T23" fmla="*/ 220 h 243"/>
                <a:gd name="T24" fmla="*/ 172 w 244"/>
                <a:gd name="T25" fmla="*/ 232 h 243"/>
                <a:gd name="T26" fmla="*/ 193 w 244"/>
                <a:gd name="T27" fmla="*/ 220 h 243"/>
                <a:gd name="T28" fmla="*/ 192 w 244"/>
                <a:gd name="T29" fmla="*/ 200 h 243"/>
                <a:gd name="T30" fmla="*/ 183 w 244"/>
                <a:gd name="T31" fmla="*/ 184 h 243"/>
                <a:gd name="T32" fmla="*/ 199 w 244"/>
                <a:gd name="T33" fmla="*/ 164 h 243"/>
                <a:gd name="T34" fmla="*/ 215 w 244"/>
                <a:gd name="T35" fmla="*/ 168 h 243"/>
                <a:gd name="T36" fmla="*/ 238 w 244"/>
                <a:gd name="T37" fmla="*/ 166 h 243"/>
                <a:gd name="T38" fmla="*/ 244 w 244"/>
                <a:gd name="T39" fmla="*/ 141 h 243"/>
                <a:gd name="T40" fmla="*/ 226 w 244"/>
                <a:gd name="T41" fmla="*/ 128 h 243"/>
                <a:gd name="T42" fmla="*/ 211 w 244"/>
                <a:gd name="T43" fmla="*/ 124 h 243"/>
                <a:gd name="T44" fmla="*/ 206 w 244"/>
                <a:gd name="T45" fmla="*/ 98 h 243"/>
                <a:gd name="T46" fmla="*/ 221 w 244"/>
                <a:gd name="T47" fmla="*/ 89 h 243"/>
                <a:gd name="T48" fmla="*/ 234 w 244"/>
                <a:gd name="T49" fmla="*/ 72 h 243"/>
                <a:gd name="T50" fmla="*/ 221 w 244"/>
                <a:gd name="T51" fmla="*/ 50 h 243"/>
                <a:gd name="T52" fmla="*/ 201 w 244"/>
                <a:gd name="T53" fmla="*/ 53 h 243"/>
                <a:gd name="T54" fmla="*/ 185 w 244"/>
                <a:gd name="T55" fmla="*/ 62 h 243"/>
                <a:gd name="T56" fmla="*/ 164 w 244"/>
                <a:gd name="T57" fmla="*/ 45 h 243"/>
                <a:gd name="T58" fmla="*/ 170 w 244"/>
                <a:gd name="T59" fmla="*/ 29 h 243"/>
                <a:gd name="T60" fmla="*/ 166 w 244"/>
                <a:gd name="T61" fmla="*/ 7 h 243"/>
                <a:gd name="T62" fmla="*/ 141 w 244"/>
                <a:gd name="T63" fmla="*/ 0 h 243"/>
                <a:gd name="T64" fmla="*/ 128 w 244"/>
                <a:gd name="T65" fmla="*/ 19 h 243"/>
                <a:gd name="T66" fmla="*/ 124 w 244"/>
                <a:gd name="T67" fmla="*/ 35 h 243"/>
                <a:gd name="T68" fmla="*/ 98 w 244"/>
                <a:gd name="T69" fmla="*/ 37 h 243"/>
                <a:gd name="T70" fmla="*/ 90 w 244"/>
                <a:gd name="T71" fmla="*/ 23 h 243"/>
                <a:gd name="T72" fmla="*/ 74 w 244"/>
                <a:gd name="T73" fmla="*/ 11 h 243"/>
                <a:gd name="T74" fmla="*/ 52 w 244"/>
                <a:gd name="T75" fmla="*/ 24 h 243"/>
                <a:gd name="T76" fmla="*/ 54 w 244"/>
                <a:gd name="T77" fmla="*/ 45 h 243"/>
                <a:gd name="T78" fmla="*/ 62 w 244"/>
                <a:gd name="T79" fmla="*/ 59 h 243"/>
                <a:gd name="T80" fmla="*/ 46 w 244"/>
                <a:gd name="T81" fmla="*/ 81 h 243"/>
                <a:gd name="T82" fmla="*/ 30 w 244"/>
                <a:gd name="T83" fmla="*/ 75 h 243"/>
                <a:gd name="T84" fmla="*/ 7 w 244"/>
                <a:gd name="T85" fmla="*/ 78 h 243"/>
                <a:gd name="T86" fmla="*/ 0 w 244"/>
                <a:gd name="T87" fmla="*/ 102 h 243"/>
                <a:gd name="T88" fmla="*/ 19 w 244"/>
                <a:gd name="T89" fmla="*/ 117 h 243"/>
                <a:gd name="T90" fmla="*/ 35 w 244"/>
                <a:gd name="T91" fmla="*/ 119 h 243"/>
                <a:gd name="T92" fmla="*/ 39 w 244"/>
                <a:gd name="T93" fmla="*/ 145 h 243"/>
                <a:gd name="T94" fmla="*/ 23 w 244"/>
                <a:gd name="T95" fmla="*/ 155 h 243"/>
                <a:gd name="T96" fmla="*/ 12 w 244"/>
                <a:gd name="T97" fmla="*/ 171 h 243"/>
                <a:gd name="T98" fmla="*/ 90 w 244"/>
                <a:gd name="T99" fmla="*/ 141 h 243"/>
                <a:gd name="T100" fmla="*/ 84 w 244"/>
                <a:gd name="T101" fmla="*/ 127 h 243"/>
                <a:gd name="T102" fmla="*/ 91 w 244"/>
                <a:gd name="T103" fmla="*/ 98 h 243"/>
                <a:gd name="T104" fmla="*/ 103 w 244"/>
                <a:gd name="T105" fmla="*/ 88 h 243"/>
                <a:gd name="T106" fmla="*/ 118 w 244"/>
                <a:gd name="T107" fmla="*/ 82 h 243"/>
                <a:gd name="T108" fmla="*/ 147 w 244"/>
                <a:gd name="T109" fmla="*/ 91 h 243"/>
                <a:gd name="T110" fmla="*/ 156 w 244"/>
                <a:gd name="T111" fmla="*/ 102 h 243"/>
                <a:gd name="T112" fmla="*/ 162 w 244"/>
                <a:gd name="T113" fmla="*/ 117 h 243"/>
                <a:gd name="T114" fmla="*/ 154 w 244"/>
                <a:gd name="T115" fmla="*/ 145 h 243"/>
                <a:gd name="T116" fmla="*/ 141 w 244"/>
                <a:gd name="T117" fmla="*/ 155 h 243"/>
                <a:gd name="T118" fmla="*/ 127 w 244"/>
                <a:gd name="T119" fmla="*/ 161 h 243"/>
                <a:gd name="T120" fmla="*/ 98 w 244"/>
                <a:gd name="T121" fmla="*/ 154 h 243"/>
                <a:gd name="T122" fmla="*/ 90 w 244"/>
                <a:gd name="T123" fmla="*/ 14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43">
                  <a:moveTo>
                    <a:pt x="12" y="171"/>
                  </a:moveTo>
                  <a:lnTo>
                    <a:pt x="25" y="193"/>
                  </a:lnTo>
                  <a:lnTo>
                    <a:pt x="45" y="190"/>
                  </a:lnTo>
                  <a:lnTo>
                    <a:pt x="61" y="183"/>
                  </a:lnTo>
                  <a:lnTo>
                    <a:pt x="81" y="199"/>
                  </a:lnTo>
                  <a:lnTo>
                    <a:pt x="75" y="215"/>
                  </a:lnTo>
                  <a:lnTo>
                    <a:pt x="78" y="238"/>
                  </a:lnTo>
                  <a:lnTo>
                    <a:pt x="103" y="243"/>
                  </a:lnTo>
                  <a:lnTo>
                    <a:pt x="117" y="226"/>
                  </a:lnTo>
                  <a:lnTo>
                    <a:pt x="120" y="209"/>
                  </a:lnTo>
                  <a:lnTo>
                    <a:pt x="146" y="206"/>
                  </a:lnTo>
                  <a:lnTo>
                    <a:pt x="156" y="220"/>
                  </a:lnTo>
                  <a:lnTo>
                    <a:pt x="172" y="232"/>
                  </a:lnTo>
                  <a:lnTo>
                    <a:pt x="193" y="220"/>
                  </a:lnTo>
                  <a:lnTo>
                    <a:pt x="192" y="200"/>
                  </a:lnTo>
                  <a:lnTo>
                    <a:pt x="183" y="184"/>
                  </a:lnTo>
                  <a:lnTo>
                    <a:pt x="199" y="164"/>
                  </a:lnTo>
                  <a:lnTo>
                    <a:pt x="215" y="168"/>
                  </a:lnTo>
                  <a:lnTo>
                    <a:pt x="238" y="166"/>
                  </a:lnTo>
                  <a:lnTo>
                    <a:pt x="244" y="141"/>
                  </a:lnTo>
                  <a:lnTo>
                    <a:pt x="226" y="128"/>
                  </a:lnTo>
                  <a:lnTo>
                    <a:pt x="211" y="124"/>
                  </a:lnTo>
                  <a:lnTo>
                    <a:pt x="206" y="98"/>
                  </a:lnTo>
                  <a:lnTo>
                    <a:pt x="221" y="89"/>
                  </a:lnTo>
                  <a:lnTo>
                    <a:pt x="234" y="72"/>
                  </a:lnTo>
                  <a:lnTo>
                    <a:pt x="221" y="50"/>
                  </a:lnTo>
                  <a:lnTo>
                    <a:pt x="201" y="53"/>
                  </a:lnTo>
                  <a:lnTo>
                    <a:pt x="185" y="62"/>
                  </a:lnTo>
                  <a:lnTo>
                    <a:pt x="164" y="45"/>
                  </a:lnTo>
                  <a:lnTo>
                    <a:pt x="170" y="29"/>
                  </a:lnTo>
                  <a:lnTo>
                    <a:pt x="166" y="7"/>
                  </a:lnTo>
                  <a:lnTo>
                    <a:pt x="141" y="0"/>
                  </a:lnTo>
                  <a:lnTo>
                    <a:pt x="128" y="19"/>
                  </a:lnTo>
                  <a:lnTo>
                    <a:pt x="124" y="35"/>
                  </a:lnTo>
                  <a:lnTo>
                    <a:pt x="98" y="37"/>
                  </a:lnTo>
                  <a:lnTo>
                    <a:pt x="90" y="23"/>
                  </a:lnTo>
                  <a:lnTo>
                    <a:pt x="74" y="11"/>
                  </a:lnTo>
                  <a:lnTo>
                    <a:pt x="52" y="24"/>
                  </a:lnTo>
                  <a:lnTo>
                    <a:pt x="54" y="45"/>
                  </a:lnTo>
                  <a:lnTo>
                    <a:pt x="62" y="59"/>
                  </a:lnTo>
                  <a:lnTo>
                    <a:pt x="46" y="81"/>
                  </a:lnTo>
                  <a:lnTo>
                    <a:pt x="30" y="75"/>
                  </a:lnTo>
                  <a:lnTo>
                    <a:pt x="7" y="78"/>
                  </a:lnTo>
                  <a:lnTo>
                    <a:pt x="0" y="102"/>
                  </a:lnTo>
                  <a:lnTo>
                    <a:pt x="19" y="117"/>
                  </a:lnTo>
                  <a:lnTo>
                    <a:pt x="35" y="119"/>
                  </a:lnTo>
                  <a:lnTo>
                    <a:pt x="39" y="145"/>
                  </a:lnTo>
                  <a:lnTo>
                    <a:pt x="23" y="155"/>
                  </a:lnTo>
                  <a:lnTo>
                    <a:pt x="12" y="171"/>
                  </a:lnTo>
                  <a:close/>
                  <a:moveTo>
                    <a:pt x="90" y="141"/>
                  </a:moveTo>
                  <a:lnTo>
                    <a:pt x="84" y="127"/>
                  </a:lnTo>
                  <a:lnTo>
                    <a:pt x="91" y="98"/>
                  </a:lnTo>
                  <a:lnTo>
                    <a:pt x="103" y="88"/>
                  </a:lnTo>
                  <a:lnTo>
                    <a:pt x="118" y="82"/>
                  </a:lnTo>
                  <a:lnTo>
                    <a:pt x="147" y="91"/>
                  </a:lnTo>
                  <a:lnTo>
                    <a:pt x="156" y="102"/>
                  </a:lnTo>
                  <a:lnTo>
                    <a:pt x="162" y="117"/>
                  </a:lnTo>
                  <a:lnTo>
                    <a:pt x="154" y="145"/>
                  </a:lnTo>
                  <a:lnTo>
                    <a:pt x="141" y="155"/>
                  </a:lnTo>
                  <a:lnTo>
                    <a:pt x="127" y="161"/>
                  </a:lnTo>
                  <a:lnTo>
                    <a:pt x="98" y="154"/>
                  </a:lnTo>
                  <a:lnTo>
                    <a:pt x="90" y="14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36"/>
            <p:cNvSpPr>
              <a:spLocks noEditPoints="1"/>
            </p:cNvSpPr>
            <p:nvPr/>
          </p:nvSpPr>
          <p:spPr bwMode="auto">
            <a:xfrm>
              <a:off x="5768976" y="3563938"/>
              <a:ext cx="138113" cy="139700"/>
            </a:xfrm>
            <a:custGeom>
              <a:avLst/>
              <a:gdLst>
                <a:gd name="T0" fmla="*/ 41 w 261"/>
                <a:gd name="T1" fmla="*/ 229 h 265"/>
                <a:gd name="T2" fmla="*/ 62 w 261"/>
                <a:gd name="T3" fmla="*/ 245 h 265"/>
                <a:gd name="T4" fmla="*/ 81 w 261"/>
                <a:gd name="T5" fmla="*/ 233 h 265"/>
                <a:gd name="T6" fmla="*/ 92 w 261"/>
                <a:gd name="T7" fmla="*/ 219 h 265"/>
                <a:gd name="T8" fmla="*/ 120 w 261"/>
                <a:gd name="T9" fmla="*/ 226 h 265"/>
                <a:gd name="T10" fmla="*/ 120 w 261"/>
                <a:gd name="T11" fmla="*/ 245 h 265"/>
                <a:gd name="T12" fmla="*/ 131 w 261"/>
                <a:gd name="T13" fmla="*/ 265 h 265"/>
                <a:gd name="T14" fmla="*/ 159 w 261"/>
                <a:gd name="T15" fmla="*/ 261 h 265"/>
                <a:gd name="T16" fmla="*/ 166 w 261"/>
                <a:gd name="T17" fmla="*/ 238 h 265"/>
                <a:gd name="T18" fmla="*/ 163 w 261"/>
                <a:gd name="T19" fmla="*/ 221 h 265"/>
                <a:gd name="T20" fmla="*/ 186 w 261"/>
                <a:gd name="T21" fmla="*/ 206 h 265"/>
                <a:gd name="T22" fmla="*/ 202 w 261"/>
                <a:gd name="T23" fmla="*/ 216 h 265"/>
                <a:gd name="T24" fmla="*/ 222 w 261"/>
                <a:gd name="T25" fmla="*/ 221 h 265"/>
                <a:gd name="T26" fmla="*/ 238 w 261"/>
                <a:gd name="T27" fmla="*/ 199 h 265"/>
                <a:gd name="T28" fmla="*/ 228 w 261"/>
                <a:gd name="T29" fmla="*/ 180 h 265"/>
                <a:gd name="T30" fmla="*/ 215 w 261"/>
                <a:gd name="T31" fmla="*/ 169 h 265"/>
                <a:gd name="T32" fmla="*/ 222 w 261"/>
                <a:gd name="T33" fmla="*/ 141 h 265"/>
                <a:gd name="T34" fmla="*/ 239 w 261"/>
                <a:gd name="T35" fmla="*/ 140 h 265"/>
                <a:gd name="T36" fmla="*/ 261 w 261"/>
                <a:gd name="T37" fmla="*/ 127 h 265"/>
                <a:gd name="T38" fmla="*/ 258 w 261"/>
                <a:gd name="T39" fmla="*/ 100 h 265"/>
                <a:gd name="T40" fmla="*/ 235 w 261"/>
                <a:gd name="T41" fmla="*/ 94 h 265"/>
                <a:gd name="T42" fmla="*/ 218 w 261"/>
                <a:gd name="T43" fmla="*/ 98 h 265"/>
                <a:gd name="T44" fmla="*/ 203 w 261"/>
                <a:gd name="T45" fmla="*/ 74 h 265"/>
                <a:gd name="T46" fmla="*/ 215 w 261"/>
                <a:gd name="T47" fmla="*/ 58 h 265"/>
                <a:gd name="T48" fmla="*/ 221 w 261"/>
                <a:gd name="T49" fmla="*/ 38 h 265"/>
                <a:gd name="T50" fmla="*/ 199 w 261"/>
                <a:gd name="T51" fmla="*/ 20 h 265"/>
                <a:gd name="T52" fmla="*/ 180 w 261"/>
                <a:gd name="T53" fmla="*/ 32 h 265"/>
                <a:gd name="T54" fmla="*/ 169 w 261"/>
                <a:gd name="T55" fmla="*/ 46 h 265"/>
                <a:gd name="T56" fmla="*/ 141 w 261"/>
                <a:gd name="T57" fmla="*/ 39 h 265"/>
                <a:gd name="T58" fmla="*/ 140 w 261"/>
                <a:gd name="T59" fmla="*/ 22 h 265"/>
                <a:gd name="T60" fmla="*/ 128 w 261"/>
                <a:gd name="T61" fmla="*/ 0 h 265"/>
                <a:gd name="T62" fmla="*/ 103 w 261"/>
                <a:gd name="T63" fmla="*/ 5 h 265"/>
                <a:gd name="T64" fmla="*/ 95 w 261"/>
                <a:gd name="T65" fmla="*/ 28 h 265"/>
                <a:gd name="T66" fmla="*/ 98 w 261"/>
                <a:gd name="T67" fmla="*/ 46 h 265"/>
                <a:gd name="T68" fmla="*/ 75 w 261"/>
                <a:gd name="T69" fmla="*/ 61 h 265"/>
                <a:gd name="T70" fmla="*/ 59 w 261"/>
                <a:gd name="T71" fmla="*/ 51 h 265"/>
                <a:gd name="T72" fmla="*/ 39 w 261"/>
                <a:gd name="T73" fmla="*/ 45 h 265"/>
                <a:gd name="T74" fmla="*/ 22 w 261"/>
                <a:gd name="T75" fmla="*/ 66 h 265"/>
                <a:gd name="T76" fmla="*/ 32 w 261"/>
                <a:gd name="T77" fmla="*/ 85 h 265"/>
                <a:gd name="T78" fmla="*/ 46 w 261"/>
                <a:gd name="T79" fmla="*/ 97 h 265"/>
                <a:gd name="T80" fmla="*/ 39 w 261"/>
                <a:gd name="T81" fmla="*/ 124 h 265"/>
                <a:gd name="T82" fmla="*/ 20 w 261"/>
                <a:gd name="T83" fmla="*/ 125 h 265"/>
                <a:gd name="T84" fmla="*/ 0 w 261"/>
                <a:gd name="T85" fmla="*/ 138 h 265"/>
                <a:gd name="T86" fmla="*/ 3 w 261"/>
                <a:gd name="T87" fmla="*/ 166 h 265"/>
                <a:gd name="T88" fmla="*/ 26 w 261"/>
                <a:gd name="T89" fmla="*/ 172 h 265"/>
                <a:gd name="T90" fmla="*/ 43 w 261"/>
                <a:gd name="T91" fmla="*/ 169 h 265"/>
                <a:gd name="T92" fmla="*/ 58 w 261"/>
                <a:gd name="T93" fmla="*/ 192 h 265"/>
                <a:gd name="T94" fmla="*/ 46 w 261"/>
                <a:gd name="T95" fmla="*/ 208 h 265"/>
                <a:gd name="T96" fmla="*/ 41 w 261"/>
                <a:gd name="T97" fmla="*/ 229 h 265"/>
                <a:gd name="T98" fmla="*/ 105 w 261"/>
                <a:gd name="T99" fmla="*/ 166 h 265"/>
                <a:gd name="T100" fmla="*/ 94 w 261"/>
                <a:gd name="T101" fmla="*/ 154 h 265"/>
                <a:gd name="T102" fmla="*/ 90 w 261"/>
                <a:gd name="T103" fmla="*/ 123 h 265"/>
                <a:gd name="T104" fmla="*/ 98 w 261"/>
                <a:gd name="T105" fmla="*/ 108 h 265"/>
                <a:gd name="T106" fmla="*/ 110 w 261"/>
                <a:gd name="T107" fmla="*/ 97 h 265"/>
                <a:gd name="T108" fmla="*/ 141 w 261"/>
                <a:gd name="T109" fmla="*/ 91 h 265"/>
                <a:gd name="T110" fmla="*/ 156 w 261"/>
                <a:gd name="T111" fmla="*/ 100 h 265"/>
                <a:gd name="T112" fmla="*/ 167 w 261"/>
                <a:gd name="T113" fmla="*/ 111 h 265"/>
                <a:gd name="T114" fmla="*/ 172 w 261"/>
                <a:gd name="T115" fmla="*/ 143 h 265"/>
                <a:gd name="T116" fmla="*/ 163 w 261"/>
                <a:gd name="T117" fmla="*/ 157 h 265"/>
                <a:gd name="T118" fmla="*/ 150 w 261"/>
                <a:gd name="T119" fmla="*/ 170 h 265"/>
                <a:gd name="T120" fmla="*/ 120 w 261"/>
                <a:gd name="T121" fmla="*/ 174 h 265"/>
                <a:gd name="T122" fmla="*/ 105 w 261"/>
                <a:gd name="T123" fmla="*/ 1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 h="265">
                  <a:moveTo>
                    <a:pt x="41" y="229"/>
                  </a:moveTo>
                  <a:lnTo>
                    <a:pt x="62" y="245"/>
                  </a:lnTo>
                  <a:lnTo>
                    <a:pt x="81" y="233"/>
                  </a:lnTo>
                  <a:lnTo>
                    <a:pt x="92" y="219"/>
                  </a:lnTo>
                  <a:lnTo>
                    <a:pt x="120" y="226"/>
                  </a:lnTo>
                  <a:lnTo>
                    <a:pt x="120" y="245"/>
                  </a:lnTo>
                  <a:lnTo>
                    <a:pt x="131" y="265"/>
                  </a:lnTo>
                  <a:lnTo>
                    <a:pt x="159" y="261"/>
                  </a:lnTo>
                  <a:lnTo>
                    <a:pt x="166" y="238"/>
                  </a:lnTo>
                  <a:lnTo>
                    <a:pt x="163" y="221"/>
                  </a:lnTo>
                  <a:lnTo>
                    <a:pt x="186" y="206"/>
                  </a:lnTo>
                  <a:lnTo>
                    <a:pt x="202" y="216"/>
                  </a:lnTo>
                  <a:lnTo>
                    <a:pt x="222" y="221"/>
                  </a:lnTo>
                  <a:lnTo>
                    <a:pt x="238" y="199"/>
                  </a:lnTo>
                  <a:lnTo>
                    <a:pt x="228" y="180"/>
                  </a:lnTo>
                  <a:lnTo>
                    <a:pt x="215" y="169"/>
                  </a:lnTo>
                  <a:lnTo>
                    <a:pt x="222" y="141"/>
                  </a:lnTo>
                  <a:lnTo>
                    <a:pt x="239" y="140"/>
                  </a:lnTo>
                  <a:lnTo>
                    <a:pt x="261" y="127"/>
                  </a:lnTo>
                  <a:lnTo>
                    <a:pt x="258" y="100"/>
                  </a:lnTo>
                  <a:lnTo>
                    <a:pt x="235" y="94"/>
                  </a:lnTo>
                  <a:lnTo>
                    <a:pt x="218" y="98"/>
                  </a:lnTo>
                  <a:lnTo>
                    <a:pt x="203" y="74"/>
                  </a:lnTo>
                  <a:lnTo>
                    <a:pt x="215" y="58"/>
                  </a:lnTo>
                  <a:lnTo>
                    <a:pt x="221" y="38"/>
                  </a:lnTo>
                  <a:lnTo>
                    <a:pt x="199" y="20"/>
                  </a:lnTo>
                  <a:lnTo>
                    <a:pt x="180" y="32"/>
                  </a:lnTo>
                  <a:lnTo>
                    <a:pt x="169" y="46"/>
                  </a:lnTo>
                  <a:lnTo>
                    <a:pt x="141" y="39"/>
                  </a:lnTo>
                  <a:lnTo>
                    <a:pt x="140" y="22"/>
                  </a:lnTo>
                  <a:lnTo>
                    <a:pt x="128" y="0"/>
                  </a:lnTo>
                  <a:lnTo>
                    <a:pt x="103" y="5"/>
                  </a:lnTo>
                  <a:lnTo>
                    <a:pt x="95" y="28"/>
                  </a:lnTo>
                  <a:lnTo>
                    <a:pt x="98" y="46"/>
                  </a:lnTo>
                  <a:lnTo>
                    <a:pt x="75" y="61"/>
                  </a:lnTo>
                  <a:lnTo>
                    <a:pt x="59" y="51"/>
                  </a:lnTo>
                  <a:lnTo>
                    <a:pt x="39" y="45"/>
                  </a:lnTo>
                  <a:lnTo>
                    <a:pt x="22" y="66"/>
                  </a:lnTo>
                  <a:lnTo>
                    <a:pt x="32" y="85"/>
                  </a:lnTo>
                  <a:lnTo>
                    <a:pt x="46" y="97"/>
                  </a:lnTo>
                  <a:lnTo>
                    <a:pt x="39" y="124"/>
                  </a:lnTo>
                  <a:lnTo>
                    <a:pt x="20" y="125"/>
                  </a:lnTo>
                  <a:lnTo>
                    <a:pt x="0" y="138"/>
                  </a:lnTo>
                  <a:lnTo>
                    <a:pt x="3" y="166"/>
                  </a:lnTo>
                  <a:lnTo>
                    <a:pt x="26" y="172"/>
                  </a:lnTo>
                  <a:lnTo>
                    <a:pt x="43" y="169"/>
                  </a:lnTo>
                  <a:lnTo>
                    <a:pt x="58" y="192"/>
                  </a:lnTo>
                  <a:lnTo>
                    <a:pt x="46" y="208"/>
                  </a:lnTo>
                  <a:lnTo>
                    <a:pt x="41" y="229"/>
                  </a:lnTo>
                  <a:close/>
                  <a:moveTo>
                    <a:pt x="105" y="166"/>
                  </a:moveTo>
                  <a:lnTo>
                    <a:pt x="94" y="154"/>
                  </a:lnTo>
                  <a:lnTo>
                    <a:pt x="90" y="123"/>
                  </a:lnTo>
                  <a:lnTo>
                    <a:pt x="98" y="108"/>
                  </a:lnTo>
                  <a:lnTo>
                    <a:pt x="110" y="97"/>
                  </a:lnTo>
                  <a:lnTo>
                    <a:pt x="141" y="91"/>
                  </a:lnTo>
                  <a:lnTo>
                    <a:pt x="156" y="100"/>
                  </a:lnTo>
                  <a:lnTo>
                    <a:pt x="167" y="111"/>
                  </a:lnTo>
                  <a:lnTo>
                    <a:pt x="172" y="143"/>
                  </a:lnTo>
                  <a:lnTo>
                    <a:pt x="163" y="157"/>
                  </a:lnTo>
                  <a:lnTo>
                    <a:pt x="150" y="170"/>
                  </a:lnTo>
                  <a:lnTo>
                    <a:pt x="120" y="174"/>
                  </a:lnTo>
                  <a:lnTo>
                    <a:pt x="105" y="16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37"/>
            <p:cNvSpPr>
              <a:spLocks noEditPoints="1"/>
            </p:cNvSpPr>
            <p:nvPr/>
          </p:nvSpPr>
          <p:spPr bwMode="auto">
            <a:xfrm>
              <a:off x="5705476" y="3695701"/>
              <a:ext cx="123825" cy="122238"/>
            </a:xfrm>
            <a:custGeom>
              <a:avLst/>
              <a:gdLst>
                <a:gd name="T0" fmla="*/ 23 w 233"/>
                <a:gd name="T1" fmla="*/ 180 h 232"/>
                <a:gd name="T2" fmla="*/ 38 w 233"/>
                <a:gd name="T3" fmla="*/ 199 h 232"/>
                <a:gd name="T4" fmla="*/ 57 w 233"/>
                <a:gd name="T5" fmla="*/ 193 h 232"/>
                <a:gd name="T6" fmla="*/ 70 w 233"/>
                <a:gd name="T7" fmla="*/ 183 h 232"/>
                <a:gd name="T8" fmla="*/ 92 w 233"/>
                <a:gd name="T9" fmla="*/ 195 h 232"/>
                <a:gd name="T10" fmla="*/ 90 w 233"/>
                <a:gd name="T11" fmla="*/ 211 h 232"/>
                <a:gd name="T12" fmla="*/ 98 w 233"/>
                <a:gd name="T13" fmla="*/ 231 h 232"/>
                <a:gd name="T14" fmla="*/ 121 w 233"/>
                <a:gd name="T15" fmla="*/ 232 h 232"/>
                <a:gd name="T16" fmla="*/ 131 w 233"/>
                <a:gd name="T17" fmla="*/ 213 h 232"/>
                <a:gd name="T18" fmla="*/ 131 w 233"/>
                <a:gd name="T19" fmla="*/ 198 h 232"/>
                <a:gd name="T20" fmla="*/ 154 w 233"/>
                <a:gd name="T21" fmla="*/ 189 h 232"/>
                <a:gd name="T22" fmla="*/ 165 w 233"/>
                <a:gd name="T23" fmla="*/ 202 h 232"/>
                <a:gd name="T24" fmla="*/ 183 w 233"/>
                <a:gd name="T25" fmla="*/ 209 h 232"/>
                <a:gd name="T26" fmla="*/ 201 w 233"/>
                <a:gd name="T27" fmla="*/ 195 h 232"/>
                <a:gd name="T28" fmla="*/ 194 w 233"/>
                <a:gd name="T29" fmla="*/ 176 h 232"/>
                <a:gd name="T30" fmla="*/ 184 w 233"/>
                <a:gd name="T31" fmla="*/ 163 h 232"/>
                <a:gd name="T32" fmla="*/ 196 w 233"/>
                <a:gd name="T33" fmla="*/ 141 h 232"/>
                <a:gd name="T34" fmla="*/ 211 w 233"/>
                <a:gd name="T35" fmla="*/ 144 h 232"/>
                <a:gd name="T36" fmla="*/ 232 w 233"/>
                <a:gd name="T37" fmla="*/ 137 h 232"/>
                <a:gd name="T38" fmla="*/ 233 w 233"/>
                <a:gd name="T39" fmla="*/ 113 h 232"/>
                <a:gd name="T40" fmla="*/ 213 w 233"/>
                <a:gd name="T41" fmla="*/ 104 h 232"/>
                <a:gd name="T42" fmla="*/ 197 w 233"/>
                <a:gd name="T43" fmla="*/ 103 h 232"/>
                <a:gd name="T44" fmla="*/ 188 w 233"/>
                <a:gd name="T45" fmla="*/ 80 h 232"/>
                <a:gd name="T46" fmla="*/ 201 w 233"/>
                <a:gd name="T47" fmla="*/ 69 h 232"/>
                <a:gd name="T48" fmla="*/ 209 w 233"/>
                <a:gd name="T49" fmla="*/ 52 h 232"/>
                <a:gd name="T50" fmla="*/ 193 w 233"/>
                <a:gd name="T51" fmla="*/ 33 h 232"/>
                <a:gd name="T52" fmla="*/ 175 w 233"/>
                <a:gd name="T53" fmla="*/ 39 h 232"/>
                <a:gd name="T54" fmla="*/ 162 w 233"/>
                <a:gd name="T55" fmla="*/ 49 h 232"/>
                <a:gd name="T56" fmla="*/ 139 w 233"/>
                <a:gd name="T57" fmla="*/ 38 h 232"/>
                <a:gd name="T58" fmla="*/ 142 w 233"/>
                <a:gd name="T59" fmla="*/ 23 h 232"/>
                <a:gd name="T60" fmla="*/ 135 w 233"/>
                <a:gd name="T61" fmla="*/ 3 h 232"/>
                <a:gd name="T62" fmla="*/ 111 w 233"/>
                <a:gd name="T63" fmla="*/ 0 h 232"/>
                <a:gd name="T64" fmla="*/ 100 w 233"/>
                <a:gd name="T65" fmla="*/ 19 h 232"/>
                <a:gd name="T66" fmla="*/ 100 w 233"/>
                <a:gd name="T67" fmla="*/ 35 h 232"/>
                <a:gd name="T68" fmla="*/ 77 w 233"/>
                <a:gd name="T69" fmla="*/ 44 h 232"/>
                <a:gd name="T70" fmla="*/ 66 w 233"/>
                <a:gd name="T71" fmla="*/ 31 h 232"/>
                <a:gd name="T72" fmla="*/ 49 w 233"/>
                <a:gd name="T73" fmla="*/ 23 h 232"/>
                <a:gd name="T74" fmla="*/ 31 w 233"/>
                <a:gd name="T75" fmla="*/ 38 h 232"/>
                <a:gd name="T76" fmla="*/ 37 w 233"/>
                <a:gd name="T77" fmla="*/ 56 h 232"/>
                <a:gd name="T78" fmla="*/ 47 w 233"/>
                <a:gd name="T79" fmla="*/ 69 h 232"/>
                <a:gd name="T80" fmla="*/ 37 w 233"/>
                <a:gd name="T81" fmla="*/ 91 h 232"/>
                <a:gd name="T82" fmla="*/ 21 w 233"/>
                <a:gd name="T83" fmla="*/ 90 h 232"/>
                <a:gd name="T84" fmla="*/ 1 w 233"/>
                <a:gd name="T85" fmla="*/ 95 h 232"/>
                <a:gd name="T86" fmla="*/ 0 w 233"/>
                <a:gd name="T87" fmla="*/ 120 h 232"/>
                <a:gd name="T88" fmla="*/ 18 w 233"/>
                <a:gd name="T89" fmla="*/ 129 h 232"/>
                <a:gd name="T90" fmla="*/ 34 w 233"/>
                <a:gd name="T91" fmla="*/ 130 h 232"/>
                <a:gd name="T92" fmla="*/ 43 w 233"/>
                <a:gd name="T93" fmla="*/ 153 h 232"/>
                <a:gd name="T94" fmla="*/ 31 w 233"/>
                <a:gd name="T95" fmla="*/ 165 h 232"/>
                <a:gd name="T96" fmla="*/ 23 w 233"/>
                <a:gd name="T97" fmla="*/ 180 h 232"/>
                <a:gd name="T98" fmla="*/ 89 w 233"/>
                <a:gd name="T99" fmla="*/ 140 h 232"/>
                <a:gd name="T100" fmla="*/ 80 w 233"/>
                <a:gd name="T101" fmla="*/ 127 h 232"/>
                <a:gd name="T102" fmla="*/ 82 w 233"/>
                <a:gd name="T103" fmla="*/ 100 h 232"/>
                <a:gd name="T104" fmla="*/ 92 w 233"/>
                <a:gd name="T105" fmla="*/ 88 h 232"/>
                <a:gd name="T106" fmla="*/ 103 w 233"/>
                <a:gd name="T107" fmla="*/ 81 h 232"/>
                <a:gd name="T108" fmla="*/ 132 w 233"/>
                <a:gd name="T109" fmla="*/ 82 h 232"/>
                <a:gd name="T110" fmla="*/ 144 w 233"/>
                <a:gd name="T111" fmla="*/ 92 h 232"/>
                <a:gd name="T112" fmla="*/ 151 w 233"/>
                <a:gd name="T113" fmla="*/ 105 h 232"/>
                <a:gd name="T114" fmla="*/ 149 w 233"/>
                <a:gd name="T115" fmla="*/ 133 h 232"/>
                <a:gd name="T116" fmla="*/ 141 w 233"/>
                <a:gd name="T117" fmla="*/ 144 h 232"/>
                <a:gd name="T118" fmla="*/ 128 w 233"/>
                <a:gd name="T119" fmla="*/ 152 h 232"/>
                <a:gd name="T120" fmla="*/ 100 w 233"/>
                <a:gd name="T121" fmla="*/ 150 h 232"/>
                <a:gd name="T122" fmla="*/ 89 w 233"/>
                <a:gd name="T123" fmla="*/ 1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232">
                  <a:moveTo>
                    <a:pt x="23" y="180"/>
                  </a:moveTo>
                  <a:lnTo>
                    <a:pt x="38" y="199"/>
                  </a:lnTo>
                  <a:lnTo>
                    <a:pt x="57" y="193"/>
                  </a:lnTo>
                  <a:lnTo>
                    <a:pt x="70" y="183"/>
                  </a:lnTo>
                  <a:lnTo>
                    <a:pt x="92" y="195"/>
                  </a:lnTo>
                  <a:lnTo>
                    <a:pt x="90" y="211"/>
                  </a:lnTo>
                  <a:lnTo>
                    <a:pt x="98" y="231"/>
                  </a:lnTo>
                  <a:lnTo>
                    <a:pt x="121" y="232"/>
                  </a:lnTo>
                  <a:lnTo>
                    <a:pt x="131" y="213"/>
                  </a:lnTo>
                  <a:lnTo>
                    <a:pt x="131" y="198"/>
                  </a:lnTo>
                  <a:lnTo>
                    <a:pt x="154" y="189"/>
                  </a:lnTo>
                  <a:lnTo>
                    <a:pt x="165" y="202"/>
                  </a:lnTo>
                  <a:lnTo>
                    <a:pt x="183" y="209"/>
                  </a:lnTo>
                  <a:lnTo>
                    <a:pt x="201" y="195"/>
                  </a:lnTo>
                  <a:lnTo>
                    <a:pt x="194" y="176"/>
                  </a:lnTo>
                  <a:lnTo>
                    <a:pt x="184" y="163"/>
                  </a:lnTo>
                  <a:lnTo>
                    <a:pt x="196" y="141"/>
                  </a:lnTo>
                  <a:lnTo>
                    <a:pt x="211" y="144"/>
                  </a:lnTo>
                  <a:lnTo>
                    <a:pt x="232" y="137"/>
                  </a:lnTo>
                  <a:lnTo>
                    <a:pt x="233" y="113"/>
                  </a:lnTo>
                  <a:lnTo>
                    <a:pt x="213" y="104"/>
                  </a:lnTo>
                  <a:lnTo>
                    <a:pt x="197" y="103"/>
                  </a:lnTo>
                  <a:lnTo>
                    <a:pt x="188" y="80"/>
                  </a:lnTo>
                  <a:lnTo>
                    <a:pt x="201" y="69"/>
                  </a:lnTo>
                  <a:lnTo>
                    <a:pt x="209" y="52"/>
                  </a:lnTo>
                  <a:lnTo>
                    <a:pt x="193" y="33"/>
                  </a:lnTo>
                  <a:lnTo>
                    <a:pt x="175" y="39"/>
                  </a:lnTo>
                  <a:lnTo>
                    <a:pt x="162" y="49"/>
                  </a:lnTo>
                  <a:lnTo>
                    <a:pt x="139" y="38"/>
                  </a:lnTo>
                  <a:lnTo>
                    <a:pt x="142" y="23"/>
                  </a:lnTo>
                  <a:lnTo>
                    <a:pt x="135" y="3"/>
                  </a:lnTo>
                  <a:lnTo>
                    <a:pt x="111" y="0"/>
                  </a:lnTo>
                  <a:lnTo>
                    <a:pt x="100" y="19"/>
                  </a:lnTo>
                  <a:lnTo>
                    <a:pt x="100" y="35"/>
                  </a:lnTo>
                  <a:lnTo>
                    <a:pt x="77" y="44"/>
                  </a:lnTo>
                  <a:lnTo>
                    <a:pt x="66" y="31"/>
                  </a:lnTo>
                  <a:lnTo>
                    <a:pt x="49" y="23"/>
                  </a:lnTo>
                  <a:lnTo>
                    <a:pt x="31" y="38"/>
                  </a:lnTo>
                  <a:lnTo>
                    <a:pt x="37" y="56"/>
                  </a:lnTo>
                  <a:lnTo>
                    <a:pt x="47" y="69"/>
                  </a:lnTo>
                  <a:lnTo>
                    <a:pt x="37" y="91"/>
                  </a:lnTo>
                  <a:lnTo>
                    <a:pt x="21" y="90"/>
                  </a:lnTo>
                  <a:lnTo>
                    <a:pt x="1" y="95"/>
                  </a:lnTo>
                  <a:lnTo>
                    <a:pt x="0" y="120"/>
                  </a:lnTo>
                  <a:lnTo>
                    <a:pt x="18" y="129"/>
                  </a:lnTo>
                  <a:lnTo>
                    <a:pt x="34" y="130"/>
                  </a:lnTo>
                  <a:lnTo>
                    <a:pt x="43" y="153"/>
                  </a:lnTo>
                  <a:lnTo>
                    <a:pt x="31" y="165"/>
                  </a:lnTo>
                  <a:lnTo>
                    <a:pt x="23" y="180"/>
                  </a:lnTo>
                  <a:close/>
                  <a:moveTo>
                    <a:pt x="89" y="140"/>
                  </a:moveTo>
                  <a:lnTo>
                    <a:pt x="80" y="127"/>
                  </a:lnTo>
                  <a:lnTo>
                    <a:pt x="82" y="100"/>
                  </a:lnTo>
                  <a:lnTo>
                    <a:pt x="92" y="88"/>
                  </a:lnTo>
                  <a:lnTo>
                    <a:pt x="103" y="81"/>
                  </a:lnTo>
                  <a:lnTo>
                    <a:pt x="132" y="82"/>
                  </a:lnTo>
                  <a:lnTo>
                    <a:pt x="144" y="92"/>
                  </a:lnTo>
                  <a:lnTo>
                    <a:pt x="151" y="105"/>
                  </a:lnTo>
                  <a:lnTo>
                    <a:pt x="149" y="133"/>
                  </a:lnTo>
                  <a:lnTo>
                    <a:pt x="141" y="144"/>
                  </a:lnTo>
                  <a:lnTo>
                    <a:pt x="128" y="152"/>
                  </a:lnTo>
                  <a:lnTo>
                    <a:pt x="100" y="150"/>
                  </a:lnTo>
                  <a:lnTo>
                    <a:pt x="89" y="140"/>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438"/>
            <p:cNvSpPr>
              <a:spLocks noEditPoints="1"/>
            </p:cNvSpPr>
            <p:nvPr/>
          </p:nvSpPr>
          <p:spPr bwMode="auto">
            <a:xfrm>
              <a:off x="5656263" y="3592513"/>
              <a:ext cx="130175" cy="128588"/>
            </a:xfrm>
            <a:custGeom>
              <a:avLst/>
              <a:gdLst>
                <a:gd name="T0" fmla="*/ 12 w 244"/>
                <a:gd name="T1" fmla="*/ 170 h 242"/>
                <a:gd name="T2" fmla="*/ 25 w 244"/>
                <a:gd name="T3" fmla="*/ 191 h 242"/>
                <a:gd name="T4" fmla="*/ 45 w 244"/>
                <a:gd name="T5" fmla="*/ 190 h 242"/>
                <a:gd name="T6" fmla="*/ 59 w 244"/>
                <a:gd name="T7" fmla="*/ 181 h 242"/>
                <a:gd name="T8" fmla="*/ 81 w 244"/>
                <a:gd name="T9" fmla="*/ 197 h 242"/>
                <a:gd name="T10" fmla="*/ 75 w 244"/>
                <a:gd name="T11" fmla="*/ 213 h 242"/>
                <a:gd name="T12" fmla="*/ 78 w 244"/>
                <a:gd name="T13" fmla="*/ 236 h 242"/>
                <a:gd name="T14" fmla="*/ 103 w 244"/>
                <a:gd name="T15" fmla="*/ 242 h 242"/>
                <a:gd name="T16" fmla="*/ 117 w 244"/>
                <a:gd name="T17" fmla="*/ 225 h 242"/>
                <a:gd name="T18" fmla="*/ 120 w 244"/>
                <a:gd name="T19" fmla="*/ 209 h 242"/>
                <a:gd name="T20" fmla="*/ 146 w 244"/>
                <a:gd name="T21" fmla="*/ 204 h 242"/>
                <a:gd name="T22" fmla="*/ 156 w 244"/>
                <a:gd name="T23" fmla="*/ 219 h 242"/>
                <a:gd name="T24" fmla="*/ 172 w 244"/>
                <a:gd name="T25" fmla="*/ 232 h 242"/>
                <a:gd name="T26" fmla="*/ 193 w 244"/>
                <a:gd name="T27" fmla="*/ 219 h 242"/>
                <a:gd name="T28" fmla="*/ 192 w 244"/>
                <a:gd name="T29" fmla="*/ 199 h 242"/>
                <a:gd name="T30" fmla="*/ 183 w 244"/>
                <a:gd name="T31" fmla="*/ 183 h 242"/>
                <a:gd name="T32" fmla="*/ 199 w 244"/>
                <a:gd name="T33" fmla="*/ 163 h 242"/>
                <a:gd name="T34" fmla="*/ 215 w 244"/>
                <a:gd name="T35" fmla="*/ 168 h 242"/>
                <a:gd name="T36" fmla="*/ 238 w 244"/>
                <a:gd name="T37" fmla="*/ 166 h 242"/>
                <a:gd name="T38" fmla="*/ 244 w 244"/>
                <a:gd name="T39" fmla="*/ 140 h 242"/>
                <a:gd name="T40" fmla="*/ 227 w 244"/>
                <a:gd name="T41" fmla="*/ 127 h 242"/>
                <a:gd name="T42" fmla="*/ 211 w 244"/>
                <a:gd name="T43" fmla="*/ 122 h 242"/>
                <a:gd name="T44" fmla="*/ 206 w 244"/>
                <a:gd name="T45" fmla="*/ 96 h 242"/>
                <a:gd name="T46" fmla="*/ 221 w 244"/>
                <a:gd name="T47" fmla="*/ 88 h 242"/>
                <a:gd name="T48" fmla="*/ 234 w 244"/>
                <a:gd name="T49" fmla="*/ 72 h 242"/>
                <a:gd name="T50" fmla="*/ 221 w 244"/>
                <a:gd name="T51" fmla="*/ 50 h 242"/>
                <a:gd name="T52" fmla="*/ 201 w 244"/>
                <a:gd name="T53" fmla="*/ 52 h 242"/>
                <a:gd name="T54" fmla="*/ 185 w 244"/>
                <a:gd name="T55" fmla="*/ 60 h 242"/>
                <a:gd name="T56" fmla="*/ 165 w 244"/>
                <a:gd name="T57" fmla="*/ 45 h 242"/>
                <a:gd name="T58" fmla="*/ 170 w 244"/>
                <a:gd name="T59" fmla="*/ 29 h 242"/>
                <a:gd name="T60" fmla="*/ 166 w 244"/>
                <a:gd name="T61" fmla="*/ 6 h 242"/>
                <a:gd name="T62" fmla="*/ 142 w 244"/>
                <a:gd name="T63" fmla="*/ 0 h 242"/>
                <a:gd name="T64" fmla="*/ 129 w 244"/>
                <a:gd name="T65" fmla="*/ 17 h 242"/>
                <a:gd name="T66" fmla="*/ 124 w 244"/>
                <a:gd name="T67" fmla="*/ 33 h 242"/>
                <a:gd name="T68" fmla="*/ 98 w 244"/>
                <a:gd name="T69" fmla="*/ 37 h 242"/>
                <a:gd name="T70" fmla="*/ 90 w 244"/>
                <a:gd name="T71" fmla="*/ 23 h 242"/>
                <a:gd name="T72" fmla="*/ 74 w 244"/>
                <a:gd name="T73" fmla="*/ 10 h 242"/>
                <a:gd name="T74" fmla="*/ 51 w 244"/>
                <a:gd name="T75" fmla="*/ 23 h 242"/>
                <a:gd name="T76" fmla="*/ 54 w 244"/>
                <a:gd name="T77" fmla="*/ 43 h 242"/>
                <a:gd name="T78" fmla="*/ 62 w 244"/>
                <a:gd name="T79" fmla="*/ 59 h 242"/>
                <a:gd name="T80" fmla="*/ 45 w 244"/>
                <a:gd name="T81" fmla="*/ 79 h 242"/>
                <a:gd name="T82" fmla="*/ 29 w 244"/>
                <a:gd name="T83" fmla="*/ 73 h 242"/>
                <a:gd name="T84" fmla="*/ 7 w 244"/>
                <a:gd name="T85" fmla="*/ 76 h 242"/>
                <a:gd name="T86" fmla="*/ 0 w 244"/>
                <a:gd name="T87" fmla="*/ 101 h 242"/>
                <a:gd name="T88" fmla="*/ 19 w 244"/>
                <a:gd name="T89" fmla="*/ 115 h 242"/>
                <a:gd name="T90" fmla="*/ 35 w 244"/>
                <a:gd name="T91" fmla="*/ 118 h 242"/>
                <a:gd name="T92" fmla="*/ 39 w 244"/>
                <a:gd name="T93" fmla="*/ 144 h 242"/>
                <a:gd name="T94" fmla="*/ 23 w 244"/>
                <a:gd name="T95" fmla="*/ 154 h 242"/>
                <a:gd name="T96" fmla="*/ 12 w 244"/>
                <a:gd name="T97" fmla="*/ 170 h 242"/>
                <a:gd name="T98" fmla="*/ 90 w 244"/>
                <a:gd name="T99" fmla="*/ 140 h 242"/>
                <a:gd name="T100" fmla="*/ 82 w 244"/>
                <a:gd name="T101" fmla="*/ 125 h 242"/>
                <a:gd name="T102" fmla="*/ 91 w 244"/>
                <a:gd name="T103" fmla="*/ 96 h 242"/>
                <a:gd name="T104" fmla="*/ 103 w 244"/>
                <a:gd name="T105" fmla="*/ 88 h 242"/>
                <a:gd name="T106" fmla="*/ 117 w 244"/>
                <a:gd name="T107" fmla="*/ 82 h 242"/>
                <a:gd name="T108" fmla="*/ 147 w 244"/>
                <a:gd name="T109" fmla="*/ 89 h 242"/>
                <a:gd name="T110" fmla="*/ 156 w 244"/>
                <a:gd name="T111" fmla="*/ 101 h 242"/>
                <a:gd name="T112" fmla="*/ 162 w 244"/>
                <a:gd name="T113" fmla="*/ 117 h 242"/>
                <a:gd name="T114" fmla="*/ 155 w 244"/>
                <a:gd name="T115" fmla="*/ 145 h 242"/>
                <a:gd name="T116" fmla="*/ 142 w 244"/>
                <a:gd name="T117" fmla="*/ 154 h 242"/>
                <a:gd name="T118" fmla="*/ 127 w 244"/>
                <a:gd name="T119" fmla="*/ 160 h 242"/>
                <a:gd name="T120" fmla="*/ 98 w 244"/>
                <a:gd name="T121" fmla="*/ 153 h 242"/>
                <a:gd name="T122" fmla="*/ 90 w 244"/>
                <a:gd name="T123" fmla="*/ 1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42">
                  <a:moveTo>
                    <a:pt x="12" y="170"/>
                  </a:moveTo>
                  <a:lnTo>
                    <a:pt x="25" y="191"/>
                  </a:lnTo>
                  <a:lnTo>
                    <a:pt x="45" y="190"/>
                  </a:lnTo>
                  <a:lnTo>
                    <a:pt x="59" y="181"/>
                  </a:lnTo>
                  <a:lnTo>
                    <a:pt x="81" y="197"/>
                  </a:lnTo>
                  <a:lnTo>
                    <a:pt x="75" y="213"/>
                  </a:lnTo>
                  <a:lnTo>
                    <a:pt x="78" y="236"/>
                  </a:lnTo>
                  <a:lnTo>
                    <a:pt x="103" y="242"/>
                  </a:lnTo>
                  <a:lnTo>
                    <a:pt x="117" y="225"/>
                  </a:lnTo>
                  <a:lnTo>
                    <a:pt x="120" y="209"/>
                  </a:lnTo>
                  <a:lnTo>
                    <a:pt x="146" y="204"/>
                  </a:lnTo>
                  <a:lnTo>
                    <a:pt x="156" y="219"/>
                  </a:lnTo>
                  <a:lnTo>
                    <a:pt x="172" y="232"/>
                  </a:lnTo>
                  <a:lnTo>
                    <a:pt x="193" y="219"/>
                  </a:lnTo>
                  <a:lnTo>
                    <a:pt x="192" y="199"/>
                  </a:lnTo>
                  <a:lnTo>
                    <a:pt x="183" y="183"/>
                  </a:lnTo>
                  <a:lnTo>
                    <a:pt x="199" y="163"/>
                  </a:lnTo>
                  <a:lnTo>
                    <a:pt x="215" y="168"/>
                  </a:lnTo>
                  <a:lnTo>
                    <a:pt x="238" y="166"/>
                  </a:lnTo>
                  <a:lnTo>
                    <a:pt x="244" y="140"/>
                  </a:lnTo>
                  <a:lnTo>
                    <a:pt x="227" y="127"/>
                  </a:lnTo>
                  <a:lnTo>
                    <a:pt x="211" y="122"/>
                  </a:lnTo>
                  <a:lnTo>
                    <a:pt x="206" y="96"/>
                  </a:lnTo>
                  <a:lnTo>
                    <a:pt x="221" y="88"/>
                  </a:lnTo>
                  <a:lnTo>
                    <a:pt x="234" y="72"/>
                  </a:lnTo>
                  <a:lnTo>
                    <a:pt x="221" y="50"/>
                  </a:lnTo>
                  <a:lnTo>
                    <a:pt x="201" y="52"/>
                  </a:lnTo>
                  <a:lnTo>
                    <a:pt x="185" y="60"/>
                  </a:lnTo>
                  <a:lnTo>
                    <a:pt x="165" y="45"/>
                  </a:lnTo>
                  <a:lnTo>
                    <a:pt x="170" y="29"/>
                  </a:lnTo>
                  <a:lnTo>
                    <a:pt x="166" y="6"/>
                  </a:lnTo>
                  <a:lnTo>
                    <a:pt x="142" y="0"/>
                  </a:lnTo>
                  <a:lnTo>
                    <a:pt x="129" y="17"/>
                  </a:lnTo>
                  <a:lnTo>
                    <a:pt x="124" y="33"/>
                  </a:lnTo>
                  <a:lnTo>
                    <a:pt x="98" y="37"/>
                  </a:lnTo>
                  <a:lnTo>
                    <a:pt x="90" y="23"/>
                  </a:lnTo>
                  <a:lnTo>
                    <a:pt x="74" y="10"/>
                  </a:lnTo>
                  <a:lnTo>
                    <a:pt x="51" y="23"/>
                  </a:lnTo>
                  <a:lnTo>
                    <a:pt x="54" y="43"/>
                  </a:lnTo>
                  <a:lnTo>
                    <a:pt x="62" y="59"/>
                  </a:lnTo>
                  <a:lnTo>
                    <a:pt x="45" y="79"/>
                  </a:lnTo>
                  <a:lnTo>
                    <a:pt x="29" y="73"/>
                  </a:lnTo>
                  <a:lnTo>
                    <a:pt x="7" y="76"/>
                  </a:lnTo>
                  <a:lnTo>
                    <a:pt x="0" y="101"/>
                  </a:lnTo>
                  <a:lnTo>
                    <a:pt x="19" y="115"/>
                  </a:lnTo>
                  <a:lnTo>
                    <a:pt x="35" y="118"/>
                  </a:lnTo>
                  <a:lnTo>
                    <a:pt x="39" y="144"/>
                  </a:lnTo>
                  <a:lnTo>
                    <a:pt x="23" y="154"/>
                  </a:lnTo>
                  <a:lnTo>
                    <a:pt x="12" y="170"/>
                  </a:lnTo>
                  <a:close/>
                  <a:moveTo>
                    <a:pt x="90" y="140"/>
                  </a:moveTo>
                  <a:lnTo>
                    <a:pt x="82" y="125"/>
                  </a:lnTo>
                  <a:lnTo>
                    <a:pt x="91" y="96"/>
                  </a:lnTo>
                  <a:lnTo>
                    <a:pt x="103" y="88"/>
                  </a:lnTo>
                  <a:lnTo>
                    <a:pt x="117" y="82"/>
                  </a:lnTo>
                  <a:lnTo>
                    <a:pt x="147" y="89"/>
                  </a:lnTo>
                  <a:lnTo>
                    <a:pt x="156" y="101"/>
                  </a:lnTo>
                  <a:lnTo>
                    <a:pt x="162" y="117"/>
                  </a:lnTo>
                  <a:lnTo>
                    <a:pt x="155" y="145"/>
                  </a:lnTo>
                  <a:lnTo>
                    <a:pt x="142" y="154"/>
                  </a:lnTo>
                  <a:lnTo>
                    <a:pt x="127" y="160"/>
                  </a:lnTo>
                  <a:lnTo>
                    <a:pt x="98" y="153"/>
                  </a:lnTo>
                  <a:lnTo>
                    <a:pt x="90" y="140"/>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439"/>
            <p:cNvSpPr>
              <a:spLocks noEditPoints="1"/>
            </p:cNvSpPr>
            <p:nvPr/>
          </p:nvSpPr>
          <p:spPr bwMode="auto">
            <a:xfrm>
              <a:off x="5767388" y="3570288"/>
              <a:ext cx="138113" cy="139700"/>
            </a:xfrm>
            <a:custGeom>
              <a:avLst/>
              <a:gdLst>
                <a:gd name="T0" fmla="*/ 41 w 261"/>
                <a:gd name="T1" fmla="*/ 228 h 264"/>
                <a:gd name="T2" fmla="*/ 62 w 261"/>
                <a:gd name="T3" fmla="*/ 244 h 264"/>
                <a:gd name="T4" fmla="*/ 81 w 261"/>
                <a:gd name="T5" fmla="*/ 233 h 264"/>
                <a:gd name="T6" fmla="*/ 93 w 261"/>
                <a:gd name="T7" fmla="*/ 219 h 264"/>
                <a:gd name="T8" fmla="*/ 118 w 261"/>
                <a:gd name="T9" fmla="*/ 225 h 264"/>
                <a:gd name="T10" fmla="*/ 120 w 261"/>
                <a:gd name="T11" fmla="*/ 244 h 264"/>
                <a:gd name="T12" fmla="*/ 131 w 261"/>
                <a:gd name="T13" fmla="*/ 264 h 264"/>
                <a:gd name="T14" fmla="*/ 159 w 261"/>
                <a:gd name="T15" fmla="*/ 259 h 264"/>
                <a:gd name="T16" fmla="*/ 166 w 261"/>
                <a:gd name="T17" fmla="*/ 236 h 264"/>
                <a:gd name="T18" fmla="*/ 162 w 261"/>
                <a:gd name="T19" fmla="*/ 219 h 264"/>
                <a:gd name="T20" fmla="*/ 186 w 261"/>
                <a:gd name="T21" fmla="*/ 205 h 264"/>
                <a:gd name="T22" fmla="*/ 202 w 261"/>
                <a:gd name="T23" fmla="*/ 215 h 264"/>
                <a:gd name="T24" fmla="*/ 222 w 261"/>
                <a:gd name="T25" fmla="*/ 220 h 264"/>
                <a:gd name="T26" fmla="*/ 238 w 261"/>
                <a:gd name="T27" fmla="*/ 197 h 264"/>
                <a:gd name="T28" fmla="*/ 228 w 261"/>
                <a:gd name="T29" fmla="*/ 179 h 264"/>
                <a:gd name="T30" fmla="*/ 215 w 261"/>
                <a:gd name="T31" fmla="*/ 167 h 264"/>
                <a:gd name="T32" fmla="*/ 222 w 261"/>
                <a:gd name="T33" fmla="*/ 140 h 264"/>
                <a:gd name="T34" fmla="*/ 240 w 261"/>
                <a:gd name="T35" fmla="*/ 138 h 264"/>
                <a:gd name="T36" fmla="*/ 261 w 261"/>
                <a:gd name="T37" fmla="*/ 125 h 264"/>
                <a:gd name="T38" fmla="*/ 258 w 261"/>
                <a:gd name="T39" fmla="*/ 100 h 264"/>
                <a:gd name="T40" fmla="*/ 235 w 261"/>
                <a:gd name="T41" fmla="*/ 94 h 264"/>
                <a:gd name="T42" fmla="*/ 218 w 261"/>
                <a:gd name="T43" fmla="*/ 97 h 264"/>
                <a:gd name="T44" fmla="*/ 204 w 261"/>
                <a:gd name="T45" fmla="*/ 72 h 264"/>
                <a:gd name="T46" fmla="*/ 215 w 261"/>
                <a:gd name="T47" fmla="*/ 58 h 264"/>
                <a:gd name="T48" fmla="*/ 221 w 261"/>
                <a:gd name="T49" fmla="*/ 36 h 264"/>
                <a:gd name="T50" fmla="*/ 199 w 261"/>
                <a:gd name="T51" fmla="*/ 20 h 264"/>
                <a:gd name="T52" fmla="*/ 180 w 261"/>
                <a:gd name="T53" fmla="*/ 30 h 264"/>
                <a:gd name="T54" fmla="*/ 169 w 261"/>
                <a:gd name="T55" fmla="*/ 45 h 264"/>
                <a:gd name="T56" fmla="*/ 142 w 261"/>
                <a:gd name="T57" fmla="*/ 38 h 264"/>
                <a:gd name="T58" fmla="*/ 140 w 261"/>
                <a:gd name="T59" fmla="*/ 20 h 264"/>
                <a:gd name="T60" fmla="*/ 129 w 261"/>
                <a:gd name="T61" fmla="*/ 0 h 264"/>
                <a:gd name="T62" fmla="*/ 103 w 261"/>
                <a:gd name="T63" fmla="*/ 3 h 264"/>
                <a:gd name="T64" fmla="*/ 95 w 261"/>
                <a:gd name="T65" fmla="*/ 28 h 264"/>
                <a:gd name="T66" fmla="*/ 98 w 261"/>
                <a:gd name="T67" fmla="*/ 45 h 264"/>
                <a:gd name="T68" fmla="*/ 74 w 261"/>
                <a:gd name="T69" fmla="*/ 59 h 264"/>
                <a:gd name="T70" fmla="*/ 59 w 261"/>
                <a:gd name="T71" fmla="*/ 49 h 264"/>
                <a:gd name="T72" fmla="*/ 39 w 261"/>
                <a:gd name="T73" fmla="*/ 43 h 264"/>
                <a:gd name="T74" fmla="*/ 22 w 261"/>
                <a:gd name="T75" fmla="*/ 65 h 264"/>
                <a:gd name="T76" fmla="*/ 32 w 261"/>
                <a:gd name="T77" fmla="*/ 84 h 264"/>
                <a:gd name="T78" fmla="*/ 46 w 261"/>
                <a:gd name="T79" fmla="*/ 97 h 264"/>
                <a:gd name="T80" fmla="*/ 38 w 261"/>
                <a:gd name="T81" fmla="*/ 124 h 264"/>
                <a:gd name="T82" fmla="*/ 20 w 261"/>
                <a:gd name="T83" fmla="*/ 125 h 264"/>
                <a:gd name="T84" fmla="*/ 0 w 261"/>
                <a:gd name="T85" fmla="*/ 137 h 264"/>
                <a:gd name="T86" fmla="*/ 3 w 261"/>
                <a:gd name="T87" fmla="*/ 164 h 264"/>
                <a:gd name="T88" fmla="*/ 26 w 261"/>
                <a:gd name="T89" fmla="*/ 170 h 264"/>
                <a:gd name="T90" fmla="*/ 44 w 261"/>
                <a:gd name="T91" fmla="*/ 167 h 264"/>
                <a:gd name="T92" fmla="*/ 56 w 261"/>
                <a:gd name="T93" fmla="*/ 192 h 264"/>
                <a:gd name="T94" fmla="*/ 46 w 261"/>
                <a:gd name="T95" fmla="*/ 206 h 264"/>
                <a:gd name="T96" fmla="*/ 41 w 261"/>
                <a:gd name="T97" fmla="*/ 228 h 264"/>
                <a:gd name="T98" fmla="*/ 106 w 261"/>
                <a:gd name="T99" fmla="*/ 166 h 264"/>
                <a:gd name="T100" fmla="*/ 94 w 261"/>
                <a:gd name="T101" fmla="*/ 153 h 264"/>
                <a:gd name="T102" fmla="*/ 90 w 261"/>
                <a:gd name="T103" fmla="*/ 121 h 264"/>
                <a:gd name="T104" fmla="*/ 98 w 261"/>
                <a:gd name="T105" fmla="*/ 107 h 264"/>
                <a:gd name="T106" fmla="*/ 110 w 261"/>
                <a:gd name="T107" fmla="*/ 95 h 264"/>
                <a:gd name="T108" fmla="*/ 142 w 261"/>
                <a:gd name="T109" fmla="*/ 91 h 264"/>
                <a:gd name="T110" fmla="*/ 156 w 261"/>
                <a:gd name="T111" fmla="*/ 98 h 264"/>
                <a:gd name="T112" fmla="*/ 167 w 261"/>
                <a:gd name="T113" fmla="*/ 110 h 264"/>
                <a:gd name="T114" fmla="*/ 172 w 261"/>
                <a:gd name="T115" fmla="*/ 141 h 264"/>
                <a:gd name="T116" fmla="*/ 163 w 261"/>
                <a:gd name="T117" fmla="*/ 157 h 264"/>
                <a:gd name="T118" fmla="*/ 150 w 261"/>
                <a:gd name="T119" fmla="*/ 169 h 264"/>
                <a:gd name="T120" fmla="*/ 120 w 261"/>
                <a:gd name="T121" fmla="*/ 173 h 264"/>
                <a:gd name="T122" fmla="*/ 106 w 261"/>
                <a:gd name="T123" fmla="*/ 16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 h="264">
                  <a:moveTo>
                    <a:pt x="41" y="228"/>
                  </a:moveTo>
                  <a:lnTo>
                    <a:pt x="62" y="244"/>
                  </a:lnTo>
                  <a:lnTo>
                    <a:pt x="81" y="233"/>
                  </a:lnTo>
                  <a:lnTo>
                    <a:pt x="93" y="219"/>
                  </a:lnTo>
                  <a:lnTo>
                    <a:pt x="118" y="225"/>
                  </a:lnTo>
                  <a:lnTo>
                    <a:pt x="120" y="244"/>
                  </a:lnTo>
                  <a:lnTo>
                    <a:pt x="131" y="264"/>
                  </a:lnTo>
                  <a:lnTo>
                    <a:pt x="159" y="259"/>
                  </a:lnTo>
                  <a:lnTo>
                    <a:pt x="166" y="236"/>
                  </a:lnTo>
                  <a:lnTo>
                    <a:pt x="162" y="219"/>
                  </a:lnTo>
                  <a:lnTo>
                    <a:pt x="186" y="205"/>
                  </a:lnTo>
                  <a:lnTo>
                    <a:pt x="202" y="215"/>
                  </a:lnTo>
                  <a:lnTo>
                    <a:pt x="222" y="220"/>
                  </a:lnTo>
                  <a:lnTo>
                    <a:pt x="238" y="197"/>
                  </a:lnTo>
                  <a:lnTo>
                    <a:pt x="228" y="179"/>
                  </a:lnTo>
                  <a:lnTo>
                    <a:pt x="215" y="167"/>
                  </a:lnTo>
                  <a:lnTo>
                    <a:pt x="222" y="140"/>
                  </a:lnTo>
                  <a:lnTo>
                    <a:pt x="240" y="138"/>
                  </a:lnTo>
                  <a:lnTo>
                    <a:pt x="261" y="125"/>
                  </a:lnTo>
                  <a:lnTo>
                    <a:pt x="258" y="100"/>
                  </a:lnTo>
                  <a:lnTo>
                    <a:pt x="235" y="94"/>
                  </a:lnTo>
                  <a:lnTo>
                    <a:pt x="218" y="97"/>
                  </a:lnTo>
                  <a:lnTo>
                    <a:pt x="204" y="72"/>
                  </a:lnTo>
                  <a:lnTo>
                    <a:pt x="215" y="58"/>
                  </a:lnTo>
                  <a:lnTo>
                    <a:pt x="221" y="36"/>
                  </a:lnTo>
                  <a:lnTo>
                    <a:pt x="199" y="20"/>
                  </a:lnTo>
                  <a:lnTo>
                    <a:pt x="180" y="30"/>
                  </a:lnTo>
                  <a:lnTo>
                    <a:pt x="169" y="45"/>
                  </a:lnTo>
                  <a:lnTo>
                    <a:pt x="142" y="38"/>
                  </a:lnTo>
                  <a:lnTo>
                    <a:pt x="140" y="20"/>
                  </a:lnTo>
                  <a:lnTo>
                    <a:pt x="129" y="0"/>
                  </a:lnTo>
                  <a:lnTo>
                    <a:pt x="103" y="3"/>
                  </a:lnTo>
                  <a:lnTo>
                    <a:pt x="95" y="28"/>
                  </a:lnTo>
                  <a:lnTo>
                    <a:pt x="98" y="45"/>
                  </a:lnTo>
                  <a:lnTo>
                    <a:pt x="74" y="59"/>
                  </a:lnTo>
                  <a:lnTo>
                    <a:pt x="59" y="49"/>
                  </a:lnTo>
                  <a:lnTo>
                    <a:pt x="39" y="43"/>
                  </a:lnTo>
                  <a:lnTo>
                    <a:pt x="22" y="65"/>
                  </a:lnTo>
                  <a:lnTo>
                    <a:pt x="32" y="84"/>
                  </a:lnTo>
                  <a:lnTo>
                    <a:pt x="46" y="97"/>
                  </a:lnTo>
                  <a:lnTo>
                    <a:pt x="38" y="124"/>
                  </a:lnTo>
                  <a:lnTo>
                    <a:pt x="20" y="125"/>
                  </a:lnTo>
                  <a:lnTo>
                    <a:pt x="0" y="137"/>
                  </a:lnTo>
                  <a:lnTo>
                    <a:pt x="3" y="164"/>
                  </a:lnTo>
                  <a:lnTo>
                    <a:pt x="26" y="170"/>
                  </a:lnTo>
                  <a:lnTo>
                    <a:pt x="44" y="167"/>
                  </a:lnTo>
                  <a:lnTo>
                    <a:pt x="56" y="192"/>
                  </a:lnTo>
                  <a:lnTo>
                    <a:pt x="46" y="206"/>
                  </a:lnTo>
                  <a:lnTo>
                    <a:pt x="41" y="228"/>
                  </a:lnTo>
                  <a:close/>
                  <a:moveTo>
                    <a:pt x="106" y="166"/>
                  </a:moveTo>
                  <a:lnTo>
                    <a:pt x="94" y="153"/>
                  </a:lnTo>
                  <a:lnTo>
                    <a:pt x="90" y="121"/>
                  </a:lnTo>
                  <a:lnTo>
                    <a:pt x="98" y="107"/>
                  </a:lnTo>
                  <a:lnTo>
                    <a:pt x="110" y="95"/>
                  </a:lnTo>
                  <a:lnTo>
                    <a:pt x="142" y="91"/>
                  </a:lnTo>
                  <a:lnTo>
                    <a:pt x="156" y="98"/>
                  </a:lnTo>
                  <a:lnTo>
                    <a:pt x="167" y="110"/>
                  </a:lnTo>
                  <a:lnTo>
                    <a:pt x="172" y="141"/>
                  </a:lnTo>
                  <a:lnTo>
                    <a:pt x="163" y="157"/>
                  </a:lnTo>
                  <a:lnTo>
                    <a:pt x="150" y="169"/>
                  </a:lnTo>
                  <a:lnTo>
                    <a:pt x="120" y="173"/>
                  </a:lnTo>
                  <a:lnTo>
                    <a:pt x="106" y="166"/>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440"/>
            <p:cNvSpPr>
              <a:spLocks noEditPoints="1"/>
            </p:cNvSpPr>
            <p:nvPr/>
          </p:nvSpPr>
          <p:spPr bwMode="auto">
            <a:xfrm>
              <a:off x="4930776" y="1666876"/>
              <a:ext cx="71438" cy="71438"/>
            </a:xfrm>
            <a:custGeom>
              <a:avLst/>
              <a:gdLst>
                <a:gd name="T0" fmla="*/ 94 w 134"/>
                <a:gd name="T1" fmla="*/ 4 h 133"/>
                <a:gd name="T2" fmla="*/ 79 w 134"/>
                <a:gd name="T3" fmla="*/ 0 h 133"/>
                <a:gd name="T4" fmla="*/ 72 w 134"/>
                <a:gd name="T5" fmla="*/ 9 h 133"/>
                <a:gd name="T6" fmla="*/ 69 w 134"/>
                <a:gd name="T7" fmla="*/ 17 h 133"/>
                <a:gd name="T8" fmla="*/ 55 w 134"/>
                <a:gd name="T9" fmla="*/ 19 h 133"/>
                <a:gd name="T10" fmla="*/ 51 w 134"/>
                <a:gd name="T11" fmla="*/ 12 h 133"/>
                <a:gd name="T12" fmla="*/ 41 w 134"/>
                <a:gd name="T13" fmla="*/ 3 h 133"/>
                <a:gd name="T14" fmla="*/ 28 w 134"/>
                <a:gd name="T15" fmla="*/ 10 h 133"/>
                <a:gd name="T16" fmla="*/ 29 w 134"/>
                <a:gd name="T17" fmla="*/ 22 h 133"/>
                <a:gd name="T18" fmla="*/ 35 w 134"/>
                <a:gd name="T19" fmla="*/ 30 h 133"/>
                <a:gd name="T20" fmla="*/ 25 w 134"/>
                <a:gd name="T21" fmla="*/ 42 h 133"/>
                <a:gd name="T22" fmla="*/ 16 w 134"/>
                <a:gd name="T23" fmla="*/ 39 h 133"/>
                <a:gd name="T24" fmla="*/ 4 w 134"/>
                <a:gd name="T25" fmla="*/ 40 h 133"/>
                <a:gd name="T26" fmla="*/ 0 w 134"/>
                <a:gd name="T27" fmla="*/ 53 h 133"/>
                <a:gd name="T28" fmla="*/ 9 w 134"/>
                <a:gd name="T29" fmla="*/ 61 h 133"/>
                <a:gd name="T30" fmla="*/ 19 w 134"/>
                <a:gd name="T31" fmla="*/ 65 h 133"/>
                <a:gd name="T32" fmla="*/ 20 w 134"/>
                <a:gd name="T33" fmla="*/ 79 h 133"/>
                <a:gd name="T34" fmla="*/ 12 w 134"/>
                <a:gd name="T35" fmla="*/ 82 h 133"/>
                <a:gd name="T36" fmla="*/ 3 w 134"/>
                <a:gd name="T37" fmla="*/ 92 h 133"/>
                <a:gd name="T38" fmla="*/ 10 w 134"/>
                <a:gd name="T39" fmla="*/ 105 h 133"/>
                <a:gd name="T40" fmla="*/ 23 w 134"/>
                <a:gd name="T41" fmla="*/ 104 h 133"/>
                <a:gd name="T42" fmla="*/ 30 w 134"/>
                <a:gd name="T43" fmla="*/ 98 h 133"/>
                <a:gd name="T44" fmla="*/ 42 w 134"/>
                <a:gd name="T45" fmla="*/ 108 h 133"/>
                <a:gd name="T46" fmla="*/ 41 w 134"/>
                <a:gd name="T47" fmla="*/ 117 h 133"/>
                <a:gd name="T48" fmla="*/ 42 w 134"/>
                <a:gd name="T49" fmla="*/ 128 h 133"/>
                <a:gd name="T50" fmla="*/ 55 w 134"/>
                <a:gd name="T51" fmla="*/ 133 h 133"/>
                <a:gd name="T52" fmla="*/ 62 w 134"/>
                <a:gd name="T53" fmla="*/ 124 h 133"/>
                <a:gd name="T54" fmla="*/ 65 w 134"/>
                <a:gd name="T55" fmla="*/ 114 h 133"/>
                <a:gd name="T56" fmla="*/ 81 w 134"/>
                <a:gd name="T57" fmla="*/ 112 h 133"/>
                <a:gd name="T58" fmla="*/ 84 w 134"/>
                <a:gd name="T59" fmla="*/ 121 h 133"/>
                <a:gd name="T60" fmla="*/ 94 w 134"/>
                <a:gd name="T61" fmla="*/ 130 h 133"/>
                <a:gd name="T62" fmla="*/ 107 w 134"/>
                <a:gd name="T63" fmla="*/ 123 h 133"/>
                <a:gd name="T64" fmla="*/ 105 w 134"/>
                <a:gd name="T65" fmla="*/ 110 h 133"/>
                <a:gd name="T66" fmla="*/ 101 w 134"/>
                <a:gd name="T67" fmla="*/ 102 h 133"/>
                <a:gd name="T68" fmla="*/ 110 w 134"/>
                <a:gd name="T69" fmla="*/ 91 h 133"/>
                <a:gd name="T70" fmla="*/ 120 w 134"/>
                <a:gd name="T71" fmla="*/ 92 h 133"/>
                <a:gd name="T72" fmla="*/ 131 w 134"/>
                <a:gd name="T73" fmla="*/ 91 h 133"/>
                <a:gd name="T74" fmla="*/ 134 w 134"/>
                <a:gd name="T75" fmla="*/ 78 h 133"/>
                <a:gd name="T76" fmla="*/ 126 w 134"/>
                <a:gd name="T77" fmla="*/ 71 h 133"/>
                <a:gd name="T78" fmla="*/ 117 w 134"/>
                <a:gd name="T79" fmla="*/ 68 h 133"/>
                <a:gd name="T80" fmla="*/ 115 w 134"/>
                <a:gd name="T81" fmla="*/ 53 h 133"/>
                <a:gd name="T82" fmla="*/ 124 w 134"/>
                <a:gd name="T83" fmla="*/ 49 h 133"/>
                <a:gd name="T84" fmla="*/ 131 w 134"/>
                <a:gd name="T85" fmla="*/ 39 h 133"/>
                <a:gd name="T86" fmla="*/ 126 w 134"/>
                <a:gd name="T87" fmla="*/ 27 h 133"/>
                <a:gd name="T88" fmla="*/ 113 w 134"/>
                <a:gd name="T89" fmla="*/ 29 h 133"/>
                <a:gd name="T90" fmla="*/ 104 w 134"/>
                <a:gd name="T91" fmla="*/ 33 h 133"/>
                <a:gd name="T92" fmla="*/ 92 w 134"/>
                <a:gd name="T93" fmla="*/ 25 h 133"/>
                <a:gd name="T94" fmla="*/ 95 w 134"/>
                <a:gd name="T95" fmla="*/ 15 h 133"/>
                <a:gd name="T96" fmla="*/ 94 w 134"/>
                <a:gd name="T97" fmla="*/ 4 h 133"/>
                <a:gd name="T98" fmla="*/ 74 w 134"/>
                <a:gd name="T99" fmla="*/ 45 h 133"/>
                <a:gd name="T100" fmla="*/ 82 w 134"/>
                <a:gd name="T101" fmla="*/ 49 h 133"/>
                <a:gd name="T102" fmla="*/ 90 w 134"/>
                <a:gd name="T103" fmla="*/ 63 h 133"/>
                <a:gd name="T104" fmla="*/ 88 w 134"/>
                <a:gd name="T105" fmla="*/ 72 h 133"/>
                <a:gd name="T106" fmla="*/ 85 w 134"/>
                <a:gd name="T107" fmla="*/ 81 h 133"/>
                <a:gd name="T108" fmla="*/ 71 w 134"/>
                <a:gd name="T109" fmla="*/ 88 h 133"/>
                <a:gd name="T110" fmla="*/ 61 w 134"/>
                <a:gd name="T111" fmla="*/ 87 h 133"/>
                <a:gd name="T112" fmla="*/ 53 w 134"/>
                <a:gd name="T113" fmla="*/ 84 h 133"/>
                <a:gd name="T114" fmla="*/ 45 w 134"/>
                <a:gd name="T115" fmla="*/ 69 h 133"/>
                <a:gd name="T116" fmla="*/ 46 w 134"/>
                <a:gd name="T117" fmla="*/ 61 h 133"/>
                <a:gd name="T118" fmla="*/ 51 w 134"/>
                <a:gd name="T119" fmla="*/ 52 h 133"/>
                <a:gd name="T120" fmla="*/ 65 w 134"/>
                <a:gd name="T121" fmla="*/ 45 h 133"/>
                <a:gd name="T122" fmla="*/ 74 w 134"/>
                <a:gd name="T123" fmla="*/ 4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3">
                  <a:moveTo>
                    <a:pt x="94" y="4"/>
                  </a:moveTo>
                  <a:lnTo>
                    <a:pt x="79" y="0"/>
                  </a:lnTo>
                  <a:lnTo>
                    <a:pt x="72" y="9"/>
                  </a:lnTo>
                  <a:lnTo>
                    <a:pt x="69" y="17"/>
                  </a:lnTo>
                  <a:lnTo>
                    <a:pt x="55" y="19"/>
                  </a:lnTo>
                  <a:lnTo>
                    <a:pt x="51" y="12"/>
                  </a:lnTo>
                  <a:lnTo>
                    <a:pt x="41" y="3"/>
                  </a:lnTo>
                  <a:lnTo>
                    <a:pt x="28" y="10"/>
                  </a:lnTo>
                  <a:lnTo>
                    <a:pt x="29" y="22"/>
                  </a:lnTo>
                  <a:lnTo>
                    <a:pt x="35" y="30"/>
                  </a:lnTo>
                  <a:lnTo>
                    <a:pt x="25" y="42"/>
                  </a:lnTo>
                  <a:lnTo>
                    <a:pt x="16" y="39"/>
                  </a:lnTo>
                  <a:lnTo>
                    <a:pt x="4" y="40"/>
                  </a:lnTo>
                  <a:lnTo>
                    <a:pt x="0" y="53"/>
                  </a:lnTo>
                  <a:lnTo>
                    <a:pt x="9" y="61"/>
                  </a:lnTo>
                  <a:lnTo>
                    <a:pt x="19" y="65"/>
                  </a:lnTo>
                  <a:lnTo>
                    <a:pt x="20" y="79"/>
                  </a:lnTo>
                  <a:lnTo>
                    <a:pt x="12" y="82"/>
                  </a:lnTo>
                  <a:lnTo>
                    <a:pt x="3" y="92"/>
                  </a:lnTo>
                  <a:lnTo>
                    <a:pt x="10" y="105"/>
                  </a:lnTo>
                  <a:lnTo>
                    <a:pt x="23" y="104"/>
                  </a:lnTo>
                  <a:lnTo>
                    <a:pt x="30" y="98"/>
                  </a:lnTo>
                  <a:lnTo>
                    <a:pt x="42" y="108"/>
                  </a:lnTo>
                  <a:lnTo>
                    <a:pt x="41" y="117"/>
                  </a:lnTo>
                  <a:lnTo>
                    <a:pt x="42" y="128"/>
                  </a:lnTo>
                  <a:lnTo>
                    <a:pt x="55" y="133"/>
                  </a:lnTo>
                  <a:lnTo>
                    <a:pt x="62" y="124"/>
                  </a:lnTo>
                  <a:lnTo>
                    <a:pt x="65" y="114"/>
                  </a:lnTo>
                  <a:lnTo>
                    <a:pt x="81" y="112"/>
                  </a:lnTo>
                  <a:lnTo>
                    <a:pt x="84" y="121"/>
                  </a:lnTo>
                  <a:lnTo>
                    <a:pt x="94" y="130"/>
                  </a:lnTo>
                  <a:lnTo>
                    <a:pt x="107" y="123"/>
                  </a:lnTo>
                  <a:lnTo>
                    <a:pt x="105" y="110"/>
                  </a:lnTo>
                  <a:lnTo>
                    <a:pt x="101" y="102"/>
                  </a:lnTo>
                  <a:lnTo>
                    <a:pt x="110" y="91"/>
                  </a:lnTo>
                  <a:lnTo>
                    <a:pt x="120" y="92"/>
                  </a:lnTo>
                  <a:lnTo>
                    <a:pt x="131" y="91"/>
                  </a:lnTo>
                  <a:lnTo>
                    <a:pt x="134" y="78"/>
                  </a:lnTo>
                  <a:lnTo>
                    <a:pt x="126" y="71"/>
                  </a:lnTo>
                  <a:lnTo>
                    <a:pt x="117" y="68"/>
                  </a:lnTo>
                  <a:lnTo>
                    <a:pt x="115" y="53"/>
                  </a:lnTo>
                  <a:lnTo>
                    <a:pt x="124" y="49"/>
                  </a:lnTo>
                  <a:lnTo>
                    <a:pt x="131" y="39"/>
                  </a:lnTo>
                  <a:lnTo>
                    <a:pt x="126" y="27"/>
                  </a:lnTo>
                  <a:lnTo>
                    <a:pt x="113" y="29"/>
                  </a:lnTo>
                  <a:lnTo>
                    <a:pt x="104" y="33"/>
                  </a:lnTo>
                  <a:lnTo>
                    <a:pt x="92" y="25"/>
                  </a:lnTo>
                  <a:lnTo>
                    <a:pt x="95" y="15"/>
                  </a:lnTo>
                  <a:lnTo>
                    <a:pt x="94" y="4"/>
                  </a:lnTo>
                  <a:close/>
                  <a:moveTo>
                    <a:pt x="74" y="45"/>
                  </a:moveTo>
                  <a:lnTo>
                    <a:pt x="82" y="49"/>
                  </a:lnTo>
                  <a:lnTo>
                    <a:pt x="90" y="63"/>
                  </a:lnTo>
                  <a:lnTo>
                    <a:pt x="88" y="72"/>
                  </a:lnTo>
                  <a:lnTo>
                    <a:pt x="85" y="81"/>
                  </a:lnTo>
                  <a:lnTo>
                    <a:pt x="71" y="88"/>
                  </a:lnTo>
                  <a:lnTo>
                    <a:pt x="61" y="87"/>
                  </a:lnTo>
                  <a:lnTo>
                    <a:pt x="53" y="84"/>
                  </a:lnTo>
                  <a:lnTo>
                    <a:pt x="45" y="69"/>
                  </a:lnTo>
                  <a:lnTo>
                    <a:pt x="46" y="61"/>
                  </a:lnTo>
                  <a:lnTo>
                    <a:pt x="51" y="52"/>
                  </a:lnTo>
                  <a:lnTo>
                    <a:pt x="65" y="45"/>
                  </a:lnTo>
                  <a:lnTo>
                    <a:pt x="74" y="45"/>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41"/>
            <p:cNvSpPr>
              <a:spLocks noEditPoints="1"/>
            </p:cNvSpPr>
            <p:nvPr/>
          </p:nvSpPr>
          <p:spPr bwMode="auto">
            <a:xfrm>
              <a:off x="4983163" y="1700213"/>
              <a:ext cx="76200" cy="76200"/>
            </a:xfrm>
            <a:custGeom>
              <a:avLst/>
              <a:gdLst>
                <a:gd name="T0" fmla="*/ 111 w 142"/>
                <a:gd name="T1" fmla="*/ 12 h 143"/>
                <a:gd name="T2" fmla="*/ 98 w 142"/>
                <a:gd name="T3" fmla="*/ 4 h 143"/>
                <a:gd name="T4" fmla="*/ 89 w 142"/>
                <a:gd name="T5" fmla="*/ 12 h 143"/>
                <a:gd name="T6" fmla="*/ 83 w 142"/>
                <a:gd name="T7" fmla="*/ 22 h 143"/>
                <a:gd name="T8" fmla="*/ 67 w 142"/>
                <a:gd name="T9" fmla="*/ 20 h 143"/>
                <a:gd name="T10" fmla="*/ 66 w 142"/>
                <a:gd name="T11" fmla="*/ 10 h 143"/>
                <a:gd name="T12" fmla="*/ 56 w 142"/>
                <a:gd name="T13" fmla="*/ 0 h 143"/>
                <a:gd name="T14" fmla="*/ 43 w 142"/>
                <a:gd name="T15" fmla="*/ 4 h 143"/>
                <a:gd name="T16" fmla="*/ 41 w 142"/>
                <a:gd name="T17" fmla="*/ 17 h 143"/>
                <a:gd name="T18" fmla="*/ 44 w 142"/>
                <a:gd name="T19" fmla="*/ 27 h 143"/>
                <a:gd name="T20" fmla="*/ 33 w 142"/>
                <a:gd name="T21" fmla="*/ 37 h 143"/>
                <a:gd name="T22" fmla="*/ 23 w 142"/>
                <a:gd name="T23" fmla="*/ 33 h 143"/>
                <a:gd name="T24" fmla="*/ 11 w 142"/>
                <a:gd name="T25" fmla="*/ 32 h 143"/>
                <a:gd name="T26" fmla="*/ 4 w 142"/>
                <a:gd name="T27" fmla="*/ 45 h 143"/>
                <a:gd name="T28" fmla="*/ 11 w 142"/>
                <a:gd name="T29" fmla="*/ 55 h 143"/>
                <a:gd name="T30" fmla="*/ 21 w 142"/>
                <a:gd name="T31" fmla="*/ 59 h 143"/>
                <a:gd name="T32" fmla="*/ 20 w 142"/>
                <a:gd name="T33" fmla="*/ 75 h 143"/>
                <a:gd name="T34" fmla="*/ 10 w 142"/>
                <a:gd name="T35" fmla="*/ 78 h 143"/>
                <a:gd name="T36" fmla="*/ 0 w 142"/>
                <a:gd name="T37" fmla="*/ 86 h 143"/>
                <a:gd name="T38" fmla="*/ 4 w 142"/>
                <a:gd name="T39" fmla="*/ 101 h 143"/>
                <a:gd name="T40" fmla="*/ 17 w 142"/>
                <a:gd name="T41" fmla="*/ 102 h 143"/>
                <a:gd name="T42" fmla="*/ 27 w 142"/>
                <a:gd name="T43" fmla="*/ 98 h 143"/>
                <a:gd name="T44" fmla="*/ 37 w 142"/>
                <a:gd name="T45" fmla="*/ 109 h 143"/>
                <a:gd name="T46" fmla="*/ 33 w 142"/>
                <a:gd name="T47" fmla="*/ 120 h 143"/>
                <a:gd name="T48" fmla="*/ 31 w 142"/>
                <a:gd name="T49" fmla="*/ 131 h 143"/>
                <a:gd name="T50" fmla="*/ 44 w 142"/>
                <a:gd name="T51" fmla="*/ 138 h 143"/>
                <a:gd name="T52" fmla="*/ 54 w 142"/>
                <a:gd name="T53" fmla="*/ 131 h 143"/>
                <a:gd name="T54" fmla="*/ 59 w 142"/>
                <a:gd name="T55" fmla="*/ 122 h 143"/>
                <a:gd name="T56" fmla="*/ 75 w 142"/>
                <a:gd name="T57" fmla="*/ 124 h 143"/>
                <a:gd name="T58" fmla="*/ 77 w 142"/>
                <a:gd name="T59" fmla="*/ 133 h 143"/>
                <a:gd name="T60" fmla="*/ 86 w 142"/>
                <a:gd name="T61" fmla="*/ 143 h 143"/>
                <a:gd name="T62" fmla="*/ 100 w 142"/>
                <a:gd name="T63" fmla="*/ 138 h 143"/>
                <a:gd name="T64" fmla="*/ 102 w 142"/>
                <a:gd name="T65" fmla="*/ 125 h 143"/>
                <a:gd name="T66" fmla="*/ 98 w 142"/>
                <a:gd name="T67" fmla="*/ 117 h 143"/>
                <a:gd name="T68" fmla="*/ 111 w 142"/>
                <a:gd name="T69" fmla="*/ 107 h 143"/>
                <a:gd name="T70" fmla="*/ 119 w 142"/>
                <a:gd name="T71" fmla="*/ 111 h 143"/>
                <a:gd name="T72" fmla="*/ 131 w 142"/>
                <a:gd name="T73" fmla="*/ 111 h 143"/>
                <a:gd name="T74" fmla="*/ 138 w 142"/>
                <a:gd name="T75" fmla="*/ 98 h 143"/>
                <a:gd name="T76" fmla="*/ 131 w 142"/>
                <a:gd name="T77" fmla="*/ 88 h 143"/>
                <a:gd name="T78" fmla="*/ 122 w 142"/>
                <a:gd name="T79" fmla="*/ 84 h 143"/>
                <a:gd name="T80" fmla="*/ 124 w 142"/>
                <a:gd name="T81" fmla="*/ 68 h 143"/>
                <a:gd name="T82" fmla="*/ 132 w 142"/>
                <a:gd name="T83" fmla="*/ 65 h 143"/>
                <a:gd name="T84" fmla="*/ 142 w 142"/>
                <a:gd name="T85" fmla="*/ 56 h 143"/>
                <a:gd name="T86" fmla="*/ 138 w 142"/>
                <a:gd name="T87" fmla="*/ 42 h 143"/>
                <a:gd name="T88" fmla="*/ 125 w 142"/>
                <a:gd name="T89" fmla="*/ 42 h 143"/>
                <a:gd name="T90" fmla="*/ 116 w 142"/>
                <a:gd name="T91" fmla="*/ 45 h 143"/>
                <a:gd name="T92" fmla="*/ 106 w 142"/>
                <a:gd name="T93" fmla="*/ 33 h 143"/>
                <a:gd name="T94" fmla="*/ 111 w 142"/>
                <a:gd name="T95" fmla="*/ 23 h 143"/>
                <a:gd name="T96" fmla="*/ 111 w 142"/>
                <a:gd name="T97" fmla="*/ 12 h 143"/>
                <a:gd name="T98" fmla="*/ 82 w 142"/>
                <a:gd name="T99" fmla="*/ 50 h 143"/>
                <a:gd name="T100" fmla="*/ 89 w 142"/>
                <a:gd name="T101" fmla="*/ 56 h 143"/>
                <a:gd name="T102" fmla="*/ 95 w 142"/>
                <a:gd name="T103" fmla="*/ 73 h 143"/>
                <a:gd name="T104" fmla="*/ 92 w 142"/>
                <a:gd name="T105" fmla="*/ 82 h 143"/>
                <a:gd name="T106" fmla="*/ 86 w 142"/>
                <a:gd name="T107" fmla="*/ 89 h 143"/>
                <a:gd name="T108" fmla="*/ 69 w 142"/>
                <a:gd name="T109" fmla="*/ 95 h 143"/>
                <a:gd name="T110" fmla="*/ 60 w 142"/>
                <a:gd name="T111" fmla="*/ 92 h 143"/>
                <a:gd name="T112" fmla="*/ 53 w 142"/>
                <a:gd name="T113" fmla="*/ 86 h 143"/>
                <a:gd name="T114" fmla="*/ 47 w 142"/>
                <a:gd name="T115" fmla="*/ 69 h 143"/>
                <a:gd name="T116" fmla="*/ 50 w 142"/>
                <a:gd name="T117" fmla="*/ 61 h 143"/>
                <a:gd name="T118" fmla="*/ 56 w 142"/>
                <a:gd name="T119" fmla="*/ 53 h 143"/>
                <a:gd name="T120" fmla="*/ 73 w 142"/>
                <a:gd name="T121" fmla="*/ 48 h 143"/>
                <a:gd name="T122" fmla="*/ 82 w 142"/>
                <a:gd name="T123"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3">
                  <a:moveTo>
                    <a:pt x="111" y="12"/>
                  </a:moveTo>
                  <a:lnTo>
                    <a:pt x="98" y="4"/>
                  </a:lnTo>
                  <a:lnTo>
                    <a:pt x="89" y="12"/>
                  </a:lnTo>
                  <a:lnTo>
                    <a:pt x="83" y="22"/>
                  </a:lnTo>
                  <a:lnTo>
                    <a:pt x="67" y="20"/>
                  </a:lnTo>
                  <a:lnTo>
                    <a:pt x="66" y="10"/>
                  </a:lnTo>
                  <a:lnTo>
                    <a:pt x="56" y="0"/>
                  </a:lnTo>
                  <a:lnTo>
                    <a:pt x="43" y="4"/>
                  </a:lnTo>
                  <a:lnTo>
                    <a:pt x="41" y="17"/>
                  </a:lnTo>
                  <a:lnTo>
                    <a:pt x="44" y="27"/>
                  </a:lnTo>
                  <a:lnTo>
                    <a:pt x="33" y="37"/>
                  </a:lnTo>
                  <a:lnTo>
                    <a:pt x="23" y="33"/>
                  </a:lnTo>
                  <a:lnTo>
                    <a:pt x="11" y="32"/>
                  </a:lnTo>
                  <a:lnTo>
                    <a:pt x="4" y="45"/>
                  </a:lnTo>
                  <a:lnTo>
                    <a:pt x="11" y="55"/>
                  </a:lnTo>
                  <a:lnTo>
                    <a:pt x="21" y="59"/>
                  </a:lnTo>
                  <a:lnTo>
                    <a:pt x="20" y="75"/>
                  </a:lnTo>
                  <a:lnTo>
                    <a:pt x="10" y="78"/>
                  </a:lnTo>
                  <a:lnTo>
                    <a:pt x="0" y="86"/>
                  </a:lnTo>
                  <a:lnTo>
                    <a:pt x="4" y="101"/>
                  </a:lnTo>
                  <a:lnTo>
                    <a:pt x="17" y="102"/>
                  </a:lnTo>
                  <a:lnTo>
                    <a:pt x="27" y="98"/>
                  </a:lnTo>
                  <a:lnTo>
                    <a:pt x="37" y="109"/>
                  </a:lnTo>
                  <a:lnTo>
                    <a:pt x="33" y="120"/>
                  </a:lnTo>
                  <a:lnTo>
                    <a:pt x="31" y="131"/>
                  </a:lnTo>
                  <a:lnTo>
                    <a:pt x="44" y="138"/>
                  </a:lnTo>
                  <a:lnTo>
                    <a:pt x="54" y="131"/>
                  </a:lnTo>
                  <a:lnTo>
                    <a:pt x="59" y="122"/>
                  </a:lnTo>
                  <a:lnTo>
                    <a:pt x="75" y="124"/>
                  </a:lnTo>
                  <a:lnTo>
                    <a:pt x="77" y="133"/>
                  </a:lnTo>
                  <a:lnTo>
                    <a:pt x="86" y="143"/>
                  </a:lnTo>
                  <a:lnTo>
                    <a:pt x="100" y="138"/>
                  </a:lnTo>
                  <a:lnTo>
                    <a:pt x="102" y="125"/>
                  </a:lnTo>
                  <a:lnTo>
                    <a:pt x="98" y="117"/>
                  </a:lnTo>
                  <a:lnTo>
                    <a:pt x="111" y="107"/>
                  </a:lnTo>
                  <a:lnTo>
                    <a:pt x="119" y="111"/>
                  </a:lnTo>
                  <a:lnTo>
                    <a:pt x="131" y="111"/>
                  </a:lnTo>
                  <a:lnTo>
                    <a:pt x="138" y="98"/>
                  </a:lnTo>
                  <a:lnTo>
                    <a:pt x="131" y="88"/>
                  </a:lnTo>
                  <a:lnTo>
                    <a:pt x="122" y="84"/>
                  </a:lnTo>
                  <a:lnTo>
                    <a:pt x="124" y="68"/>
                  </a:lnTo>
                  <a:lnTo>
                    <a:pt x="132" y="65"/>
                  </a:lnTo>
                  <a:lnTo>
                    <a:pt x="142" y="56"/>
                  </a:lnTo>
                  <a:lnTo>
                    <a:pt x="138" y="42"/>
                  </a:lnTo>
                  <a:lnTo>
                    <a:pt x="125" y="42"/>
                  </a:lnTo>
                  <a:lnTo>
                    <a:pt x="116" y="45"/>
                  </a:lnTo>
                  <a:lnTo>
                    <a:pt x="106" y="33"/>
                  </a:lnTo>
                  <a:lnTo>
                    <a:pt x="111" y="23"/>
                  </a:lnTo>
                  <a:lnTo>
                    <a:pt x="111" y="12"/>
                  </a:lnTo>
                  <a:close/>
                  <a:moveTo>
                    <a:pt x="82" y="50"/>
                  </a:moveTo>
                  <a:lnTo>
                    <a:pt x="89" y="56"/>
                  </a:lnTo>
                  <a:lnTo>
                    <a:pt x="95" y="73"/>
                  </a:lnTo>
                  <a:lnTo>
                    <a:pt x="92" y="82"/>
                  </a:lnTo>
                  <a:lnTo>
                    <a:pt x="86" y="89"/>
                  </a:lnTo>
                  <a:lnTo>
                    <a:pt x="69" y="95"/>
                  </a:lnTo>
                  <a:lnTo>
                    <a:pt x="60" y="92"/>
                  </a:lnTo>
                  <a:lnTo>
                    <a:pt x="53" y="86"/>
                  </a:lnTo>
                  <a:lnTo>
                    <a:pt x="47" y="69"/>
                  </a:lnTo>
                  <a:lnTo>
                    <a:pt x="50" y="61"/>
                  </a:lnTo>
                  <a:lnTo>
                    <a:pt x="56" y="53"/>
                  </a:lnTo>
                  <a:lnTo>
                    <a:pt x="73" y="48"/>
                  </a:lnTo>
                  <a:lnTo>
                    <a:pt x="82" y="5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42"/>
            <p:cNvSpPr>
              <a:spLocks noEditPoints="1"/>
            </p:cNvSpPr>
            <p:nvPr/>
          </p:nvSpPr>
          <p:spPr bwMode="auto">
            <a:xfrm>
              <a:off x="4929188" y="1741488"/>
              <a:ext cx="79375" cy="82550"/>
            </a:xfrm>
            <a:custGeom>
              <a:avLst/>
              <a:gdLst>
                <a:gd name="T0" fmla="*/ 90 w 150"/>
                <a:gd name="T1" fmla="*/ 1 h 157"/>
                <a:gd name="T2" fmla="*/ 74 w 150"/>
                <a:gd name="T3" fmla="*/ 0 h 157"/>
                <a:gd name="T4" fmla="*/ 68 w 150"/>
                <a:gd name="T5" fmla="*/ 11 h 157"/>
                <a:gd name="T6" fmla="*/ 67 w 150"/>
                <a:gd name="T7" fmla="*/ 23 h 157"/>
                <a:gd name="T8" fmla="*/ 51 w 150"/>
                <a:gd name="T9" fmla="*/ 27 h 157"/>
                <a:gd name="T10" fmla="*/ 45 w 150"/>
                <a:gd name="T11" fmla="*/ 19 h 157"/>
                <a:gd name="T12" fmla="*/ 32 w 150"/>
                <a:gd name="T13" fmla="*/ 13 h 157"/>
                <a:gd name="T14" fmla="*/ 20 w 150"/>
                <a:gd name="T15" fmla="*/ 23 h 157"/>
                <a:gd name="T16" fmla="*/ 25 w 150"/>
                <a:gd name="T17" fmla="*/ 37 h 157"/>
                <a:gd name="T18" fmla="*/ 32 w 150"/>
                <a:gd name="T19" fmla="*/ 44 h 157"/>
                <a:gd name="T20" fmla="*/ 25 w 150"/>
                <a:gd name="T21" fmla="*/ 60 h 157"/>
                <a:gd name="T22" fmla="*/ 13 w 150"/>
                <a:gd name="T23" fmla="*/ 59 h 157"/>
                <a:gd name="T24" fmla="*/ 2 w 150"/>
                <a:gd name="T25" fmla="*/ 63 h 157"/>
                <a:gd name="T26" fmla="*/ 0 w 150"/>
                <a:gd name="T27" fmla="*/ 79 h 157"/>
                <a:gd name="T28" fmla="*/ 12 w 150"/>
                <a:gd name="T29" fmla="*/ 86 h 157"/>
                <a:gd name="T30" fmla="*/ 22 w 150"/>
                <a:gd name="T31" fmla="*/ 88 h 157"/>
                <a:gd name="T32" fmla="*/ 26 w 150"/>
                <a:gd name="T33" fmla="*/ 103 h 157"/>
                <a:gd name="T34" fmla="*/ 19 w 150"/>
                <a:gd name="T35" fmla="*/ 109 h 157"/>
                <a:gd name="T36" fmla="*/ 12 w 150"/>
                <a:gd name="T37" fmla="*/ 122 h 157"/>
                <a:gd name="T38" fmla="*/ 22 w 150"/>
                <a:gd name="T39" fmla="*/ 135 h 157"/>
                <a:gd name="T40" fmla="*/ 35 w 150"/>
                <a:gd name="T41" fmla="*/ 131 h 157"/>
                <a:gd name="T42" fmla="*/ 44 w 150"/>
                <a:gd name="T43" fmla="*/ 124 h 157"/>
                <a:gd name="T44" fmla="*/ 58 w 150"/>
                <a:gd name="T45" fmla="*/ 131 h 157"/>
                <a:gd name="T46" fmla="*/ 56 w 150"/>
                <a:gd name="T47" fmla="*/ 142 h 157"/>
                <a:gd name="T48" fmla="*/ 61 w 150"/>
                <a:gd name="T49" fmla="*/ 155 h 157"/>
                <a:gd name="T50" fmla="*/ 77 w 150"/>
                <a:gd name="T51" fmla="*/ 157 h 157"/>
                <a:gd name="T52" fmla="*/ 82 w 150"/>
                <a:gd name="T53" fmla="*/ 145 h 157"/>
                <a:gd name="T54" fmla="*/ 84 w 150"/>
                <a:gd name="T55" fmla="*/ 134 h 157"/>
                <a:gd name="T56" fmla="*/ 100 w 150"/>
                <a:gd name="T57" fmla="*/ 129 h 157"/>
                <a:gd name="T58" fmla="*/ 105 w 150"/>
                <a:gd name="T59" fmla="*/ 137 h 157"/>
                <a:gd name="T60" fmla="*/ 118 w 150"/>
                <a:gd name="T61" fmla="*/ 144 h 157"/>
                <a:gd name="T62" fmla="*/ 130 w 150"/>
                <a:gd name="T63" fmla="*/ 134 h 157"/>
                <a:gd name="T64" fmla="*/ 127 w 150"/>
                <a:gd name="T65" fmla="*/ 119 h 157"/>
                <a:gd name="T66" fmla="*/ 120 w 150"/>
                <a:gd name="T67" fmla="*/ 112 h 157"/>
                <a:gd name="T68" fmla="*/ 127 w 150"/>
                <a:gd name="T69" fmla="*/ 96 h 157"/>
                <a:gd name="T70" fmla="*/ 137 w 150"/>
                <a:gd name="T71" fmla="*/ 98 h 157"/>
                <a:gd name="T72" fmla="*/ 150 w 150"/>
                <a:gd name="T73" fmla="*/ 93 h 157"/>
                <a:gd name="T74" fmla="*/ 150 w 150"/>
                <a:gd name="T75" fmla="*/ 76 h 157"/>
                <a:gd name="T76" fmla="*/ 140 w 150"/>
                <a:gd name="T77" fmla="*/ 70 h 157"/>
                <a:gd name="T78" fmla="*/ 129 w 150"/>
                <a:gd name="T79" fmla="*/ 69 h 157"/>
                <a:gd name="T80" fmla="*/ 124 w 150"/>
                <a:gd name="T81" fmla="*/ 53 h 157"/>
                <a:gd name="T82" fmla="*/ 133 w 150"/>
                <a:gd name="T83" fmla="*/ 47 h 157"/>
                <a:gd name="T84" fmla="*/ 139 w 150"/>
                <a:gd name="T85" fmla="*/ 34 h 157"/>
                <a:gd name="T86" fmla="*/ 129 w 150"/>
                <a:gd name="T87" fmla="*/ 21 h 157"/>
                <a:gd name="T88" fmla="*/ 116 w 150"/>
                <a:gd name="T89" fmla="*/ 26 h 157"/>
                <a:gd name="T90" fmla="*/ 108 w 150"/>
                <a:gd name="T91" fmla="*/ 33 h 157"/>
                <a:gd name="T92" fmla="*/ 94 w 150"/>
                <a:gd name="T93" fmla="*/ 26 h 157"/>
                <a:gd name="T94" fmla="*/ 94 w 150"/>
                <a:gd name="T95" fmla="*/ 14 h 157"/>
                <a:gd name="T96" fmla="*/ 90 w 150"/>
                <a:gd name="T97" fmla="*/ 1 h 157"/>
                <a:gd name="T98" fmla="*/ 78 w 150"/>
                <a:gd name="T99" fmla="*/ 53 h 157"/>
                <a:gd name="T100" fmla="*/ 87 w 150"/>
                <a:gd name="T101" fmla="*/ 56 h 157"/>
                <a:gd name="T102" fmla="*/ 100 w 150"/>
                <a:gd name="T103" fmla="*/ 70 h 157"/>
                <a:gd name="T104" fmla="*/ 100 w 150"/>
                <a:gd name="T105" fmla="*/ 80 h 157"/>
                <a:gd name="T106" fmla="*/ 97 w 150"/>
                <a:gd name="T107" fmla="*/ 91 h 157"/>
                <a:gd name="T108" fmla="*/ 84 w 150"/>
                <a:gd name="T109" fmla="*/ 102 h 157"/>
                <a:gd name="T110" fmla="*/ 74 w 150"/>
                <a:gd name="T111" fmla="*/ 103 h 157"/>
                <a:gd name="T112" fmla="*/ 64 w 150"/>
                <a:gd name="T113" fmla="*/ 101 h 157"/>
                <a:gd name="T114" fmla="*/ 52 w 150"/>
                <a:gd name="T115" fmla="*/ 86 h 157"/>
                <a:gd name="T116" fmla="*/ 51 w 150"/>
                <a:gd name="T117" fmla="*/ 76 h 157"/>
                <a:gd name="T118" fmla="*/ 54 w 150"/>
                <a:gd name="T119" fmla="*/ 66 h 157"/>
                <a:gd name="T120" fmla="*/ 68 w 150"/>
                <a:gd name="T121" fmla="*/ 53 h 157"/>
                <a:gd name="T122" fmla="*/ 78 w 150"/>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7">
                  <a:moveTo>
                    <a:pt x="90" y="1"/>
                  </a:moveTo>
                  <a:lnTo>
                    <a:pt x="74" y="0"/>
                  </a:lnTo>
                  <a:lnTo>
                    <a:pt x="68" y="11"/>
                  </a:lnTo>
                  <a:lnTo>
                    <a:pt x="67" y="23"/>
                  </a:lnTo>
                  <a:lnTo>
                    <a:pt x="51" y="27"/>
                  </a:lnTo>
                  <a:lnTo>
                    <a:pt x="45" y="19"/>
                  </a:lnTo>
                  <a:lnTo>
                    <a:pt x="32" y="13"/>
                  </a:lnTo>
                  <a:lnTo>
                    <a:pt x="20" y="23"/>
                  </a:lnTo>
                  <a:lnTo>
                    <a:pt x="25" y="37"/>
                  </a:lnTo>
                  <a:lnTo>
                    <a:pt x="32" y="44"/>
                  </a:lnTo>
                  <a:lnTo>
                    <a:pt x="25" y="60"/>
                  </a:lnTo>
                  <a:lnTo>
                    <a:pt x="13" y="59"/>
                  </a:lnTo>
                  <a:lnTo>
                    <a:pt x="2" y="63"/>
                  </a:lnTo>
                  <a:lnTo>
                    <a:pt x="0" y="79"/>
                  </a:lnTo>
                  <a:lnTo>
                    <a:pt x="12" y="86"/>
                  </a:lnTo>
                  <a:lnTo>
                    <a:pt x="22" y="88"/>
                  </a:lnTo>
                  <a:lnTo>
                    <a:pt x="26" y="103"/>
                  </a:lnTo>
                  <a:lnTo>
                    <a:pt x="19" y="109"/>
                  </a:lnTo>
                  <a:lnTo>
                    <a:pt x="12" y="122"/>
                  </a:lnTo>
                  <a:lnTo>
                    <a:pt x="22" y="135"/>
                  </a:lnTo>
                  <a:lnTo>
                    <a:pt x="35" y="131"/>
                  </a:lnTo>
                  <a:lnTo>
                    <a:pt x="44" y="124"/>
                  </a:lnTo>
                  <a:lnTo>
                    <a:pt x="58" y="131"/>
                  </a:lnTo>
                  <a:lnTo>
                    <a:pt x="56" y="142"/>
                  </a:lnTo>
                  <a:lnTo>
                    <a:pt x="61" y="155"/>
                  </a:lnTo>
                  <a:lnTo>
                    <a:pt x="77" y="157"/>
                  </a:lnTo>
                  <a:lnTo>
                    <a:pt x="82" y="145"/>
                  </a:lnTo>
                  <a:lnTo>
                    <a:pt x="84" y="134"/>
                  </a:lnTo>
                  <a:lnTo>
                    <a:pt x="100" y="129"/>
                  </a:lnTo>
                  <a:lnTo>
                    <a:pt x="105" y="137"/>
                  </a:lnTo>
                  <a:lnTo>
                    <a:pt x="118" y="144"/>
                  </a:lnTo>
                  <a:lnTo>
                    <a:pt x="130" y="134"/>
                  </a:lnTo>
                  <a:lnTo>
                    <a:pt x="127" y="119"/>
                  </a:lnTo>
                  <a:lnTo>
                    <a:pt x="120" y="112"/>
                  </a:lnTo>
                  <a:lnTo>
                    <a:pt x="127" y="96"/>
                  </a:lnTo>
                  <a:lnTo>
                    <a:pt x="137" y="98"/>
                  </a:lnTo>
                  <a:lnTo>
                    <a:pt x="150" y="93"/>
                  </a:lnTo>
                  <a:lnTo>
                    <a:pt x="150" y="76"/>
                  </a:lnTo>
                  <a:lnTo>
                    <a:pt x="140" y="70"/>
                  </a:lnTo>
                  <a:lnTo>
                    <a:pt x="129" y="69"/>
                  </a:lnTo>
                  <a:lnTo>
                    <a:pt x="124" y="53"/>
                  </a:lnTo>
                  <a:lnTo>
                    <a:pt x="133" y="47"/>
                  </a:lnTo>
                  <a:lnTo>
                    <a:pt x="139" y="34"/>
                  </a:lnTo>
                  <a:lnTo>
                    <a:pt x="129" y="21"/>
                  </a:lnTo>
                  <a:lnTo>
                    <a:pt x="116" y="26"/>
                  </a:lnTo>
                  <a:lnTo>
                    <a:pt x="108" y="33"/>
                  </a:lnTo>
                  <a:lnTo>
                    <a:pt x="94" y="26"/>
                  </a:lnTo>
                  <a:lnTo>
                    <a:pt x="94" y="14"/>
                  </a:lnTo>
                  <a:lnTo>
                    <a:pt x="90" y="1"/>
                  </a:lnTo>
                  <a:close/>
                  <a:moveTo>
                    <a:pt x="78" y="53"/>
                  </a:moveTo>
                  <a:lnTo>
                    <a:pt x="87" y="56"/>
                  </a:lnTo>
                  <a:lnTo>
                    <a:pt x="100" y="70"/>
                  </a:lnTo>
                  <a:lnTo>
                    <a:pt x="100" y="80"/>
                  </a:lnTo>
                  <a:lnTo>
                    <a:pt x="97" y="91"/>
                  </a:lnTo>
                  <a:lnTo>
                    <a:pt x="84" y="102"/>
                  </a:lnTo>
                  <a:lnTo>
                    <a:pt x="74" y="103"/>
                  </a:lnTo>
                  <a:lnTo>
                    <a:pt x="64" y="101"/>
                  </a:lnTo>
                  <a:lnTo>
                    <a:pt x="52" y="86"/>
                  </a:lnTo>
                  <a:lnTo>
                    <a:pt x="51" y="76"/>
                  </a:lnTo>
                  <a:lnTo>
                    <a:pt x="54" y="66"/>
                  </a:lnTo>
                  <a:lnTo>
                    <a:pt x="68"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43"/>
            <p:cNvSpPr>
              <a:spLocks noEditPoints="1"/>
            </p:cNvSpPr>
            <p:nvPr/>
          </p:nvSpPr>
          <p:spPr bwMode="auto">
            <a:xfrm>
              <a:off x="4929188" y="1663701"/>
              <a:ext cx="71438" cy="69850"/>
            </a:xfrm>
            <a:custGeom>
              <a:avLst/>
              <a:gdLst>
                <a:gd name="T0" fmla="*/ 94 w 136"/>
                <a:gd name="T1" fmla="*/ 4 h 132"/>
                <a:gd name="T2" fmla="*/ 81 w 136"/>
                <a:gd name="T3" fmla="*/ 0 h 132"/>
                <a:gd name="T4" fmla="*/ 74 w 136"/>
                <a:gd name="T5" fmla="*/ 9 h 132"/>
                <a:gd name="T6" fmla="*/ 69 w 136"/>
                <a:gd name="T7" fmla="*/ 19 h 132"/>
                <a:gd name="T8" fmla="*/ 55 w 136"/>
                <a:gd name="T9" fmla="*/ 19 h 132"/>
                <a:gd name="T10" fmla="*/ 51 w 136"/>
                <a:gd name="T11" fmla="*/ 11 h 132"/>
                <a:gd name="T12" fmla="*/ 41 w 136"/>
                <a:gd name="T13" fmla="*/ 3 h 132"/>
                <a:gd name="T14" fmla="*/ 29 w 136"/>
                <a:gd name="T15" fmla="*/ 10 h 132"/>
                <a:gd name="T16" fmla="*/ 31 w 136"/>
                <a:gd name="T17" fmla="*/ 23 h 132"/>
                <a:gd name="T18" fmla="*/ 35 w 136"/>
                <a:gd name="T19" fmla="*/ 30 h 132"/>
                <a:gd name="T20" fmla="*/ 26 w 136"/>
                <a:gd name="T21" fmla="*/ 42 h 132"/>
                <a:gd name="T22" fmla="*/ 16 w 136"/>
                <a:gd name="T23" fmla="*/ 39 h 132"/>
                <a:gd name="T24" fmla="*/ 5 w 136"/>
                <a:gd name="T25" fmla="*/ 40 h 132"/>
                <a:gd name="T26" fmla="*/ 0 w 136"/>
                <a:gd name="T27" fmla="*/ 55 h 132"/>
                <a:gd name="T28" fmla="*/ 9 w 136"/>
                <a:gd name="T29" fmla="*/ 62 h 132"/>
                <a:gd name="T30" fmla="*/ 19 w 136"/>
                <a:gd name="T31" fmla="*/ 65 h 132"/>
                <a:gd name="T32" fmla="*/ 20 w 136"/>
                <a:gd name="T33" fmla="*/ 79 h 132"/>
                <a:gd name="T34" fmla="*/ 12 w 136"/>
                <a:gd name="T35" fmla="*/ 83 h 132"/>
                <a:gd name="T36" fmla="*/ 5 w 136"/>
                <a:gd name="T37" fmla="*/ 92 h 132"/>
                <a:gd name="T38" fmla="*/ 10 w 136"/>
                <a:gd name="T39" fmla="*/ 105 h 132"/>
                <a:gd name="T40" fmla="*/ 23 w 136"/>
                <a:gd name="T41" fmla="*/ 104 h 132"/>
                <a:gd name="T42" fmla="*/ 32 w 136"/>
                <a:gd name="T43" fmla="*/ 99 h 132"/>
                <a:gd name="T44" fmla="*/ 44 w 136"/>
                <a:gd name="T45" fmla="*/ 108 h 132"/>
                <a:gd name="T46" fmla="*/ 41 w 136"/>
                <a:gd name="T47" fmla="*/ 117 h 132"/>
                <a:gd name="T48" fmla="*/ 42 w 136"/>
                <a:gd name="T49" fmla="*/ 128 h 132"/>
                <a:gd name="T50" fmla="*/ 56 w 136"/>
                <a:gd name="T51" fmla="*/ 132 h 132"/>
                <a:gd name="T52" fmla="*/ 64 w 136"/>
                <a:gd name="T53" fmla="*/ 124 h 132"/>
                <a:gd name="T54" fmla="*/ 67 w 136"/>
                <a:gd name="T55" fmla="*/ 115 h 132"/>
                <a:gd name="T56" fmla="*/ 81 w 136"/>
                <a:gd name="T57" fmla="*/ 114 h 132"/>
                <a:gd name="T58" fmla="*/ 85 w 136"/>
                <a:gd name="T59" fmla="*/ 121 h 132"/>
                <a:gd name="T60" fmla="*/ 95 w 136"/>
                <a:gd name="T61" fmla="*/ 130 h 132"/>
                <a:gd name="T62" fmla="*/ 108 w 136"/>
                <a:gd name="T63" fmla="*/ 122 h 132"/>
                <a:gd name="T64" fmla="*/ 107 w 136"/>
                <a:gd name="T65" fmla="*/ 109 h 132"/>
                <a:gd name="T66" fmla="*/ 101 w 136"/>
                <a:gd name="T67" fmla="*/ 102 h 132"/>
                <a:gd name="T68" fmla="*/ 111 w 136"/>
                <a:gd name="T69" fmla="*/ 91 h 132"/>
                <a:gd name="T70" fmla="*/ 120 w 136"/>
                <a:gd name="T71" fmla="*/ 94 h 132"/>
                <a:gd name="T72" fmla="*/ 131 w 136"/>
                <a:gd name="T73" fmla="*/ 92 h 132"/>
                <a:gd name="T74" fmla="*/ 136 w 136"/>
                <a:gd name="T75" fmla="*/ 78 h 132"/>
                <a:gd name="T76" fmla="*/ 127 w 136"/>
                <a:gd name="T77" fmla="*/ 70 h 132"/>
                <a:gd name="T78" fmla="*/ 117 w 136"/>
                <a:gd name="T79" fmla="*/ 68 h 132"/>
                <a:gd name="T80" fmla="*/ 116 w 136"/>
                <a:gd name="T81" fmla="*/ 53 h 132"/>
                <a:gd name="T82" fmla="*/ 124 w 136"/>
                <a:gd name="T83" fmla="*/ 49 h 132"/>
                <a:gd name="T84" fmla="*/ 133 w 136"/>
                <a:gd name="T85" fmla="*/ 40 h 132"/>
                <a:gd name="T86" fmla="*/ 126 w 136"/>
                <a:gd name="T87" fmla="*/ 27 h 132"/>
                <a:gd name="T88" fmla="*/ 113 w 136"/>
                <a:gd name="T89" fmla="*/ 29 h 132"/>
                <a:gd name="T90" fmla="*/ 105 w 136"/>
                <a:gd name="T91" fmla="*/ 33 h 132"/>
                <a:gd name="T92" fmla="*/ 93 w 136"/>
                <a:gd name="T93" fmla="*/ 24 h 132"/>
                <a:gd name="T94" fmla="*/ 95 w 136"/>
                <a:gd name="T95" fmla="*/ 16 h 132"/>
                <a:gd name="T96" fmla="*/ 94 w 136"/>
                <a:gd name="T97" fmla="*/ 4 h 132"/>
                <a:gd name="T98" fmla="*/ 74 w 136"/>
                <a:gd name="T99" fmla="*/ 46 h 132"/>
                <a:gd name="T100" fmla="*/ 82 w 136"/>
                <a:gd name="T101" fmla="*/ 49 h 132"/>
                <a:gd name="T102" fmla="*/ 91 w 136"/>
                <a:gd name="T103" fmla="*/ 63 h 132"/>
                <a:gd name="T104" fmla="*/ 90 w 136"/>
                <a:gd name="T105" fmla="*/ 72 h 132"/>
                <a:gd name="T106" fmla="*/ 85 w 136"/>
                <a:gd name="T107" fmla="*/ 81 h 132"/>
                <a:gd name="T108" fmla="*/ 71 w 136"/>
                <a:gd name="T109" fmla="*/ 88 h 132"/>
                <a:gd name="T110" fmla="*/ 62 w 136"/>
                <a:gd name="T111" fmla="*/ 86 h 132"/>
                <a:gd name="T112" fmla="*/ 54 w 136"/>
                <a:gd name="T113" fmla="*/ 83 h 132"/>
                <a:gd name="T114" fmla="*/ 46 w 136"/>
                <a:gd name="T115" fmla="*/ 69 h 132"/>
                <a:gd name="T116" fmla="*/ 46 w 136"/>
                <a:gd name="T117" fmla="*/ 60 h 132"/>
                <a:gd name="T118" fmla="*/ 51 w 136"/>
                <a:gd name="T119" fmla="*/ 52 h 132"/>
                <a:gd name="T120" fmla="*/ 65 w 136"/>
                <a:gd name="T121" fmla="*/ 45 h 132"/>
                <a:gd name="T122" fmla="*/ 74 w 136"/>
                <a:gd name="T123"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2">
                  <a:moveTo>
                    <a:pt x="94" y="4"/>
                  </a:moveTo>
                  <a:lnTo>
                    <a:pt x="81" y="0"/>
                  </a:lnTo>
                  <a:lnTo>
                    <a:pt x="74" y="9"/>
                  </a:lnTo>
                  <a:lnTo>
                    <a:pt x="69" y="19"/>
                  </a:lnTo>
                  <a:lnTo>
                    <a:pt x="55" y="19"/>
                  </a:lnTo>
                  <a:lnTo>
                    <a:pt x="51" y="11"/>
                  </a:lnTo>
                  <a:lnTo>
                    <a:pt x="41" y="3"/>
                  </a:lnTo>
                  <a:lnTo>
                    <a:pt x="29" y="10"/>
                  </a:lnTo>
                  <a:lnTo>
                    <a:pt x="31" y="23"/>
                  </a:lnTo>
                  <a:lnTo>
                    <a:pt x="35" y="30"/>
                  </a:lnTo>
                  <a:lnTo>
                    <a:pt x="26" y="42"/>
                  </a:lnTo>
                  <a:lnTo>
                    <a:pt x="16" y="39"/>
                  </a:lnTo>
                  <a:lnTo>
                    <a:pt x="5" y="40"/>
                  </a:lnTo>
                  <a:lnTo>
                    <a:pt x="0" y="55"/>
                  </a:lnTo>
                  <a:lnTo>
                    <a:pt x="9" y="62"/>
                  </a:lnTo>
                  <a:lnTo>
                    <a:pt x="19" y="65"/>
                  </a:lnTo>
                  <a:lnTo>
                    <a:pt x="20" y="79"/>
                  </a:lnTo>
                  <a:lnTo>
                    <a:pt x="12" y="83"/>
                  </a:lnTo>
                  <a:lnTo>
                    <a:pt x="5" y="92"/>
                  </a:lnTo>
                  <a:lnTo>
                    <a:pt x="10" y="105"/>
                  </a:lnTo>
                  <a:lnTo>
                    <a:pt x="23" y="104"/>
                  </a:lnTo>
                  <a:lnTo>
                    <a:pt x="32" y="99"/>
                  </a:lnTo>
                  <a:lnTo>
                    <a:pt x="44" y="108"/>
                  </a:lnTo>
                  <a:lnTo>
                    <a:pt x="41" y="117"/>
                  </a:lnTo>
                  <a:lnTo>
                    <a:pt x="42" y="128"/>
                  </a:lnTo>
                  <a:lnTo>
                    <a:pt x="56" y="132"/>
                  </a:lnTo>
                  <a:lnTo>
                    <a:pt x="64" y="124"/>
                  </a:lnTo>
                  <a:lnTo>
                    <a:pt x="67" y="115"/>
                  </a:lnTo>
                  <a:lnTo>
                    <a:pt x="81" y="114"/>
                  </a:lnTo>
                  <a:lnTo>
                    <a:pt x="85" y="121"/>
                  </a:lnTo>
                  <a:lnTo>
                    <a:pt x="95" y="130"/>
                  </a:lnTo>
                  <a:lnTo>
                    <a:pt x="108" y="122"/>
                  </a:lnTo>
                  <a:lnTo>
                    <a:pt x="107" y="109"/>
                  </a:lnTo>
                  <a:lnTo>
                    <a:pt x="101" y="102"/>
                  </a:lnTo>
                  <a:lnTo>
                    <a:pt x="111" y="91"/>
                  </a:lnTo>
                  <a:lnTo>
                    <a:pt x="120" y="94"/>
                  </a:lnTo>
                  <a:lnTo>
                    <a:pt x="131" y="92"/>
                  </a:lnTo>
                  <a:lnTo>
                    <a:pt x="136" y="78"/>
                  </a:lnTo>
                  <a:lnTo>
                    <a:pt x="127" y="70"/>
                  </a:lnTo>
                  <a:lnTo>
                    <a:pt x="117" y="68"/>
                  </a:lnTo>
                  <a:lnTo>
                    <a:pt x="116" y="53"/>
                  </a:lnTo>
                  <a:lnTo>
                    <a:pt x="124" y="49"/>
                  </a:lnTo>
                  <a:lnTo>
                    <a:pt x="133" y="40"/>
                  </a:lnTo>
                  <a:lnTo>
                    <a:pt x="126" y="27"/>
                  </a:lnTo>
                  <a:lnTo>
                    <a:pt x="113" y="29"/>
                  </a:lnTo>
                  <a:lnTo>
                    <a:pt x="105" y="33"/>
                  </a:lnTo>
                  <a:lnTo>
                    <a:pt x="93" y="24"/>
                  </a:lnTo>
                  <a:lnTo>
                    <a:pt x="95" y="16"/>
                  </a:lnTo>
                  <a:lnTo>
                    <a:pt x="94" y="4"/>
                  </a:lnTo>
                  <a:close/>
                  <a:moveTo>
                    <a:pt x="74" y="46"/>
                  </a:moveTo>
                  <a:lnTo>
                    <a:pt x="82" y="49"/>
                  </a:lnTo>
                  <a:lnTo>
                    <a:pt x="91" y="63"/>
                  </a:lnTo>
                  <a:lnTo>
                    <a:pt x="90" y="72"/>
                  </a:lnTo>
                  <a:lnTo>
                    <a:pt x="85" y="81"/>
                  </a:lnTo>
                  <a:lnTo>
                    <a:pt x="71" y="88"/>
                  </a:lnTo>
                  <a:lnTo>
                    <a:pt x="62" y="86"/>
                  </a:lnTo>
                  <a:lnTo>
                    <a:pt x="54" y="83"/>
                  </a:lnTo>
                  <a:lnTo>
                    <a:pt x="46" y="69"/>
                  </a:lnTo>
                  <a:lnTo>
                    <a:pt x="46" y="60"/>
                  </a:lnTo>
                  <a:lnTo>
                    <a:pt x="51" y="52"/>
                  </a:lnTo>
                  <a:lnTo>
                    <a:pt x="65" y="45"/>
                  </a:lnTo>
                  <a:lnTo>
                    <a:pt x="74" y="4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444"/>
            <p:cNvSpPr>
              <a:spLocks noEditPoints="1"/>
            </p:cNvSpPr>
            <p:nvPr/>
          </p:nvSpPr>
          <p:spPr bwMode="auto">
            <a:xfrm>
              <a:off x="4981576" y="1697038"/>
              <a:ext cx="76200" cy="76200"/>
            </a:xfrm>
            <a:custGeom>
              <a:avLst/>
              <a:gdLst>
                <a:gd name="T0" fmla="*/ 112 w 144"/>
                <a:gd name="T1" fmla="*/ 11 h 144"/>
                <a:gd name="T2" fmla="*/ 98 w 144"/>
                <a:gd name="T3" fmla="*/ 4 h 144"/>
                <a:gd name="T4" fmla="*/ 89 w 144"/>
                <a:gd name="T5" fmla="*/ 13 h 144"/>
                <a:gd name="T6" fmla="*/ 83 w 144"/>
                <a:gd name="T7" fmla="*/ 21 h 144"/>
                <a:gd name="T8" fmla="*/ 69 w 144"/>
                <a:gd name="T9" fmla="*/ 20 h 144"/>
                <a:gd name="T10" fmla="*/ 66 w 144"/>
                <a:gd name="T11" fmla="*/ 10 h 144"/>
                <a:gd name="T12" fmla="*/ 57 w 144"/>
                <a:gd name="T13" fmla="*/ 0 h 144"/>
                <a:gd name="T14" fmla="*/ 43 w 144"/>
                <a:gd name="T15" fmla="*/ 4 h 144"/>
                <a:gd name="T16" fmla="*/ 42 w 144"/>
                <a:gd name="T17" fmla="*/ 17 h 144"/>
                <a:gd name="T18" fmla="*/ 44 w 144"/>
                <a:gd name="T19" fmla="*/ 27 h 144"/>
                <a:gd name="T20" fmla="*/ 33 w 144"/>
                <a:gd name="T21" fmla="*/ 37 h 144"/>
                <a:gd name="T22" fmla="*/ 24 w 144"/>
                <a:gd name="T23" fmla="*/ 33 h 144"/>
                <a:gd name="T24" fmla="*/ 11 w 144"/>
                <a:gd name="T25" fmla="*/ 32 h 144"/>
                <a:gd name="T26" fmla="*/ 5 w 144"/>
                <a:gd name="T27" fmla="*/ 46 h 144"/>
                <a:gd name="T28" fmla="*/ 13 w 144"/>
                <a:gd name="T29" fmla="*/ 55 h 144"/>
                <a:gd name="T30" fmla="*/ 21 w 144"/>
                <a:gd name="T31" fmla="*/ 60 h 144"/>
                <a:gd name="T32" fmla="*/ 20 w 144"/>
                <a:gd name="T33" fmla="*/ 75 h 144"/>
                <a:gd name="T34" fmla="*/ 10 w 144"/>
                <a:gd name="T35" fmla="*/ 78 h 144"/>
                <a:gd name="T36" fmla="*/ 0 w 144"/>
                <a:gd name="T37" fmla="*/ 86 h 144"/>
                <a:gd name="T38" fmla="*/ 4 w 144"/>
                <a:gd name="T39" fmla="*/ 101 h 144"/>
                <a:gd name="T40" fmla="*/ 18 w 144"/>
                <a:gd name="T41" fmla="*/ 102 h 144"/>
                <a:gd name="T42" fmla="*/ 27 w 144"/>
                <a:gd name="T43" fmla="*/ 98 h 144"/>
                <a:gd name="T44" fmla="*/ 37 w 144"/>
                <a:gd name="T45" fmla="*/ 111 h 144"/>
                <a:gd name="T46" fmla="*/ 33 w 144"/>
                <a:gd name="T47" fmla="*/ 119 h 144"/>
                <a:gd name="T48" fmla="*/ 33 w 144"/>
                <a:gd name="T49" fmla="*/ 131 h 144"/>
                <a:gd name="T50" fmla="*/ 46 w 144"/>
                <a:gd name="T51" fmla="*/ 138 h 144"/>
                <a:gd name="T52" fmla="*/ 54 w 144"/>
                <a:gd name="T53" fmla="*/ 131 h 144"/>
                <a:gd name="T54" fmla="*/ 60 w 144"/>
                <a:gd name="T55" fmla="*/ 122 h 144"/>
                <a:gd name="T56" fmla="*/ 76 w 144"/>
                <a:gd name="T57" fmla="*/ 124 h 144"/>
                <a:gd name="T58" fmla="*/ 78 w 144"/>
                <a:gd name="T59" fmla="*/ 134 h 144"/>
                <a:gd name="T60" fmla="*/ 86 w 144"/>
                <a:gd name="T61" fmla="*/ 144 h 144"/>
                <a:gd name="T62" fmla="*/ 101 w 144"/>
                <a:gd name="T63" fmla="*/ 138 h 144"/>
                <a:gd name="T64" fmla="*/ 102 w 144"/>
                <a:gd name="T65" fmla="*/ 125 h 144"/>
                <a:gd name="T66" fmla="*/ 99 w 144"/>
                <a:gd name="T67" fmla="*/ 116 h 144"/>
                <a:gd name="T68" fmla="*/ 111 w 144"/>
                <a:gd name="T69" fmla="*/ 106 h 144"/>
                <a:gd name="T70" fmla="*/ 119 w 144"/>
                <a:gd name="T71" fmla="*/ 111 h 144"/>
                <a:gd name="T72" fmla="*/ 132 w 144"/>
                <a:gd name="T73" fmla="*/ 111 h 144"/>
                <a:gd name="T74" fmla="*/ 140 w 144"/>
                <a:gd name="T75" fmla="*/ 98 h 144"/>
                <a:gd name="T76" fmla="*/ 131 w 144"/>
                <a:gd name="T77" fmla="*/ 89 h 144"/>
                <a:gd name="T78" fmla="*/ 122 w 144"/>
                <a:gd name="T79" fmla="*/ 83 h 144"/>
                <a:gd name="T80" fmla="*/ 124 w 144"/>
                <a:gd name="T81" fmla="*/ 68 h 144"/>
                <a:gd name="T82" fmla="*/ 134 w 144"/>
                <a:gd name="T83" fmla="*/ 66 h 144"/>
                <a:gd name="T84" fmla="*/ 144 w 144"/>
                <a:gd name="T85" fmla="*/ 57 h 144"/>
                <a:gd name="T86" fmla="*/ 140 w 144"/>
                <a:gd name="T87" fmla="*/ 43 h 144"/>
                <a:gd name="T88" fmla="*/ 125 w 144"/>
                <a:gd name="T89" fmla="*/ 42 h 144"/>
                <a:gd name="T90" fmla="*/ 116 w 144"/>
                <a:gd name="T91" fmla="*/ 44 h 144"/>
                <a:gd name="T92" fmla="*/ 106 w 144"/>
                <a:gd name="T93" fmla="*/ 33 h 144"/>
                <a:gd name="T94" fmla="*/ 111 w 144"/>
                <a:gd name="T95" fmla="*/ 23 h 144"/>
                <a:gd name="T96" fmla="*/ 112 w 144"/>
                <a:gd name="T97" fmla="*/ 11 h 144"/>
                <a:gd name="T98" fmla="*/ 82 w 144"/>
                <a:gd name="T99" fmla="*/ 52 h 144"/>
                <a:gd name="T100" fmla="*/ 91 w 144"/>
                <a:gd name="T101" fmla="*/ 56 h 144"/>
                <a:gd name="T102" fmla="*/ 95 w 144"/>
                <a:gd name="T103" fmla="*/ 73 h 144"/>
                <a:gd name="T104" fmla="*/ 92 w 144"/>
                <a:gd name="T105" fmla="*/ 82 h 144"/>
                <a:gd name="T106" fmla="*/ 88 w 144"/>
                <a:gd name="T107" fmla="*/ 89 h 144"/>
                <a:gd name="T108" fmla="*/ 70 w 144"/>
                <a:gd name="T109" fmla="*/ 95 h 144"/>
                <a:gd name="T110" fmla="*/ 62 w 144"/>
                <a:gd name="T111" fmla="*/ 92 h 144"/>
                <a:gd name="T112" fmla="*/ 53 w 144"/>
                <a:gd name="T113" fmla="*/ 86 h 144"/>
                <a:gd name="T114" fmla="*/ 49 w 144"/>
                <a:gd name="T115" fmla="*/ 70 h 144"/>
                <a:gd name="T116" fmla="*/ 52 w 144"/>
                <a:gd name="T117" fmla="*/ 60 h 144"/>
                <a:gd name="T118" fmla="*/ 57 w 144"/>
                <a:gd name="T119" fmla="*/ 53 h 144"/>
                <a:gd name="T120" fmla="*/ 73 w 144"/>
                <a:gd name="T121" fmla="*/ 47 h 144"/>
                <a:gd name="T122" fmla="*/ 82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1"/>
                  </a:moveTo>
                  <a:lnTo>
                    <a:pt x="98" y="4"/>
                  </a:lnTo>
                  <a:lnTo>
                    <a:pt x="89" y="13"/>
                  </a:lnTo>
                  <a:lnTo>
                    <a:pt x="83" y="21"/>
                  </a:lnTo>
                  <a:lnTo>
                    <a:pt x="69" y="20"/>
                  </a:lnTo>
                  <a:lnTo>
                    <a:pt x="66" y="10"/>
                  </a:lnTo>
                  <a:lnTo>
                    <a:pt x="57" y="0"/>
                  </a:lnTo>
                  <a:lnTo>
                    <a:pt x="43" y="4"/>
                  </a:lnTo>
                  <a:lnTo>
                    <a:pt x="42" y="17"/>
                  </a:lnTo>
                  <a:lnTo>
                    <a:pt x="44" y="27"/>
                  </a:lnTo>
                  <a:lnTo>
                    <a:pt x="33" y="37"/>
                  </a:lnTo>
                  <a:lnTo>
                    <a:pt x="24" y="33"/>
                  </a:lnTo>
                  <a:lnTo>
                    <a:pt x="11" y="32"/>
                  </a:lnTo>
                  <a:lnTo>
                    <a:pt x="5" y="46"/>
                  </a:lnTo>
                  <a:lnTo>
                    <a:pt x="13" y="55"/>
                  </a:lnTo>
                  <a:lnTo>
                    <a:pt x="21" y="60"/>
                  </a:lnTo>
                  <a:lnTo>
                    <a:pt x="20" y="75"/>
                  </a:lnTo>
                  <a:lnTo>
                    <a:pt x="10" y="78"/>
                  </a:lnTo>
                  <a:lnTo>
                    <a:pt x="0" y="86"/>
                  </a:lnTo>
                  <a:lnTo>
                    <a:pt x="4" y="101"/>
                  </a:lnTo>
                  <a:lnTo>
                    <a:pt x="18" y="102"/>
                  </a:lnTo>
                  <a:lnTo>
                    <a:pt x="27" y="98"/>
                  </a:lnTo>
                  <a:lnTo>
                    <a:pt x="37" y="111"/>
                  </a:lnTo>
                  <a:lnTo>
                    <a:pt x="33" y="119"/>
                  </a:lnTo>
                  <a:lnTo>
                    <a:pt x="33" y="131"/>
                  </a:lnTo>
                  <a:lnTo>
                    <a:pt x="46" y="138"/>
                  </a:lnTo>
                  <a:lnTo>
                    <a:pt x="54" y="131"/>
                  </a:lnTo>
                  <a:lnTo>
                    <a:pt x="60" y="122"/>
                  </a:lnTo>
                  <a:lnTo>
                    <a:pt x="76" y="124"/>
                  </a:lnTo>
                  <a:lnTo>
                    <a:pt x="78" y="134"/>
                  </a:lnTo>
                  <a:lnTo>
                    <a:pt x="86" y="144"/>
                  </a:lnTo>
                  <a:lnTo>
                    <a:pt x="101" y="138"/>
                  </a:lnTo>
                  <a:lnTo>
                    <a:pt x="102" y="125"/>
                  </a:lnTo>
                  <a:lnTo>
                    <a:pt x="99" y="116"/>
                  </a:lnTo>
                  <a:lnTo>
                    <a:pt x="111" y="106"/>
                  </a:lnTo>
                  <a:lnTo>
                    <a:pt x="119" y="111"/>
                  </a:lnTo>
                  <a:lnTo>
                    <a:pt x="132" y="111"/>
                  </a:lnTo>
                  <a:lnTo>
                    <a:pt x="140" y="98"/>
                  </a:lnTo>
                  <a:lnTo>
                    <a:pt x="131" y="89"/>
                  </a:lnTo>
                  <a:lnTo>
                    <a:pt x="122" y="83"/>
                  </a:lnTo>
                  <a:lnTo>
                    <a:pt x="124" y="68"/>
                  </a:lnTo>
                  <a:lnTo>
                    <a:pt x="134" y="66"/>
                  </a:lnTo>
                  <a:lnTo>
                    <a:pt x="144" y="57"/>
                  </a:lnTo>
                  <a:lnTo>
                    <a:pt x="140" y="43"/>
                  </a:lnTo>
                  <a:lnTo>
                    <a:pt x="125" y="42"/>
                  </a:lnTo>
                  <a:lnTo>
                    <a:pt x="116" y="44"/>
                  </a:lnTo>
                  <a:lnTo>
                    <a:pt x="106" y="33"/>
                  </a:lnTo>
                  <a:lnTo>
                    <a:pt x="111" y="23"/>
                  </a:lnTo>
                  <a:lnTo>
                    <a:pt x="112" y="11"/>
                  </a:lnTo>
                  <a:close/>
                  <a:moveTo>
                    <a:pt x="82" y="52"/>
                  </a:moveTo>
                  <a:lnTo>
                    <a:pt x="91" y="56"/>
                  </a:lnTo>
                  <a:lnTo>
                    <a:pt x="95" y="73"/>
                  </a:lnTo>
                  <a:lnTo>
                    <a:pt x="92" y="82"/>
                  </a:lnTo>
                  <a:lnTo>
                    <a:pt x="88" y="89"/>
                  </a:lnTo>
                  <a:lnTo>
                    <a:pt x="70" y="95"/>
                  </a:lnTo>
                  <a:lnTo>
                    <a:pt x="62" y="92"/>
                  </a:lnTo>
                  <a:lnTo>
                    <a:pt x="53" y="86"/>
                  </a:lnTo>
                  <a:lnTo>
                    <a:pt x="49" y="70"/>
                  </a:lnTo>
                  <a:lnTo>
                    <a:pt x="52" y="60"/>
                  </a:lnTo>
                  <a:lnTo>
                    <a:pt x="57" y="53"/>
                  </a:lnTo>
                  <a:lnTo>
                    <a:pt x="73" y="47"/>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445"/>
            <p:cNvSpPr>
              <a:spLocks noEditPoints="1"/>
            </p:cNvSpPr>
            <p:nvPr/>
          </p:nvSpPr>
          <p:spPr bwMode="auto">
            <a:xfrm>
              <a:off x="4927601" y="1738313"/>
              <a:ext cx="80963" cy="82550"/>
            </a:xfrm>
            <a:custGeom>
              <a:avLst/>
              <a:gdLst>
                <a:gd name="T0" fmla="*/ 91 w 152"/>
                <a:gd name="T1" fmla="*/ 1 h 157"/>
                <a:gd name="T2" fmla="*/ 75 w 152"/>
                <a:gd name="T3" fmla="*/ 0 h 157"/>
                <a:gd name="T4" fmla="*/ 70 w 152"/>
                <a:gd name="T5" fmla="*/ 11 h 157"/>
                <a:gd name="T6" fmla="*/ 68 w 152"/>
                <a:gd name="T7" fmla="*/ 23 h 157"/>
                <a:gd name="T8" fmla="*/ 52 w 152"/>
                <a:gd name="T9" fmla="*/ 28 h 157"/>
                <a:gd name="T10" fmla="*/ 45 w 152"/>
                <a:gd name="T11" fmla="*/ 20 h 157"/>
                <a:gd name="T12" fmla="*/ 34 w 152"/>
                <a:gd name="T13" fmla="*/ 13 h 157"/>
                <a:gd name="T14" fmla="*/ 21 w 152"/>
                <a:gd name="T15" fmla="*/ 23 h 157"/>
                <a:gd name="T16" fmla="*/ 25 w 152"/>
                <a:gd name="T17" fmla="*/ 37 h 157"/>
                <a:gd name="T18" fmla="*/ 32 w 152"/>
                <a:gd name="T19" fmla="*/ 44 h 157"/>
                <a:gd name="T20" fmla="*/ 25 w 152"/>
                <a:gd name="T21" fmla="*/ 60 h 157"/>
                <a:gd name="T22" fmla="*/ 15 w 152"/>
                <a:gd name="T23" fmla="*/ 59 h 157"/>
                <a:gd name="T24" fmla="*/ 2 w 152"/>
                <a:gd name="T25" fmla="*/ 63 h 157"/>
                <a:gd name="T26" fmla="*/ 0 w 152"/>
                <a:gd name="T27" fmla="*/ 80 h 157"/>
                <a:gd name="T28" fmla="*/ 12 w 152"/>
                <a:gd name="T29" fmla="*/ 86 h 157"/>
                <a:gd name="T30" fmla="*/ 22 w 152"/>
                <a:gd name="T31" fmla="*/ 87 h 157"/>
                <a:gd name="T32" fmla="*/ 28 w 152"/>
                <a:gd name="T33" fmla="*/ 103 h 157"/>
                <a:gd name="T34" fmla="*/ 19 w 152"/>
                <a:gd name="T35" fmla="*/ 110 h 157"/>
                <a:gd name="T36" fmla="*/ 13 w 152"/>
                <a:gd name="T37" fmla="*/ 122 h 157"/>
                <a:gd name="T38" fmla="*/ 23 w 152"/>
                <a:gd name="T39" fmla="*/ 135 h 157"/>
                <a:gd name="T40" fmla="*/ 36 w 152"/>
                <a:gd name="T41" fmla="*/ 131 h 157"/>
                <a:gd name="T42" fmla="*/ 44 w 152"/>
                <a:gd name="T43" fmla="*/ 123 h 157"/>
                <a:gd name="T44" fmla="*/ 58 w 152"/>
                <a:gd name="T45" fmla="*/ 131 h 157"/>
                <a:gd name="T46" fmla="*/ 58 w 152"/>
                <a:gd name="T47" fmla="*/ 142 h 157"/>
                <a:gd name="T48" fmla="*/ 62 w 152"/>
                <a:gd name="T49" fmla="*/ 155 h 157"/>
                <a:gd name="T50" fmla="*/ 77 w 152"/>
                <a:gd name="T51" fmla="*/ 157 h 157"/>
                <a:gd name="T52" fmla="*/ 84 w 152"/>
                <a:gd name="T53" fmla="*/ 145 h 157"/>
                <a:gd name="T54" fmla="*/ 85 w 152"/>
                <a:gd name="T55" fmla="*/ 134 h 157"/>
                <a:gd name="T56" fmla="*/ 100 w 152"/>
                <a:gd name="T57" fmla="*/ 129 h 157"/>
                <a:gd name="T58" fmla="*/ 107 w 152"/>
                <a:gd name="T59" fmla="*/ 138 h 157"/>
                <a:gd name="T60" fmla="*/ 119 w 152"/>
                <a:gd name="T61" fmla="*/ 144 h 157"/>
                <a:gd name="T62" fmla="*/ 132 w 152"/>
                <a:gd name="T63" fmla="*/ 134 h 157"/>
                <a:gd name="T64" fmla="*/ 127 w 152"/>
                <a:gd name="T65" fmla="*/ 119 h 157"/>
                <a:gd name="T66" fmla="*/ 120 w 152"/>
                <a:gd name="T67" fmla="*/ 112 h 157"/>
                <a:gd name="T68" fmla="*/ 127 w 152"/>
                <a:gd name="T69" fmla="*/ 96 h 157"/>
                <a:gd name="T70" fmla="*/ 139 w 152"/>
                <a:gd name="T71" fmla="*/ 98 h 157"/>
                <a:gd name="T72" fmla="*/ 150 w 152"/>
                <a:gd name="T73" fmla="*/ 93 h 157"/>
                <a:gd name="T74" fmla="*/ 152 w 152"/>
                <a:gd name="T75" fmla="*/ 77 h 157"/>
                <a:gd name="T76" fmla="*/ 140 w 152"/>
                <a:gd name="T77" fmla="*/ 70 h 157"/>
                <a:gd name="T78" fmla="*/ 130 w 152"/>
                <a:gd name="T79" fmla="*/ 69 h 157"/>
                <a:gd name="T80" fmla="*/ 124 w 152"/>
                <a:gd name="T81" fmla="*/ 53 h 157"/>
                <a:gd name="T82" fmla="*/ 133 w 152"/>
                <a:gd name="T83" fmla="*/ 47 h 157"/>
                <a:gd name="T84" fmla="*/ 140 w 152"/>
                <a:gd name="T85" fmla="*/ 34 h 157"/>
                <a:gd name="T86" fmla="*/ 130 w 152"/>
                <a:gd name="T87" fmla="*/ 21 h 157"/>
                <a:gd name="T88" fmla="*/ 116 w 152"/>
                <a:gd name="T89" fmla="*/ 26 h 157"/>
                <a:gd name="T90" fmla="*/ 108 w 152"/>
                <a:gd name="T91" fmla="*/ 33 h 157"/>
                <a:gd name="T92" fmla="*/ 94 w 152"/>
                <a:gd name="T93" fmla="*/ 26 h 157"/>
                <a:gd name="T94" fmla="*/ 94 w 152"/>
                <a:gd name="T95" fmla="*/ 14 h 157"/>
                <a:gd name="T96" fmla="*/ 91 w 152"/>
                <a:gd name="T97" fmla="*/ 1 h 157"/>
                <a:gd name="T98" fmla="*/ 78 w 152"/>
                <a:gd name="T99" fmla="*/ 53 h 157"/>
                <a:gd name="T100" fmla="*/ 88 w 152"/>
                <a:gd name="T101" fmla="*/ 56 h 157"/>
                <a:gd name="T102" fmla="*/ 100 w 152"/>
                <a:gd name="T103" fmla="*/ 70 h 157"/>
                <a:gd name="T104" fmla="*/ 100 w 152"/>
                <a:gd name="T105" fmla="*/ 80 h 157"/>
                <a:gd name="T106" fmla="*/ 98 w 152"/>
                <a:gd name="T107" fmla="*/ 90 h 157"/>
                <a:gd name="T108" fmla="*/ 84 w 152"/>
                <a:gd name="T109" fmla="*/ 103 h 157"/>
                <a:gd name="T110" fmla="*/ 74 w 152"/>
                <a:gd name="T111" fmla="*/ 103 h 157"/>
                <a:gd name="T112" fmla="*/ 65 w 152"/>
                <a:gd name="T113" fmla="*/ 100 h 157"/>
                <a:gd name="T114" fmla="*/ 52 w 152"/>
                <a:gd name="T115" fmla="*/ 86 h 157"/>
                <a:gd name="T116" fmla="*/ 52 w 152"/>
                <a:gd name="T117" fmla="*/ 76 h 157"/>
                <a:gd name="T118" fmla="*/ 54 w 152"/>
                <a:gd name="T119" fmla="*/ 66 h 157"/>
                <a:gd name="T120" fmla="*/ 68 w 152"/>
                <a:gd name="T121" fmla="*/ 54 h 157"/>
                <a:gd name="T122" fmla="*/ 78 w 152"/>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57">
                  <a:moveTo>
                    <a:pt x="91" y="1"/>
                  </a:moveTo>
                  <a:lnTo>
                    <a:pt x="75" y="0"/>
                  </a:lnTo>
                  <a:lnTo>
                    <a:pt x="70" y="11"/>
                  </a:lnTo>
                  <a:lnTo>
                    <a:pt x="68" y="23"/>
                  </a:lnTo>
                  <a:lnTo>
                    <a:pt x="52" y="28"/>
                  </a:lnTo>
                  <a:lnTo>
                    <a:pt x="45" y="20"/>
                  </a:lnTo>
                  <a:lnTo>
                    <a:pt x="34" y="13"/>
                  </a:lnTo>
                  <a:lnTo>
                    <a:pt x="21" y="23"/>
                  </a:lnTo>
                  <a:lnTo>
                    <a:pt x="25" y="37"/>
                  </a:lnTo>
                  <a:lnTo>
                    <a:pt x="32" y="44"/>
                  </a:lnTo>
                  <a:lnTo>
                    <a:pt x="25" y="60"/>
                  </a:lnTo>
                  <a:lnTo>
                    <a:pt x="15" y="59"/>
                  </a:lnTo>
                  <a:lnTo>
                    <a:pt x="2" y="63"/>
                  </a:lnTo>
                  <a:lnTo>
                    <a:pt x="0" y="80"/>
                  </a:lnTo>
                  <a:lnTo>
                    <a:pt x="12" y="86"/>
                  </a:lnTo>
                  <a:lnTo>
                    <a:pt x="22" y="87"/>
                  </a:lnTo>
                  <a:lnTo>
                    <a:pt x="28" y="103"/>
                  </a:lnTo>
                  <a:lnTo>
                    <a:pt x="19" y="110"/>
                  </a:lnTo>
                  <a:lnTo>
                    <a:pt x="13" y="122"/>
                  </a:lnTo>
                  <a:lnTo>
                    <a:pt x="23" y="135"/>
                  </a:lnTo>
                  <a:lnTo>
                    <a:pt x="36" y="131"/>
                  </a:lnTo>
                  <a:lnTo>
                    <a:pt x="44" y="123"/>
                  </a:lnTo>
                  <a:lnTo>
                    <a:pt x="58" y="131"/>
                  </a:lnTo>
                  <a:lnTo>
                    <a:pt x="58" y="142"/>
                  </a:lnTo>
                  <a:lnTo>
                    <a:pt x="62" y="155"/>
                  </a:lnTo>
                  <a:lnTo>
                    <a:pt x="77" y="157"/>
                  </a:lnTo>
                  <a:lnTo>
                    <a:pt x="84" y="145"/>
                  </a:lnTo>
                  <a:lnTo>
                    <a:pt x="85" y="134"/>
                  </a:lnTo>
                  <a:lnTo>
                    <a:pt x="100" y="129"/>
                  </a:lnTo>
                  <a:lnTo>
                    <a:pt x="107" y="138"/>
                  </a:lnTo>
                  <a:lnTo>
                    <a:pt x="119" y="144"/>
                  </a:lnTo>
                  <a:lnTo>
                    <a:pt x="132" y="134"/>
                  </a:lnTo>
                  <a:lnTo>
                    <a:pt x="127" y="119"/>
                  </a:lnTo>
                  <a:lnTo>
                    <a:pt x="120" y="112"/>
                  </a:lnTo>
                  <a:lnTo>
                    <a:pt x="127" y="96"/>
                  </a:lnTo>
                  <a:lnTo>
                    <a:pt x="139" y="98"/>
                  </a:lnTo>
                  <a:lnTo>
                    <a:pt x="150" y="93"/>
                  </a:lnTo>
                  <a:lnTo>
                    <a:pt x="152" y="77"/>
                  </a:lnTo>
                  <a:lnTo>
                    <a:pt x="140" y="70"/>
                  </a:lnTo>
                  <a:lnTo>
                    <a:pt x="130" y="69"/>
                  </a:lnTo>
                  <a:lnTo>
                    <a:pt x="124" y="53"/>
                  </a:lnTo>
                  <a:lnTo>
                    <a:pt x="133" y="47"/>
                  </a:lnTo>
                  <a:lnTo>
                    <a:pt x="140" y="34"/>
                  </a:lnTo>
                  <a:lnTo>
                    <a:pt x="130" y="21"/>
                  </a:lnTo>
                  <a:lnTo>
                    <a:pt x="116" y="26"/>
                  </a:lnTo>
                  <a:lnTo>
                    <a:pt x="108" y="33"/>
                  </a:lnTo>
                  <a:lnTo>
                    <a:pt x="94" y="26"/>
                  </a:lnTo>
                  <a:lnTo>
                    <a:pt x="94" y="14"/>
                  </a:lnTo>
                  <a:lnTo>
                    <a:pt x="91" y="1"/>
                  </a:lnTo>
                  <a:close/>
                  <a:moveTo>
                    <a:pt x="78" y="53"/>
                  </a:moveTo>
                  <a:lnTo>
                    <a:pt x="88" y="56"/>
                  </a:lnTo>
                  <a:lnTo>
                    <a:pt x="100" y="70"/>
                  </a:lnTo>
                  <a:lnTo>
                    <a:pt x="100" y="80"/>
                  </a:lnTo>
                  <a:lnTo>
                    <a:pt x="98" y="90"/>
                  </a:lnTo>
                  <a:lnTo>
                    <a:pt x="84" y="103"/>
                  </a:lnTo>
                  <a:lnTo>
                    <a:pt x="74" y="103"/>
                  </a:lnTo>
                  <a:lnTo>
                    <a:pt x="65" y="100"/>
                  </a:lnTo>
                  <a:lnTo>
                    <a:pt x="52" y="86"/>
                  </a:lnTo>
                  <a:lnTo>
                    <a:pt x="52" y="76"/>
                  </a:lnTo>
                  <a:lnTo>
                    <a:pt x="54" y="66"/>
                  </a:lnTo>
                  <a:lnTo>
                    <a:pt x="68" y="54"/>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446"/>
            <p:cNvSpPr>
              <a:spLocks noEditPoints="1"/>
            </p:cNvSpPr>
            <p:nvPr/>
          </p:nvSpPr>
          <p:spPr bwMode="auto">
            <a:xfrm>
              <a:off x="5000626" y="1854201"/>
              <a:ext cx="71438" cy="71438"/>
            </a:xfrm>
            <a:custGeom>
              <a:avLst/>
              <a:gdLst>
                <a:gd name="T0" fmla="*/ 93 w 135"/>
                <a:gd name="T1" fmla="*/ 5 h 133"/>
                <a:gd name="T2" fmla="*/ 80 w 135"/>
                <a:gd name="T3" fmla="*/ 0 h 133"/>
                <a:gd name="T4" fmla="*/ 73 w 135"/>
                <a:gd name="T5" fmla="*/ 9 h 133"/>
                <a:gd name="T6" fmla="*/ 69 w 135"/>
                <a:gd name="T7" fmla="*/ 19 h 133"/>
                <a:gd name="T8" fmla="*/ 55 w 135"/>
                <a:gd name="T9" fmla="*/ 21 h 133"/>
                <a:gd name="T10" fmla="*/ 50 w 135"/>
                <a:gd name="T11" fmla="*/ 12 h 133"/>
                <a:gd name="T12" fmla="*/ 40 w 135"/>
                <a:gd name="T13" fmla="*/ 3 h 133"/>
                <a:gd name="T14" fmla="*/ 29 w 135"/>
                <a:gd name="T15" fmla="*/ 10 h 133"/>
                <a:gd name="T16" fmla="*/ 30 w 135"/>
                <a:gd name="T17" fmla="*/ 23 h 133"/>
                <a:gd name="T18" fmla="*/ 34 w 135"/>
                <a:gd name="T19" fmla="*/ 31 h 133"/>
                <a:gd name="T20" fmla="*/ 26 w 135"/>
                <a:gd name="T21" fmla="*/ 42 h 133"/>
                <a:gd name="T22" fmla="*/ 16 w 135"/>
                <a:gd name="T23" fmla="*/ 41 h 133"/>
                <a:gd name="T24" fmla="*/ 4 w 135"/>
                <a:gd name="T25" fmla="*/ 42 h 133"/>
                <a:gd name="T26" fmla="*/ 0 w 135"/>
                <a:gd name="T27" fmla="*/ 55 h 133"/>
                <a:gd name="T28" fmla="*/ 10 w 135"/>
                <a:gd name="T29" fmla="*/ 62 h 133"/>
                <a:gd name="T30" fmla="*/ 18 w 135"/>
                <a:gd name="T31" fmla="*/ 65 h 133"/>
                <a:gd name="T32" fmla="*/ 20 w 135"/>
                <a:gd name="T33" fmla="*/ 80 h 133"/>
                <a:gd name="T34" fmla="*/ 11 w 135"/>
                <a:gd name="T35" fmla="*/ 84 h 133"/>
                <a:gd name="T36" fmla="*/ 4 w 135"/>
                <a:gd name="T37" fmla="*/ 94 h 133"/>
                <a:gd name="T38" fmla="*/ 10 w 135"/>
                <a:gd name="T39" fmla="*/ 106 h 133"/>
                <a:gd name="T40" fmla="*/ 23 w 135"/>
                <a:gd name="T41" fmla="*/ 104 h 133"/>
                <a:gd name="T42" fmla="*/ 31 w 135"/>
                <a:gd name="T43" fmla="*/ 100 h 133"/>
                <a:gd name="T44" fmla="*/ 43 w 135"/>
                <a:gd name="T45" fmla="*/ 108 h 133"/>
                <a:gd name="T46" fmla="*/ 40 w 135"/>
                <a:gd name="T47" fmla="*/ 118 h 133"/>
                <a:gd name="T48" fmla="*/ 42 w 135"/>
                <a:gd name="T49" fmla="*/ 129 h 133"/>
                <a:gd name="T50" fmla="*/ 56 w 135"/>
                <a:gd name="T51" fmla="*/ 133 h 133"/>
                <a:gd name="T52" fmla="*/ 63 w 135"/>
                <a:gd name="T53" fmla="*/ 124 h 133"/>
                <a:gd name="T54" fmla="*/ 66 w 135"/>
                <a:gd name="T55" fmla="*/ 116 h 133"/>
                <a:gd name="T56" fmla="*/ 80 w 135"/>
                <a:gd name="T57" fmla="*/ 114 h 133"/>
                <a:gd name="T58" fmla="*/ 85 w 135"/>
                <a:gd name="T59" fmla="*/ 121 h 133"/>
                <a:gd name="T60" fmla="*/ 95 w 135"/>
                <a:gd name="T61" fmla="*/ 130 h 133"/>
                <a:gd name="T62" fmla="*/ 108 w 135"/>
                <a:gd name="T63" fmla="*/ 123 h 133"/>
                <a:gd name="T64" fmla="*/ 106 w 135"/>
                <a:gd name="T65" fmla="*/ 111 h 133"/>
                <a:gd name="T66" fmla="*/ 101 w 135"/>
                <a:gd name="T67" fmla="*/ 103 h 133"/>
                <a:gd name="T68" fmla="*/ 111 w 135"/>
                <a:gd name="T69" fmla="*/ 91 h 133"/>
                <a:gd name="T70" fmla="*/ 119 w 135"/>
                <a:gd name="T71" fmla="*/ 94 h 133"/>
                <a:gd name="T72" fmla="*/ 131 w 135"/>
                <a:gd name="T73" fmla="*/ 93 h 133"/>
                <a:gd name="T74" fmla="*/ 135 w 135"/>
                <a:gd name="T75" fmla="*/ 80 h 133"/>
                <a:gd name="T76" fmla="*/ 127 w 135"/>
                <a:gd name="T77" fmla="*/ 72 h 133"/>
                <a:gd name="T78" fmla="*/ 116 w 135"/>
                <a:gd name="T79" fmla="*/ 68 h 133"/>
                <a:gd name="T80" fmla="*/ 115 w 135"/>
                <a:gd name="T81" fmla="*/ 54 h 133"/>
                <a:gd name="T82" fmla="*/ 124 w 135"/>
                <a:gd name="T83" fmla="*/ 51 h 133"/>
                <a:gd name="T84" fmla="*/ 132 w 135"/>
                <a:gd name="T85" fmla="*/ 41 h 133"/>
                <a:gd name="T86" fmla="*/ 125 w 135"/>
                <a:gd name="T87" fmla="*/ 28 h 133"/>
                <a:gd name="T88" fmla="*/ 112 w 135"/>
                <a:gd name="T89" fmla="*/ 29 h 133"/>
                <a:gd name="T90" fmla="*/ 105 w 135"/>
                <a:gd name="T91" fmla="*/ 35 h 133"/>
                <a:gd name="T92" fmla="*/ 93 w 135"/>
                <a:gd name="T93" fmla="*/ 25 h 133"/>
                <a:gd name="T94" fmla="*/ 95 w 135"/>
                <a:gd name="T95" fmla="*/ 16 h 133"/>
                <a:gd name="T96" fmla="*/ 93 w 135"/>
                <a:gd name="T97" fmla="*/ 5 h 133"/>
                <a:gd name="T98" fmla="*/ 73 w 135"/>
                <a:gd name="T99" fmla="*/ 46 h 133"/>
                <a:gd name="T100" fmla="*/ 82 w 135"/>
                <a:gd name="T101" fmla="*/ 49 h 133"/>
                <a:gd name="T102" fmla="*/ 91 w 135"/>
                <a:gd name="T103" fmla="*/ 64 h 133"/>
                <a:gd name="T104" fmla="*/ 89 w 135"/>
                <a:gd name="T105" fmla="*/ 72 h 133"/>
                <a:gd name="T106" fmla="*/ 85 w 135"/>
                <a:gd name="T107" fmla="*/ 81 h 133"/>
                <a:gd name="T108" fmla="*/ 70 w 135"/>
                <a:gd name="T109" fmla="*/ 88 h 133"/>
                <a:gd name="T110" fmla="*/ 62 w 135"/>
                <a:gd name="T111" fmla="*/ 88 h 133"/>
                <a:gd name="T112" fmla="*/ 53 w 135"/>
                <a:gd name="T113" fmla="*/ 84 h 133"/>
                <a:gd name="T114" fmla="*/ 46 w 135"/>
                <a:gd name="T115" fmla="*/ 70 h 133"/>
                <a:gd name="T116" fmla="*/ 47 w 135"/>
                <a:gd name="T117" fmla="*/ 61 h 133"/>
                <a:gd name="T118" fmla="*/ 50 w 135"/>
                <a:gd name="T119" fmla="*/ 52 h 133"/>
                <a:gd name="T120" fmla="*/ 65 w 135"/>
                <a:gd name="T121" fmla="*/ 45 h 133"/>
                <a:gd name="T122" fmla="*/ 73 w 135"/>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3">
                  <a:moveTo>
                    <a:pt x="93" y="5"/>
                  </a:moveTo>
                  <a:lnTo>
                    <a:pt x="80" y="0"/>
                  </a:lnTo>
                  <a:lnTo>
                    <a:pt x="73" y="9"/>
                  </a:lnTo>
                  <a:lnTo>
                    <a:pt x="69" y="19"/>
                  </a:lnTo>
                  <a:lnTo>
                    <a:pt x="55" y="21"/>
                  </a:lnTo>
                  <a:lnTo>
                    <a:pt x="50" y="12"/>
                  </a:lnTo>
                  <a:lnTo>
                    <a:pt x="40" y="3"/>
                  </a:lnTo>
                  <a:lnTo>
                    <a:pt x="29" y="10"/>
                  </a:lnTo>
                  <a:lnTo>
                    <a:pt x="30" y="23"/>
                  </a:lnTo>
                  <a:lnTo>
                    <a:pt x="34" y="31"/>
                  </a:lnTo>
                  <a:lnTo>
                    <a:pt x="26" y="42"/>
                  </a:lnTo>
                  <a:lnTo>
                    <a:pt x="16" y="41"/>
                  </a:lnTo>
                  <a:lnTo>
                    <a:pt x="4" y="42"/>
                  </a:lnTo>
                  <a:lnTo>
                    <a:pt x="0" y="55"/>
                  </a:lnTo>
                  <a:lnTo>
                    <a:pt x="10" y="62"/>
                  </a:lnTo>
                  <a:lnTo>
                    <a:pt x="18" y="65"/>
                  </a:lnTo>
                  <a:lnTo>
                    <a:pt x="20" y="80"/>
                  </a:lnTo>
                  <a:lnTo>
                    <a:pt x="11" y="84"/>
                  </a:lnTo>
                  <a:lnTo>
                    <a:pt x="4" y="94"/>
                  </a:lnTo>
                  <a:lnTo>
                    <a:pt x="10" y="106"/>
                  </a:lnTo>
                  <a:lnTo>
                    <a:pt x="23" y="104"/>
                  </a:lnTo>
                  <a:lnTo>
                    <a:pt x="31" y="100"/>
                  </a:lnTo>
                  <a:lnTo>
                    <a:pt x="43" y="108"/>
                  </a:lnTo>
                  <a:lnTo>
                    <a:pt x="40" y="118"/>
                  </a:lnTo>
                  <a:lnTo>
                    <a:pt x="42" y="129"/>
                  </a:lnTo>
                  <a:lnTo>
                    <a:pt x="56" y="133"/>
                  </a:lnTo>
                  <a:lnTo>
                    <a:pt x="63" y="124"/>
                  </a:lnTo>
                  <a:lnTo>
                    <a:pt x="66" y="116"/>
                  </a:lnTo>
                  <a:lnTo>
                    <a:pt x="80" y="114"/>
                  </a:lnTo>
                  <a:lnTo>
                    <a:pt x="85" y="121"/>
                  </a:lnTo>
                  <a:lnTo>
                    <a:pt x="95" y="130"/>
                  </a:lnTo>
                  <a:lnTo>
                    <a:pt x="108" y="123"/>
                  </a:lnTo>
                  <a:lnTo>
                    <a:pt x="106" y="111"/>
                  </a:lnTo>
                  <a:lnTo>
                    <a:pt x="101" y="103"/>
                  </a:lnTo>
                  <a:lnTo>
                    <a:pt x="111" y="91"/>
                  </a:lnTo>
                  <a:lnTo>
                    <a:pt x="119" y="94"/>
                  </a:lnTo>
                  <a:lnTo>
                    <a:pt x="131" y="93"/>
                  </a:lnTo>
                  <a:lnTo>
                    <a:pt x="135" y="80"/>
                  </a:lnTo>
                  <a:lnTo>
                    <a:pt x="127" y="72"/>
                  </a:lnTo>
                  <a:lnTo>
                    <a:pt x="116" y="68"/>
                  </a:lnTo>
                  <a:lnTo>
                    <a:pt x="115" y="54"/>
                  </a:lnTo>
                  <a:lnTo>
                    <a:pt x="124" y="51"/>
                  </a:lnTo>
                  <a:lnTo>
                    <a:pt x="132" y="41"/>
                  </a:lnTo>
                  <a:lnTo>
                    <a:pt x="125" y="28"/>
                  </a:lnTo>
                  <a:lnTo>
                    <a:pt x="112" y="29"/>
                  </a:lnTo>
                  <a:lnTo>
                    <a:pt x="105" y="35"/>
                  </a:lnTo>
                  <a:lnTo>
                    <a:pt x="93" y="25"/>
                  </a:lnTo>
                  <a:lnTo>
                    <a:pt x="95" y="16"/>
                  </a:lnTo>
                  <a:lnTo>
                    <a:pt x="93" y="5"/>
                  </a:lnTo>
                  <a:close/>
                  <a:moveTo>
                    <a:pt x="73" y="46"/>
                  </a:moveTo>
                  <a:lnTo>
                    <a:pt x="82" y="49"/>
                  </a:lnTo>
                  <a:lnTo>
                    <a:pt x="91" y="64"/>
                  </a:lnTo>
                  <a:lnTo>
                    <a:pt x="89" y="72"/>
                  </a:lnTo>
                  <a:lnTo>
                    <a:pt x="85" y="81"/>
                  </a:lnTo>
                  <a:lnTo>
                    <a:pt x="70" y="88"/>
                  </a:lnTo>
                  <a:lnTo>
                    <a:pt x="62" y="88"/>
                  </a:lnTo>
                  <a:lnTo>
                    <a:pt x="53" y="84"/>
                  </a:lnTo>
                  <a:lnTo>
                    <a:pt x="46" y="70"/>
                  </a:lnTo>
                  <a:lnTo>
                    <a:pt x="47" y="61"/>
                  </a:lnTo>
                  <a:lnTo>
                    <a:pt x="50" y="52"/>
                  </a:lnTo>
                  <a:lnTo>
                    <a:pt x="65" y="45"/>
                  </a:lnTo>
                  <a:lnTo>
                    <a:pt x="73"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47"/>
            <p:cNvSpPr>
              <a:spLocks noEditPoints="1"/>
            </p:cNvSpPr>
            <p:nvPr/>
          </p:nvSpPr>
          <p:spPr bwMode="auto">
            <a:xfrm>
              <a:off x="5053013" y="1887538"/>
              <a:ext cx="76200" cy="76200"/>
            </a:xfrm>
            <a:custGeom>
              <a:avLst/>
              <a:gdLst>
                <a:gd name="T0" fmla="*/ 113 w 144"/>
                <a:gd name="T1" fmla="*/ 12 h 144"/>
                <a:gd name="T2" fmla="*/ 98 w 144"/>
                <a:gd name="T3" fmla="*/ 6 h 144"/>
                <a:gd name="T4" fmla="*/ 90 w 144"/>
                <a:gd name="T5" fmla="*/ 13 h 144"/>
                <a:gd name="T6" fmla="*/ 84 w 144"/>
                <a:gd name="T7" fmla="*/ 22 h 144"/>
                <a:gd name="T8" fmla="*/ 69 w 144"/>
                <a:gd name="T9" fmla="*/ 20 h 144"/>
                <a:gd name="T10" fmla="*/ 67 w 144"/>
                <a:gd name="T11" fmla="*/ 10 h 144"/>
                <a:gd name="T12" fmla="*/ 58 w 144"/>
                <a:gd name="T13" fmla="*/ 0 h 144"/>
                <a:gd name="T14" fmla="*/ 43 w 144"/>
                <a:gd name="T15" fmla="*/ 5 h 144"/>
                <a:gd name="T16" fmla="*/ 42 w 144"/>
                <a:gd name="T17" fmla="*/ 19 h 144"/>
                <a:gd name="T18" fmla="*/ 46 w 144"/>
                <a:gd name="T19" fmla="*/ 28 h 144"/>
                <a:gd name="T20" fmla="*/ 33 w 144"/>
                <a:gd name="T21" fmla="*/ 38 h 144"/>
                <a:gd name="T22" fmla="*/ 25 w 144"/>
                <a:gd name="T23" fmla="*/ 33 h 144"/>
                <a:gd name="T24" fmla="*/ 13 w 144"/>
                <a:gd name="T25" fmla="*/ 32 h 144"/>
                <a:gd name="T26" fmla="*/ 6 w 144"/>
                <a:gd name="T27" fmla="*/ 46 h 144"/>
                <a:gd name="T28" fmla="*/ 13 w 144"/>
                <a:gd name="T29" fmla="*/ 55 h 144"/>
                <a:gd name="T30" fmla="*/ 22 w 144"/>
                <a:gd name="T31" fmla="*/ 61 h 144"/>
                <a:gd name="T32" fmla="*/ 20 w 144"/>
                <a:gd name="T33" fmla="*/ 75 h 144"/>
                <a:gd name="T34" fmla="*/ 10 w 144"/>
                <a:gd name="T35" fmla="*/ 78 h 144"/>
                <a:gd name="T36" fmla="*/ 0 w 144"/>
                <a:gd name="T37" fmla="*/ 87 h 144"/>
                <a:gd name="T38" fmla="*/ 6 w 144"/>
                <a:gd name="T39" fmla="*/ 101 h 144"/>
                <a:gd name="T40" fmla="*/ 19 w 144"/>
                <a:gd name="T41" fmla="*/ 103 h 144"/>
                <a:gd name="T42" fmla="*/ 28 w 144"/>
                <a:gd name="T43" fmla="*/ 100 h 144"/>
                <a:gd name="T44" fmla="*/ 38 w 144"/>
                <a:gd name="T45" fmla="*/ 111 h 144"/>
                <a:gd name="T46" fmla="*/ 33 w 144"/>
                <a:gd name="T47" fmla="*/ 120 h 144"/>
                <a:gd name="T48" fmla="*/ 33 w 144"/>
                <a:gd name="T49" fmla="*/ 133 h 144"/>
                <a:gd name="T50" fmla="*/ 46 w 144"/>
                <a:gd name="T51" fmla="*/ 139 h 144"/>
                <a:gd name="T52" fmla="*/ 55 w 144"/>
                <a:gd name="T53" fmla="*/ 131 h 144"/>
                <a:gd name="T54" fmla="*/ 61 w 144"/>
                <a:gd name="T55" fmla="*/ 123 h 144"/>
                <a:gd name="T56" fmla="*/ 77 w 144"/>
                <a:gd name="T57" fmla="*/ 124 h 144"/>
                <a:gd name="T58" fmla="*/ 78 w 144"/>
                <a:gd name="T59" fmla="*/ 134 h 144"/>
                <a:gd name="T60" fmla="*/ 87 w 144"/>
                <a:gd name="T61" fmla="*/ 144 h 144"/>
                <a:gd name="T62" fmla="*/ 101 w 144"/>
                <a:gd name="T63" fmla="*/ 140 h 144"/>
                <a:gd name="T64" fmla="*/ 103 w 144"/>
                <a:gd name="T65" fmla="*/ 126 h 144"/>
                <a:gd name="T66" fmla="*/ 100 w 144"/>
                <a:gd name="T67" fmla="*/ 117 h 144"/>
                <a:gd name="T68" fmla="*/ 111 w 144"/>
                <a:gd name="T69" fmla="*/ 107 h 144"/>
                <a:gd name="T70" fmla="*/ 121 w 144"/>
                <a:gd name="T71" fmla="*/ 111 h 144"/>
                <a:gd name="T72" fmla="*/ 133 w 144"/>
                <a:gd name="T73" fmla="*/ 113 h 144"/>
                <a:gd name="T74" fmla="*/ 140 w 144"/>
                <a:gd name="T75" fmla="*/ 98 h 144"/>
                <a:gd name="T76" fmla="*/ 131 w 144"/>
                <a:gd name="T77" fmla="*/ 90 h 144"/>
                <a:gd name="T78" fmla="*/ 123 w 144"/>
                <a:gd name="T79" fmla="*/ 84 h 144"/>
                <a:gd name="T80" fmla="*/ 124 w 144"/>
                <a:gd name="T81" fmla="*/ 69 h 144"/>
                <a:gd name="T82" fmla="*/ 134 w 144"/>
                <a:gd name="T83" fmla="*/ 67 h 144"/>
                <a:gd name="T84" fmla="*/ 144 w 144"/>
                <a:gd name="T85" fmla="*/ 58 h 144"/>
                <a:gd name="T86" fmla="*/ 140 w 144"/>
                <a:gd name="T87" fmla="*/ 44 h 144"/>
                <a:gd name="T88" fmla="*/ 127 w 144"/>
                <a:gd name="T89" fmla="*/ 42 h 144"/>
                <a:gd name="T90" fmla="*/ 117 w 144"/>
                <a:gd name="T91" fmla="*/ 45 h 144"/>
                <a:gd name="T92" fmla="*/ 107 w 144"/>
                <a:gd name="T93" fmla="*/ 33 h 144"/>
                <a:gd name="T94" fmla="*/ 111 w 144"/>
                <a:gd name="T95" fmla="*/ 25 h 144"/>
                <a:gd name="T96" fmla="*/ 113 w 144"/>
                <a:gd name="T97" fmla="*/ 12 h 144"/>
                <a:gd name="T98" fmla="*/ 84 w 144"/>
                <a:gd name="T99" fmla="*/ 52 h 144"/>
                <a:gd name="T100" fmla="*/ 91 w 144"/>
                <a:gd name="T101" fmla="*/ 58 h 144"/>
                <a:gd name="T102" fmla="*/ 97 w 144"/>
                <a:gd name="T103" fmla="*/ 74 h 144"/>
                <a:gd name="T104" fmla="*/ 92 w 144"/>
                <a:gd name="T105" fmla="*/ 82 h 144"/>
                <a:gd name="T106" fmla="*/ 88 w 144"/>
                <a:gd name="T107" fmla="*/ 91 h 144"/>
                <a:gd name="T108" fmla="*/ 71 w 144"/>
                <a:gd name="T109" fmla="*/ 95 h 144"/>
                <a:gd name="T110" fmla="*/ 62 w 144"/>
                <a:gd name="T111" fmla="*/ 92 h 144"/>
                <a:gd name="T112" fmla="*/ 55 w 144"/>
                <a:gd name="T113" fmla="*/ 87 h 144"/>
                <a:gd name="T114" fmla="*/ 49 w 144"/>
                <a:gd name="T115" fmla="*/ 71 h 144"/>
                <a:gd name="T116" fmla="*/ 52 w 144"/>
                <a:gd name="T117" fmla="*/ 62 h 144"/>
                <a:gd name="T118" fmla="*/ 58 w 144"/>
                <a:gd name="T119" fmla="*/ 54 h 144"/>
                <a:gd name="T120" fmla="*/ 74 w 144"/>
                <a:gd name="T121" fmla="*/ 49 h 144"/>
                <a:gd name="T122" fmla="*/ 84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3" y="12"/>
                  </a:moveTo>
                  <a:lnTo>
                    <a:pt x="98" y="6"/>
                  </a:lnTo>
                  <a:lnTo>
                    <a:pt x="90" y="13"/>
                  </a:lnTo>
                  <a:lnTo>
                    <a:pt x="84" y="22"/>
                  </a:lnTo>
                  <a:lnTo>
                    <a:pt x="69" y="20"/>
                  </a:lnTo>
                  <a:lnTo>
                    <a:pt x="67" y="10"/>
                  </a:lnTo>
                  <a:lnTo>
                    <a:pt x="58" y="0"/>
                  </a:lnTo>
                  <a:lnTo>
                    <a:pt x="43" y="5"/>
                  </a:lnTo>
                  <a:lnTo>
                    <a:pt x="42" y="19"/>
                  </a:lnTo>
                  <a:lnTo>
                    <a:pt x="46" y="28"/>
                  </a:lnTo>
                  <a:lnTo>
                    <a:pt x="33" y="38"/>
                  </a:lnTo>
                  <a:lnTo>
                    <a:pt x="25" y="33"/>
                  </a:lnTo>
                  <a:lnTo>
                    <a:pt x="13" y="32"/>
                  </a:lnTo>
                  <a:lnTo>
                    <a:pt x="6" y="46"/>
                  </a:lnTo>
                  <a:lnTo>
                    <a:pt x="13" y="55"/>
                  </a:lnTo>
                  <a:lnTo>
                    <a:pt x="22" y="61"/>
                  </a:lnTo>
                  <a:lnTo>
                    <a:pt x="20" y="75"/>
                  </a:lnTo>
                  <a:lnTo>
                    <a:pt x="10" y="78"/>
                  </a:lnTo>
                  <a:lnTo>
                    <a:pt x="0" y="87"/>
                  </a:lnTo>
                  <a:lnTo>
                    <a:pt x="6" y="101"/>
                  </a:lnTo>
                  <a:lnTo>
                    <a:pt x="19" y="103"/>
                  </a:lnTo>
                  <a:lnTo>
                    <a:pt x="28" y="100"/>
                  </a:lnTo>
                  <a:lnTo>
                    <a:pt x="38" y="111"/>
                  </a:lnTo>
                  <a:lnTo>
                    <a:pt x="33" y="120"/>
                  </a:lnTo>
                  <a:lnTo>
                    <a:pt x="33" y="133"/>
                  </a:lnTo>
                  <a:lnTo>
                    <a:pt x="46" y="139"/>
                  </a:lnTo>
                  <a:lnTo>
                    <a:pt x="55" y="131"/>
                  </a:lnTo>
                  <a:lnTo>
                    <a:pt x="61" y="123"/>
                  </a:lnTo>
                  <a:lnTo>
                    <a:pt x="77" y="124"/>
                  </a:lnTo>
                  <a:lnTo>
                    <a:pt x="78" y="134"/>
                  </a:lnTo>
                  <a:lnTo>
                    <a:pt x="87" y="144"/>
                  </a:lnTo>
                  <a:lnTo>
                    <a:pt x="101" y="140"/>
                  </a:lnTo>
                  <a:lnTo>
                    <a:pt x="103" y="126"/>
                  </a:lnTo>
                  <a:lnTo>
                    <a:pt x="100" y="117"/>
                  </a:lnTo>
                  <a:lnTo>
                    <a:pt x="111" y="107"/>
                  </a:lnTo>
                  <a:lnTo>
                    <a:pt x="121" y="111"/>
                  </a:lnTo>
                  <a:lnTo>
                    <a:pt x="133" y="113"/>
                  </a:lnTo>
                  <a:lnTo>
                    <a:pt x="140" y="98"/>
                  </a:lnTo>
                  <a:lnTo>
                    <a:pt x="131" y="90"/>
                  </a:lnTo>
                  <a:lnTo>
                    <a:pt x="123" y="84"/>
                  </a:lnTo>
                  <a:lnTo>
                    <a:pt x="124" y="69"/>
                  </a:lnTo>
                  <a:lnTo>
                    <a:pt x="134" y="67"/>
                  </a:lnTo>
                  <a:lnTo>
                    <a:pt x="144" y="58"/>
                  </a:lnTo>
                  <a:lnTo>
                    <a:pt x="140" y="44"/>
                  </a:lnTo>
                  <a:lnTo>
                    <a:pt x="127" y="42"/>
                  </a:lnTo>
                  <a:lnTo>
                    <a:pt x="117" y="45"/>
                  </a:lnTo>
                  <a:lnTo>
                    <a:pt x="107" y="33"/>
                  </a:lnTo>
                  <a:lnTo>
                    <a:pt x="111" y="25"/>
                  </a:lnTo>
                  <a:lnTo>
                    <a:pt x="113" y="12"/>
                  </a:lnTo>
                  <a:close/>
                  <a:moveTo>
                    <a:pt x="84" y="52"/>
                  </a:moveTo>
                  <a:lnTo>
                    <a:pt x="91" y="58"/>
                  </a:lnTo>
                  <a:lnTo>
                    <a:pt x="97" y="74"/>
                  </a:lnTo>
                  <a:lnTo>
                    <a:pt x="92" y="82"/>
                  </a:lnTo>
                  <a:lnTo>
                    <a:pt x="88" y="91"/>
                  </a:lnTo>
                  <a:lnTo>
                    <a:pt x="71" y="95"/>
                  </a:lnTo>
                  <a:lnTo>
                    <a:pt x="62" y="92"/>
                  </a:lnTo>
                  <a:lnTo>
                    <a:pt x="55" y="87"/>
                  </a:lnTo>
                  <a:lnTo>
                    <a:pt x="49" y="71"/>
                  </a:lnTo>
                  <a:lnTo>
                    <a:pt x="52" y="62"/>
                  </a:lnTo>
                  <a:lnTo>
                    <a:pt x="58" y="54"/>
                  </a:lnTo>
                  <a:lnTo>
                    <a:pt x="74" y="49"/>
                  </a:lnTo>
                  <a:lnTo>
                    <a:pt x="84"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48"/>
            <p:cNvSpPr>
              <a:spLocks noEditPoints="1"/>
            </p:cNvSpPr>
            <p:nvPr/>
          </p:nvSpPr>
          <p:spPr bwMode="auto">
            <a:xfrm>
              <a:off x="4999038" y="1930401"/>
              <a:ext cx="80963" cy="80963"/>
            </a:xfrm>
            <a:custGeom>
              <a:avLst/>
              <a:gdLst>
                <a:gd name="T0" fmla="*/ 91 w 151"/>
                <a:gd name="T1" fmla="*/ 1 h 155"/>
                <a:gd name="T2" fmla="*/ 75 w 151"/>
                <a:gd name="T3" fmla="*/ 0 h 155"/>
                <a:gd name="T4" fmla="*/ 69 w 151"/>
                <a:gd name="T5" fmla="*/ 11 h 155"/>
                <a:gd name="T6" fmla="*/ 68 w 151"/>
                <a:gd name="T7" fmla="*/ 21 h 155"/>
                <a:gd name="T8" fmla="*/ 52 w 151"/>
                <a:gd name="T9" fmla="*/ 27 h 155"/>
                <a:gd name="T10" fmla="*/ 46 w 151"/>
                <a:gd name="T11" fmla="*/ 18 h 155"/>
                <a:gd name="T12" fmla="*/ 33 w 151"/>
                <a:gd name="T13" fmla="*/ 11 h 155"/>
                <a:gd name="T14" fmla="*/ 20 w 151"/>
                <a:gd name="T15" fmla="*/ 21 h 155"/>
                <a:gd name="T16" fmla="*/ 24 w 151"/>
                <a:gd name="T17" fmla="*/ 36 h 155"/>
                <a:gd name="T18" fmla="*/ 32 w 151"/>
                <a:gd name="T19" fmla="*/ 44 h 155"/>
                <a:gd name="T20" fmla="*/ 24 w 151"/>
                <a:gd name="T21" fmla="*/ 59 h 155"/>
                <a:gd name="T22" fmla="*/ 14 w 151"/>
                <a:gd name="T23" fmla="*/ 59 h 155"/>
                <a:gd name="T24" fmla="*/ 1 w 151"/>
                <a:gd name="T25" fmla="*/ 61 h 155"/>
                <a:gd name="T26" fmla="*/ 0 w 151"/>
                <a:gd name="T27" fmla="*/ 79 h 155"/>
                <a:gd name="T28" fmla="*/ 11 w 151"/>
                <a:gd name="T29" fmla="*/ 84 h 155"/>
                <a:gd name="T30" fmla="*/ 23 w 151"/>
                <a:gd name="T31" fmla="*/ 86 h 155"/>
                <a:gd name="T32" fmla="*/ 27 w 151"/>
                <a:gd name="T33" fmla="*/ 102 h 155"/>
                <a:gd name="T34" fmla="*/ 19 w 151"/>
                <a:gd name="T35" fmla="*/ 109 h 155"/>
                <a:gd name="T36" fmla="*/ 13 w 151"/>
                <a:gd name="T37" fmla="*/ 122 h 155"/>
                <a:gd name="T38" fmla="*/ 23 w 151"/>
                <a:gd name="T39" fmla="*/ 133 h 155"/>
                <a:gd name="T40" fmla="*/ 36 w 151"/>
                <a:gd name="T41" fmla="*/ 129 h 155"/>
                <a:gd name="T42" fmla="*/ 43 w 151"/>
                <a:gd name="T43" fmla="*/ 122 h 155"/>
                <a:gd name="T44" fmla="*/ 58 w 151"/>
                <a:gd name="T45" fmla="*/ 131 h 155"/>
                <a:gd name="T46" fmla="*/ 58 w 151"/>
                <a:gd name="T47" fmla="*/ 141 h 155"/>
                <a:gd name="T48" fmla="*/ 62 w 151"/>
                <a:gd name="T49" fmla="*/ 154 h 155"/>
                <a:gd name="T50" fmla="*/ 78 w 151"/>
                <a:gd name="T51" fmla="*/ 155 h 155"/>
                <a:gd name="T52" fmla="*/ 83 w 151"/>
                <a:gd name="T53" fmla="*/ 144 h 155"/>
                <a:gd name="T54" fmla="*/ 85 w 151"/>
                <a:gd name="T55" fmla="*/ 132 h 155"/>
                <a:gd name="T56" fmla="*/ 99 w 151"/>
                <a:gd name="T57" fmla="*/ 128 h 155"/>
                <a:gd name="T58" fmla="*/ 107 w 151"/>
                <a:gd name="T59" fmla="*/ 136 h 155"/>
                <a:gd name="T60" fmla="*/ 118 w 151"/>
                <a:gd name="T61" fmla="*/ 142 h 155"/>
                <a:gd name="T62" fmla="*/ 131 w 151"/>
                <a:gd name="T63" fmla="*/ 132 h 155"/>
                <a:gd name="T64" fmla="*/ 127 w 151"/>
                <a:gd name="T65" fmla="*/ 118 h 155"/>
                <a:gd name="T66" fmla="*/ 119 w 151"/>
                <a:gd name="T67" fmla="*/ 110 h 155"/>
                <a:gd name="T68" fmla="*/ 127 w 151"/>
                <a:gd name="T69" fmla="*/ 96 h 155"/>
                <a:gd name="T70" fmla="*/ 138 w 151"/>
                <a:gd name="T71" fmla="*/ 96 h 155"/>
                <a:gd name="T72" fmla="*/ 150 w 151"/>
                <a:gd name="T73" fmla="*/ 92 h 155"/>
                <a:gd name="T74" fmla="*/ 151 w 151"/>
                <a:gd name="T75" fmla="*/ 76 h 155"/>
                <a:gd name="T76" fmla="*/ 140 w 151"/>
                <a:gd name="T77" fmla="*/ 70 h 155"/>
                <a:gd name="T78" fmla="*/ 130 w 151"/>
                <a:gd name="T79" fmla="*/ 69 h 155"/>
                <a:gd name="T80" fmla="*/ 125 w 151"/>
                <a:gd name="T81" fmla="*/ 51 h 155"/>
                <a:gd name="T82" fmla="*/ 132 w 151"/>
                <a:gd name="T83" fmla="*/ 46 h 155"/>
                <a:gd name="T84" fmla="*/ 140 w 151"/>
                <a:gd name="T85" fmla="*/ 33 h 155"/>
                <a:gd name="T86" fmla="*/ 130 w 151"/>
                <a:gd name="T87" fmla="*/ 20 h 155"/>
                <a:gd name="T88" fmla="*/ 115 w 151"/>
                <a:gd name="T89" fmla="*/ 24 h 155"/>
                <a:gd name="T90" fmla="*/ 108 w 151"/>
                <a:gd name="T91" fmla="*/ 31 h 155"/>
                <a:gd name="T92" fmla="*/ 94 w 151"/>
                <a:gd name="T93" fmla="*/ 24 h 155"/>
                <a:gd name="T94" fmla="*/ 94 w 151"/>
                <a:gd name="T95" fmla="*/ 12 h 155"/>
                <a:gd name="T96" fmla="*/ 91 w 151"/>
                <a:gd name="T97" fmla="*/ 1 h 155"/>
                <a:gd name="T98" fmla="*/ 78 w 151"/>
                <a:gd name="T99" fmla="*/ 51 h 155"/>
                <a:gd name="T100" fmla="*/ 88 w 151"/>
                <a:gd name="T101" fmla="*/ 54 h 155"/>
                <a:gd name="T102" fmla="*/ 99 w 151"/>
                <a:gd name="T103" fmla="*/ 69 h 155"/>
                <a:gd name="T104" fmla="*/ 99 w 151"/>
                <a:gd name="T105" fmla="*/ 79 h 155"/>
                <a:gd name="T106" fmla="*/ 98 w 151"/>
                <a:gd name="T107" fmla="*/ 89 h 155"/>
                <a:gd name="T108" fmla="*/ 83 w 151"/>
                <a:gd name="T109" fmla="*/ 102 h 155"/>
                <a:gd name="T110" fmla="*/ 73 w 151"/>
                <a:gd name="T111" fmla="*/ 102 h 155"/>
                <a:gd name="T112" fmla="*/ 65 w 151"/>
                <a:gd name="T113" fmla="*/ 99 h 155"/>
                <a:gd name="T114" fmla="*/ 52 w 151"/>
                <a:gd name="T115" fmla="*/ 84 h 155"/>
                <a:gd name="T116" fmla="*/ 52 w 151"/>
                <a:gd name="T117" fmla="*/ 74 h 155"/>
                <a:gd name="T118" fmla="*/ 53 w 151"/>
                <a:gd name="T119" fmla="*/ 64 h 155"/>
                <a:gd name="T120" fmla="*/ 68 w 151"/>
                <a:gd name="T121" fmla="*/ 53 h 155"/>
                <a:gd name="T122" fmla="*/ 78 w 151"/>
                <a:gd name="T123" fmla="*/ 5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91" y="1"/>
                  </a:moveTo>
                  <a:lnTo>
                    <a:pt x="75" y="0"/>
                  </a:lnTo>
                  <a:lnTo>
                    <a:pt x="69" y="11"/>
                  </a:lnTo>
                  <a:lnTo>
                    <a:pt x="68" y="21"/>
                  </a:lnTo>
                  <a:lnTo>
                    <a:pt x="52" y="27"/>
                  </a:lnTo>
                  <a:lnTo>
                    <a:pt x="46" y="18"/>
                  </a:lnTo>
                  <a:lnTo>
                    <a:pt x="33" y="11"/>
                  </a:lnTo>
                  <a:lnTo>
                    <a:pt x="20" y="21"/>
                  </a:lnTo>
                  <a:lnTo>
                    <a:pt x="24" y="36"/>
                  </a:lnTo>
                  <a:lnTo>
                    <a:pt x="32" y="44"/>
                  </a:lnTo>
                  <a:lnTo>
                    <a:pt x="24" y="59"/>
                  </a:lnTo>
                  <a:lnTo>
                    <a:pt x="14" y="59"/>
                  </a:lnTo>
                  <a:lnTo>
                    <a:pt x="1" y="61"/>
                  </a:lnTo>
                  <a:lnTo>
                    <a:pt x="0" y="79"/>
                  </a:lnTo>
                  <a:lnTo>
                    <a:pt x="11" y="84"/>
                  </a:lnTo>
                  <a:lnTo>
                    <a:pt x="23" y="86"/>
                  </a:lnTo>
                  <a:lnTo>
                    <a:pt x="27" y="102"/>
                  </a:lnTo>
                  <a:lnTo>
                    <a:pt x="19" y="109"/>
                  </a:lnTo>
                  <a:lnTo>
                    <a:pt x="13" y="122"/>
                  </a:lnTo>
                  <a:lnTo>
                    <a:pt x="23" y="133"/>
                  </a:lnTo>
                  <a:lnTo>
                    <a:pt x="36" y="129"/>
                  </a:lnTo>
                  <a:lnTo>
                    <a:pt x="43" y="122"/>
                  </a:lnTo>
                  <a:lnTo>
                    <a:pt x="58" y="131"/>
                  </a:lnTo>
                  <a:lnTo>
                    <a:pt x="58" y="141"/>
                  </a:lnTo>
                  <a:lnTo>
                    <a:pt x="62" y="154"/>
                  </a:lnTo>
                  <a:lnTo>
                    <a:pt x="78" y="155"/>
                  </a:lnTo>
                  <a:lnTo>
                    <a:pt x="83" y="144"/>
                  </a:lnTo>
                  <a:lnTo>
                    <a:pt x="85" y="132"/>
                  </a:lnTo>
                  <a:lnTo>
                    <a:pt x="99" y="128"/>
                  </a:lnTo>
                  <a:lnTo>
                    <a:pt x="107" y="136"/>
                  </a:lnTo>
                  <a:lnTo>
                    <a:pt x="118" y="142"/>
                  </a:lnTo>
                  <a:lnTo>
                    <a:pt x="131" y="132"/>
                  </a:lnTo>
                  <a:lnTo>
                    <a:pt x="127" y="118"/>
                  </a:lnTo>
                  <a:lnTo>
                    <a:pt x="119" y="110"/>
                  </a:lnTo>
                  <a:lnTo>
                    <a:pt x="127" y="96"/>
                  </a:lnTo>
                  <a:lnTo>
                    <a:pt x="138" y="96"/>
                  </a:lnTo>
                  <a:lnTo>
                    <a:pt x="150" y="92"/>
                  </a:lnTo>
                  <a:lnTo>
                    <a:pt x="151" y="76"/>
                  </a:lnTo>
                  <a:lnTo>
                    <a:pt x="140" y="70"/>
                  </a:lnTo>
                  <a:lnTo>
                    <a:pt x="130" y="69"/>
                  </a:lnTo>
                  <a:lnTo>
                    <a:pt x="125" y="51"/>
                  </a:lnTo>
                  <a:lnTo>
                    <a:pt x="132" y="46"/>
                  </a:lnTo>
                  <a:lnTo>
                    <a:pt x="140" y="33"/>
                  </a:lnTo>
                  <a:lnTo>
                    <a:pt x="130" y="20"/>
                  </a:lnTo>
                  <a:lnTo>
                    <a:pt x="115" y="24"/>
                  </a:lnTo>
                  <a:lnTo>
                    <a:pt x="108" y="31"/>
                  </a:lnTo>
                  <a:lnTo>
                    <a:pt x="94" y="24"/>
                  </a:lnTo>
                  <a:lnTo>
                    <a:pt x="94" y="12"/>
                  </a:lnTo>
                  <a:lnTo>
                    <a:pt x="91" y="1"/>
                  </a:lnTo>
                  <a:close/>
                  <a:moveTo>
                    <a:pt x="78" y="51"/>
                  </a:moveTo>
                  <a:lnTo>
                    <a:pt x="88" y="54"/>
                  </a:lnTo>
                  <a:lnTo>
                    <a:pt x="99" y="69"/>
                  </a:lnTo>
                  <a:lnTo>
                    <a:pt x="99" y="79"/>
                  </a:lnTo>
                  <a:lnTo>
                    <a:pt x="98" y="89"/>
                  </a:lnTo>
                  <a:lnTo>
                    <a:pt x="83" y="102"/>
                  </a:lnTo>
                  <a:lnTo>
                    <a:pt x="73" y="102"/>
                  </a:lnTo>
                  <a:lnTo>
                    <a:pt x="65" y="99"/>
                  </a:lnTo>
                  <a:lnTo>
                    <a:pt x="52" y="84"/>
                  </a:lnTo>
                  <a:lnTo>
                    <a:pt x="52" y="74"/>
                  </a:lnTo>
                  <a:lnTo>
                    <a:pt x="53" y="64"/>
                  </a:lnTo>
                  <a:lnTo>
                    <a:pt x="68" y="53"/>
                  </a:lnTo>
                  <a:lnTo>
                    <a:pt x="78" y="51"/>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49"/>
            <p:cNvSpPr>
              <a:spLocks noEditPoints="1"/>
            </p:cNvSpPr>
            <p:nvPr/>
          </p:nvSpPr>
          <p:spPr bwMode="auto">
            <a:xfrm>
              <a:off x="5000626" y="1852613"/>
              <a:ext cx="69850" cy="68263"/>
            </a:xfrm>
            <a:custGeom>
              <a:avLst/>
              <a:gdLst>
                <a:gd name="T0" fmla="*/ 94 w 134"/>
                <a:gd name="T1" fmla="*/ 3 h 131"/>
                <a:gd name="T2" fmla="*/ 80 w 134"/>
                <a:gd name="T3" fmla="*/ 0 h 131"/>
                <a:gd name="T4" fmla="*/ 72 w 134"/>
                <a:gd name="T5" fmla="*/ 8 h 131"/>
                <a:gd name="T6" fmla="*/ 69 w 134"/>
                <a:gd name="T7" fmla="*/ 17 h 131"/>
                <a:gd name="T8" fmla="*/ 55 w 134"/>
                <a:gd name="T9" fmla="*/ 18 h 131"/>
                <a:gd name="T10" fmla="*/ 51 w 134"/>
                <a:gd name="T11" fmla="*/ 10 h 131"/>
                <a:gd name="T12" fmla="*/ 41 w 134"/>
                <a:gd name="T13" fmla="*/ 3 h 131"/>
                <a:gd name="T14" fmla="*/ 28 w 134"/>
                <a:gd name="T15" fmla="*/ 8 h 131"/>
                <a:gd name="T16" fmla="*/ 29 w 134"/>
                <a:gd name="T17" fmla="*/ 21 h 131"/>
                <a:gd name="T18" fmla="*/ 33 w 134"/>
                <a:gd name="T19" fmla="*/ 28 h 131"/>
                <a:gd name="T20" fmla="*/ 25 w 134"/>
                <a:gd name="T21" fmla="*/ 40 h 131"/>
                <a:gd name="T22" fmla="*/ 15 w 134"/>
                <a:gd name="T23" fmla="*/ 39 h 131"/>
                <a:gd name="T24" fmla="*/ 5 w 134"/>
                <a:gd name="T25" fmla="*/ 40 h 131"/>
                <a:gd name="T26" fmla="*/ 0 w 134"/>
                <a:gd name="T27" fmla="*/ 53 h 131"/>
                <a:gd name="T28" fmla="*/ 9 w 134"/>
                <a:gd name="T29" fmla="*/ 60 h 131"/>
                <a:gd name="T30" fmla="*/ 18 w 134"/>
                <a:gd name="T31" fmla="*/ 63 h 131"/>
                <a:gd name="T32" fmla="*/ 19 w 134"/>
                <a:gd name="T33" fmla="*/ 77 h 131"/>
                <a:gd name="T34" fmla="*/ 10 w 134"/>
                <a:gd name="T35" fmla="*/ 82 h 131"/>
                <a:gd name="T36" fmla="*/ 3 w 134"/>
                <a:gd name="T37" fmla="*/ 92 h 131"/>
                <a:gd name="T38" fmla="*/ 10 w 134"/>
                <a:gd name="T39" fmla="*/ 103 h 131"/>
                <a:gd name="T40" fmla="*/ 23 w 134"/>
                <a:gd name="T41" fmla="*/ 102 h 131"/>
                <a:gd name="T42" fmla="*/ 31 w 134"/>
                <a:gd name="T43" fmla="*/ 98 h 131"/>
                <a:gd name="T44" fmla="*/ 42 w 134"/>
                <a:gd name="T45" fmla="*/ 106 h 131"/>
                <a:gd name="T46" fmla="*/ 41 w 134"/>
                <a:gd name="T47" fmla="*/ 116 h 131"/>
                <a:gd name="T48" fmla="*/ 42 w 134"/>
                <a:gd name="T49" fmla="*/ 126 h 131"/>
                <a:gd name="T50" fmla="*/ 55 w 134"/>
                <a:gd name="T51" fmla="*/ 131 h 131"/>
                <a:gd name="T52" fmla="*/ 62 w 134"/>
                <a:gd name="T53" fmla="*/ 122 h 131"/>
                <a:gd name="T54" fmla="*/ 65 w 134"/>
                <a:gd name="T55" fmla="*/ 113 h 131"/>
                <a:gd name="T56" fmla="*/ 81 w 134"/>
                <a:gd name="T57" fmla="*/ 112 h 131"/>
                <a:gd name="T58" fmla="*/ 84 w 134"/>
                <a:gd name="T59" fmla="*/ 121 h 131"/>
                <a:gd name="T60" fmla="*/ 94 w 134"/>
                <a:gd name="T61" fmla="*/ 128 h 131"/>
                <a:gd name="T62" fmla="*/ 107 w 134"/>
                <a:gd name="T63" fmla="*/ 121 h 131"/>
                <a:gd name="T64" fmla="*/ 106 w 134"/>
                <a:gd name="T65" fmla="*/ 109 h 131"/>
                <a:gd name="T66" fmla="*/ 101 w 134"/>
                <a:gd name="T67" fmla="*/ 100 h 131"/>
                <a:gd name="T68" fmla="*/ 110 w 134"/>
                <a:gd name="T69" fmla="*/ 89 h 131"/>
                <a:gd name="T70" fmla="*/ 120 w 134"/>
                <a:gd name="T71" fmla="*/ 92 h 131"/>
                <a:gd name="T72" fmla="*/ 131 w 134"/>
                <a:gd name="T73" fmla="*/ 90 h 131"/>
                <a:gd name="T74" fmla="*/ 134 w 134"/>
                <a:gd name="T75" fmla="*/ 77 h 131"/>
                <a:gd name="T76" fmla="*/ 126 w 134"/>
                <a:gd name="T77" fmla="*/ 70 h 131"/>
                <a:gd name="T78" fmla="*/ 117 w 134"/>
                <a:gd name="T79" fmla="*/ 67 h 131"/>
                <a:gd name="T80" fmla="*/ 116 w 134"/>
                <a:gd name="T81" fmla="*/ 53 h 131"/>
                <a:gd name="T82" fmla="*/ 124 w 134"/>
                <a:gd name="T83" fmla="*/ 49 h 131"/>
                <a:gd name="T84" fmla="*/ 131 w 134"/>
                <a:gd name="T85" fmla="*/ 39 h 131"/>
                <a:gd name="T86" fmla="*/ 124 w 134"/>
                <a:gd name="T87" fmla="*/ 26 h 131"/>
                <a:gd name="T88" fmla="*/ 113 w 134"/>
                <a:gd name="T89" fmla="*/ 27 h 131"/>
                <a:gd name="T90" fmla="*/ 104 w 134"/>
                <a:gd name="T91" fmla="*/ 33 h 131"/>
                <a:gd name="T92" fmla="*/ 93 w 134"/>
                <a:gd name="T93" fmla="*/ 24 h 131"/>
                <a:gd name="T94" fmla="*/ 95 w 134"/>
                <a:gd name="T95" fmla="*/ 14 h 131"/>
                <a:gd name="T96" fmla="*/ 94 w 134"/>
                <a:gd name="T97" fmla="*/ 3 h 131"/>
                <a:gd name="T98" fmla="*/ 74 w 134"/>
                <a:gd name="T99" fmla="*/ 44 h 131"/>
                <a:gd name="T100" fmla="*/ 81 w 134"/>
                <a:gd name="T101" fmla="*/ 49 h 131"/>
                <a:gd name="T102" fmla="*/ 90 w 134"/>
                <a:gd name="T103" fmla="*/ 63 h 131"/>
                <a:gd name="T104" fmla="*/ 88 w 134"/>
                <a:gd name="T105" fmla="*/ 72 h 131"/>
                <a:gd name="T106" fmla="*/ 85 w 134"/>
                <a:gd name="T107" fmla="*/ 79 h 131"/>
                <a:gd name="T108" fmla="*/ 69 w 134"/>
                <a:gd name="T109" fmla="*/ 87 h 131"/>
                <a:gd name="T110" fmla="*/ 61 w 134"/>
                <a:gd name="T111" fmla="*/ 86 h 131"/>
                <a:gd name="T112" fmla="*/ 54 w 134"/>
                <a:gd name="T113" fmla="*/ 82 h 131"/>
                <a:gd name="T114" fmla="*/ 45 w 134"/>
                <a:gd name="T115" fmla="*/ 67 h 131"/>
                <a:gd name="T116" fmla="*/ 46 w 134"/>
                <a:gd name="T117" fmla="*/ 59 h 131"/>
                <a:gd name="T118" fmla="*/ 49 w 134"/>
                <a:gd name="T119" fmla="*/ 51 h 131"/>
                <a:gd name="T120" fmla="*/ 65 w 134"/>
                <a:gd name="T121" fmla="*/ 43 h 131"/>
                <a:gd name="T122" fmla="*/ 74 w 134"/>
                <a:gd name="T123" fmla="*/ 4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4" y="3"/>
                  </a:moveTo>
                  <a:lnTo>
                    <a:pt x="80" y="0"/>
                  </a:lnTo>
                  <a:lnTo>
                    <a:pt x="72" y="8"/>
                  </a:lnTo>
                  <a:lnTo>
                    <a:pt x="69" y="17"/>
                  </a:lnTo>
                  <a:lnTo>
                    <a:pt x="55" y="18"/>
                  </a:lnTo>
                  <a:lnTo>
                    <a:pt x="51" y="10"/>
                  </a:lnTo>
                  <a:lnTo>
                    <a:pt x="41" y="3"/>
                  </a:lnTo>
                  <a:lnTo>
                    <a:pt x="28" y="8"/>
                  </a:lnTo>
                  <a:lnTo>
                    <a:pt x="29" y="21"/>
                  </a:lnTo>
                  <a:lnTo>
                    <a:pt x="33" y="28"/>
                  </a:lnTo>
                  <a:lnTo>
                    <a:pt x="25" y="40"/>
                  </a:lnTo>
                  <a:lnTo>
                    <a:pt x="15" y="39"/>
                  </a:lnTo>
                  <a:lnTo>
                    <a:pt x="5" y="40"/>
                  </a:lnTo>
                  <a:lnTo>
                    <a:pt x="0" y="53"/>
                  </a:lnTo>
                  <a:lnTo>
                    <a:pt x="9" y="60"/>
                  </a:lnTo>
                  <a:lnTo>
                    <a:pt x="18" y="63"/>
                  </a:lnTo>
                  <a:lnTo>
                    <a:pt x="19" y="77"/>
                  </a:lnTo>
                  <a:lnTo>
                    <a:pt x="10" y="82"/>
                  </a:lnTo>
                  <a:lnTo>
                    <a:pt x="3" y="92"/>
                  </a:lnTo>
                  <a:lnTo>
                    <a:pt x="10" y="103"/>
                  </a:lnTo>
                  <a:lnTo>
                    <a:pt x="23" y="102"/>
                  </a:lnTo>
                  <a:lnTo>
                    <a:pt x="31" y="98"/>
                  </a:lnTo>
                  <a:lnTo>
                    <a:pt x="42" y="106"/>
                  </a:lnTo>
                  <a:lnTo>
                    <a:pt x="41" y="116"/>
                  </a:lnTo>
                  <a:lnTo>
                    <a:pt x="42" y="126"/>
                  </a:lnTo>
                  <a:lnTo>
                    <a:pt x="55" y="131"/>
                  </a:lnTo>
                  <a:lnTo>
                    <a:pt x="62" y="122"/>
                  </a:lnTo>
                  <a:lnTo>
                    <a:pt x="65" y="113"/>
                  </a:lnTo>
                  <a:lnTo>
                    <a:pt x="81" y="112"/>
                  </a:lnTo>
                  <a:lnTo>
                    <a:pt x="84" y="121"/>
                  </a:lnTo>
                  <a:lnTo>
                    <a:pt x="94" y="128"/>
                  </a:lnTo>
                  <a:lnTo>
                    <a:pt x="107" y="121"/>
                  </a:lnTo>
                  <a:lnTo>
                    <a:pt x="106" y="109"/>
                  </a:lnTo>
                  <a:lnTo>
                    <a:pt x="101" y="100"/>
                  </a:lnTo>
                  <a:lnTo>
                    <a:pt x="110" y="89"/>
                  </a:lnTo>
                  <a:lnTo>
                    <a:pt x="120" y="92"/>
                  </a:lnTo>
                  <a:lnTo>
                    <a:pt x="131" y="90"/>
                  </a:lnTo>
                  <a:lnTo>
                    <a:pt x="134" y="77"/>
                  </a:lnTo>
                  <a:lnTo>
                    <a:pt x="126" y="70"/>
                  </a:lnTo>
                  <a:lnTo>
                    <a:pt x="117" y="67"/>
                  </a:lnTo>
                  <a:lnTo>
                    <a:pt x="116" y="53"/>
                  </a:lnTo>
                  <a:lnTo>
                    <a:pt x="124" y="49"/>
                  </a:lnTo>
                  <a:lnTo>
                    <a:pt x="131" y="39"/>
                  </a:lnTo>
                  <a:lnTo>
                    <a:pt x="124" y="26"/>
                  </a:lnTo>
                  <a:lnTo>
                    <a:pt x="113" y="27"/>
                  </a:lnTo>
                  <a:lnTo>
                    <a:pt x="104" y="33"/>
                  </a:lnTo>
                  <a:lnTo>
                    <a:pt x="93" y="24"/>
                  </a:lnTo>
                  <a:lnTo>
                    <a:pt x="95" y="14"/>
                  </a:lnTo>
                  <a:lnTo>
                    <a:pt x="94" y="3"/>
                  </a:lnTo>
                  <a:close/>
                  <a:moveTo>
                    <a:pt x="74" y="44"/>
                  </a:moveTo>
                  <a:lnTo>
                    <a:pt x="81" y="49"/>
                  </a:lnTo>
                  <a:lnTo>
                    <a:pt x="90" y="63"/>
                  </a:lnTo>
                  <a:lnTo>
                    <a:pt x="88" y="72"/>
                  </a:lnTo>
                  <a:lnTo>
                    <a:pt x="85" y="79"/>
                  </a:lnTo>
                  <a:lnTo>
                    <a:pt x="69" y="87"/>
                  </a:lnTo>
                  <a:lnTo>
                    <a:pt x="61" y="86"/>
                  </a:lnTo>
                  <a:lnTo>
                    <a:pt x="54" y="82"/>
                  </a:lnTo>
                  <a:lnTo>
                    <a:pt x="45" y="67"/>
                  </a:lnTo>
                  <a:lnTo>
                    <a:pt x="46" y="59"/>
                  </a:lnTo>
                  <a:lnTo>
                    <a:pt x="49" y="51"/>
                  </a:lnTo>
                  <a:lnTo>
                    <a:pt x="65" y="43"/>
                  </a:lnTo>
                  <a:lnTo>
                    <a:pt x="74" y="44"/>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450"/>
            <p:cNvSpPr>
              <a:spLocks noEditPoints="1"/>
            </p:cNvSpPr>
            <p:nvPr/>
          </p:nvSpPr>
          <p:spPr bwMode="auto">
            <a:xfrm>
              <a:off x="5053013" y="1884363"/>
              <a:ext cx="74613" cy="76200"/>
            </a:xfrm>
            <a:custGeom>
              <a:avLst/>
              <a:gdLst>
                <a:gd name="T0" fmla="*/ 111 w 142"/>
                <a:gd name="T1" fmla="*/ 13 h 144"/>
                <a:gd name="T2" fmla="*/ 98 w 142"/>
                <a:gd name="T3" fmla="*/ 6 h 144"/>
                <a:gd name="T4" fmla="*/ 88 w 142"/>
                <a:gd name="T5" fmla="*/ 13 h 144"/>
                <a:gd name="T6" fmla="*/ 83 w 142"/>
                <a:gd name="T7" fmla="*/ 22 h 144"/>
                <a:gd name="T8" fmla="*/ 68 w 142"/>
                <a:gd name="T9" fmla="*/ 20 h 144"/>
                <a:gd name="T10" fmla="*/ 65 w 142"/>
                <a:gd name="T11" fmla="*/ 12 h 144"/>
                <a:gd name="T12" fmla="*/ 56 w 142"/>
                <a:gd name="T13" fmla="*/ 0 h 144"/>
                <a:gd name="T14" fmla="*/ 42 w 142"/>
                <a:gd name="T15" fmla="*/ 6 h 144"/>
                <a:gd name="T16" fmla="*/ 42 w 142"/>
                <a:gd name="T17" fmla="*/ 19 h 144"/>
                <a:gd name="T18" fmla="*/ 44 w 142"/>
                <a:gd name="T19" fmla="*/ 27 h 144"/>
                <a:gd name="T20" fmla="*/ 33 w 142"/>
                <a:gd name="T21" fmla="*/ 38 h 144"/>
                <a:gd name="T22" fmla="*/ 23 w 142"/>
                <a:gd name="T23" fmla="*/ 33 h 144"/>
                <a:gd name="T24" fmla="*/ 11 w 142"/>
                <a:gd name="T25" fmla="*/ 33 h 144"/>
                <a:gd name="T26" fmla="*/ 4 w 142"/>
                <a:gd name="T27" fmla="*/ 46 h 144"/>
                <a:gd name="T28" fmla="*/ 11 w 142"/>
                <a:gd name="T29" fmla="*/ 55 h 144"/>
                <a:gd name="T30" fmla="*/ 21 w 142"/>
                <a:gd name="T31" fmla="*/ 61 h 144"/>
                <a:gd name="T32" fmla="*/ 20 w 142"/>
                <a:gd name="T33" fmla="*/ 76 h 144"/>
                <a:gd name="T34" fmla="*/ 10 w 142"/>
                <a:gd name="T35" fmla="*/ 78 h 144"/>
                <a:gd name="T36" fmla="*/ 0 w 142"/>
                <a:gd name="T37" fmla="*/ 87 h 144"/>
                <a:gd name="T38" fmla="*/ 4 w 142"/>
                <a:gd name="T39" fmla="*/ 101 h 144"/>
                <a:gd name="T40" fmla="*/ 17 w 142"/>
                <a:gd name="T41" fmla="*/ 102 h 144"/>
                <a:gd name="T42" fmla="*/ 27 w 142"/>
                <a:gd name="T43" fmla="*/ 99 h 144"/>
                <a:gd name="T44" fmla="*/ 37 w 142"/>
                <a:gd name="T45" fmla="*/ 111 h 144"/>
                <a:gd name="T46" fmla="*/ 33 w 142"/>
                <a:gd name="T47" fmla="*/ 121 h 144"/>
                <a:gd name="T48" fmla="*/ 31 w 142"/>
                <a:gd name="T49" fmla="*/ 133 h 144"/>
                <a:gd name="T50" fmla="*/ 44 w 142"/>
                <a:gd name="T51" fmla="*/ 140 h 144"/>
                <a:gd name="T52" fmla="*/ 55 w 142"/>
                <a:gd name="T53" fmla="*/ 131 h 144"/>
                <a:gd name="T54" fmla="*/ 59 w 142"/>
                <a:gd name="T55" fmla="*/ 123 h 144"/>
                <a:gd name="T56" fmla="*/ 75 w 142"/>
                <a:gd name="T57" fmla="*/ 124 h 144"/>
                <a:gd name="T58" fmla="*/ 78 w 142"/>
                <a:gd name="T59" fmla="*/ 134 h 144"/>
                <a:gd name="T60" fmla="*/ 86 w 142"/>
                <a:gd name="T61" fmla="*/ 144 h 144"/>
                <a:gd name="T62" fmla="*/ 101 w 142"/>
                <a:gd name="T63" fmla="*/ 140 h 144"/>
                <a:gd name="T64" fmla="*/ 102 w 142"/>
                <a:gd name="T65" fmla="*/ 127 h 144"/>
                <a:gd name="T66" fmla="*/ 98 w 142"/>
                <a:gd name="T67" fmla="*/ 117 h 144"/>
                <a:gd name="T68" fmla="*/ 109 w 142"/>
                <a:gd name="T69" fmla="*/ 107 h 144"/>
                <a:gd name="T70" fmla="*/ 119 w 142"/>
                <a:gd name="T71" fmla="*/ 111 h 144"/>
                <a:gd name="T72" fmla="*/ 131 w 142"/>
                <a:gd name="T73" fmla="*/ 112 h 144"/>
                <a:gd name="T74" fmla="*/ 138 w 142"/>
                <a:gd name="T75" fmla="*/ 98 h 144"/>
                <a:gd name="T76" fmla="*/ 131 w 142"/>
                <a:gd name="T77" fmla="*/ 89 h 144"/>
                <a:gd name="T78" fmla="*/ 122 w 142"/>
                <a:gd name="T79" fmla="*/ 84 h 144"/>
                <a:gd name="T80" fmla="*/ 124 w 142"/>
                <a:gd name="T81" fmla="*/ 69 h 144"/>
                <a:gd name="T82" fmla="*/ 132 w 142"/>
                <a:gd name="T83" fmla="*/ 66 h 144"/>
                <a:gd name="T84" fmla="*/ 142 w 142"/>
                <a:gd name="T85" fmla="*/ 58 h 144"/>
                <a:gd name="T86" fmla="*/ 138 w 142"/>
                <a:gd name="T87" fmla="*/ 43 h 144"/>
                <a:gd name="T88" fmla="*/ 125 w 142"/>
                <a:gd name="T89" fmla="*/ 42 h 144"/>
                <a:gd name="T90" fmla="*/ 115 w 142"/>
                <a:gd name="T91" fmla="*/ 46 h 144"/>
                <a:gd name="T92" fmla="*/ 105 w 142"/>
                <a:gd name="T93" fmla="*/ 33 h 144"/>
                <a:gd name="T94" fmla="*/ 111 w 142"/>
                <a:gd name="T95" fmla="*/ 25 h 144"/>
                <a:gd name="T96" fmla="*/ 111 w 142"/>
                <a:gd name="T97" fmla="*/ 13 h 144"/>
                <a:gd name="T98" fmla="*/ 82 w 142"/>
                <a:gd name="T99" fmla="*/ 52 h 144"/>
                <a:gd name="T100" fmla="*/ 89 w 142"/>
                <a:gd name="T101" fmla="*/ 58 h 144"/>
                <a:gd name="T102" fmla="*/ 95 w 142"/>
                <a:gd name="T103" fmla="*/ 74 h 144"/>
                <a:gd name="T104" fmla="*/ 92 w 142"/>
                <a:gd name="T105" fmla="*/ 84 h 144"/>
                <a:gd name="T106" fmla="*/ 86 w 142"/>
                <a:gd name="T107" fmla="*/ 91 h 144"/>
                <a:gd name="T108" fmla="*/ 69 w 142"/>
                <a:gd name="T109" fmla="*/ 97 h 144"/>
                <a:gd name="T110" fmla="*/ 60 w 142"/>
                <a:gd name="T111" fmla="*/ 92 h 144"/>
                <a:gd name="T112" fmla="*/ 53 w 142"/>
                <a:gd name="T113" fmla="*/ 88 h 144"/>
                <a:gd name="T114" fmla="*/ 47 w 142"/>
                <a:gd name="T115" fmla="*/ 71 h 144"/>
                <a:gd name="T116" fmla="*/ 50 w 142"/>
                <a:gd name="T117" fmla="*/ 62 h 144"/>
                <a:gd name="T118" fmla="*/ 56 w 142"/>
                <a:gd name="T119" fmla="*/ 55 h 144"/>
                <a:gd name="T120" fmla="*/ 73 w 142"/>
                <a:gd name="T121" fmla="*/ 49 h 144"/>
                <a:gd name="T122" fmla="*/ 82 w 142"/>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4">
                  <a:moveTo>
                    <a:pt x="111" y="13"/>
                  </a:moveTo>
                  <a:lnTo>
                    <a:pt x="98" y="6"/>
                  </a:lnTo>
                  <a:lnTo>
                    <a:pt x="88" y="13"/>
                  </a:lnTo>
                  <a:lnTo>
                    <a:pt x="83" y="22"/>
                  </a:lnTo>
                  <a:lnTo>
                    <a:pt x="68" y="20"/>
                  </a:lnTo>
                  <a:lnTo>
                    <a:pt x="65" y="12"/>
                  </a:lnTo>
                  <a:lnTo>
                    <a:pt x="56" y="0"/>
                  </a:lnTo>
                  <a:lnTo>
                    <a:pt x="42" y="6"/>
                  </a:lnTo>
                  <a:lnTo>
                    <a:pt x="42" y="19"/>
                  </a:lnTo>
                  <a:lnTo>
                    <a:pt x="44" y="27"/>
                  </a:lnTo>
                  <a:lnTo>
                    <a:pt x="33" y="38"/>
                  </a:lnTo>
                  <a:lnTo>
                    <a:pt x="23" y="33"/>
                  </a:lnTo>
                  <a:lnTo>
                    <a:pt x="11" y="33"/>
                  </a:lnTo>
                  <a:lnTo>
                    <a:pt x="4" y="46"/>
                  </a:lnTo>
                  <a:lnTo>
                    <a:pt x="11" y="55"/>
                  </a:lnTo>
                  <a:lnTo>
                    <a:pt x="21" y="61"/>
                  </a:lnTo>
                  <a:lnTo>
                    <a:pt x="20" y="76"/>
                  </a:lnTo>
                  <a:lnTo>
                    <a:pt x="10" y="78"/>
                  </a:lnTo>
                  <a:lnTo>
                    <a:pt x="0" y="87"/>
                  </a:lnTo>
                  <a:lnTo>
                    <a:pt x="4" y="101"/>
                  </a:lnTo>
                  <a:lnTo>
                    <a:pt x="17" y="102"/>
                  </a:lnTo>
                  <a:lnTo>
                    <a:pt x="27" y="99"/>
                  </a:lnTo>
                  <a:lnTo>
                    <a:pt x="37" y="111"/>
                  </a:lnTo>
                  <a:lnTo>
                    <a:pt x="33" y="121"/>
                  </a:lnTo>
                  <a:lnTo>
                    <a:pt x="31" y="133"/>
                  </a:lnTo>
                  <a:lnTo>
                    <a:pt x="44" y="140"/>
                  </a:lnTo>
                  <a:lnTo>
                    <a:pt x="55" y="131"/>
                  </a:lnTo>
                  <a:lnTo>
                    <a:pt x="59" y="123"/>
                  </a:lnTo>
                  <a:lnTo>
                    <a:pt x="75" y="124"/>
                  </a:lnTo>
                  <a:lnTo>
                    <a:pt x="78" y="134"/>
                  </a:lnTo>
                  <a:lnTo>
                    <a:pt x="86" y="144"/>
                  </a:lnTo>
                  <a:lnTo>
                    <a:pt x="101" y="140"/>
                  </a:lnTo>
                  <a:lnTo>
                    <a:pt x="102" y="127"/>
                  </a:lnTo>
                  <a:lnTo>
                    <a:pt x="98" y="117"/>
                  </a:lnTo>
                  <a:lnTo>
                    <a:pt x="109" y="107"/>
                  </a:lnTo>
                  <a:lnTo>
                    <a:pt x="119" y="111"/>
                  </a:lnTo>
                  <a:lnTo>
                    <a:pt x="131" y="112"/>
                  </a:lnTo>
                  <a:lnTo>
                    <a:pt x="138" y="98"/>
                  </a:lnTo>
                  <a:lnTo>
                    <a:pt x="131" y="89"/>
                  </a:lnTo>
                  <a:lnTo>
                    <a:pt x="122" y="84"/>
                  </a:lnTo>
                  <a:lnTo>
                    <a:pt x="124" y="69"/>
                  </a:lnTo>
                  <a:lnTo>
                    <a:pt x="132" y="66"/>
                  </a:lnTo>
                  <a:lnTo>
                    <a:pt x="142" y="58"/>
                  </a:lnTo>
                  <a:lnTo>
                    <a:pt x="138" y="43"/>
                  </a:lnTo>
                  <a:lnTo>
                    <a:pt x="125" y="42"/>
                  </a:lnTo>
                  <a:lnTo>
                    <a:pt x="115" y="46"/>
                  </a:lnTo>
                  <a:lnTo>
                    <a:pt x="105" y="33"/>
                  </a:lnTo>
                  <a:lnTo>
                    <a:pt x="111" y="25"/>
                  </a:lnTo>
                  <a:lnTo>
                    <a:pt x="111" y="13"/>
                  </a:lnTo>
                  <a:close/>
                  <a:moveTo>
                    <a:pt x="82" y="52"/>
                  </a:moveTo>
                  <a:lnTo>
                    <a:pt x="89" y="58"/>
                  </a:lnTo>
                  <a:lnTo>
                    <a:pt x="95" y="74"/>
                  </a:lnTo>
                  <a:lnTo>
                    <a:pt x="92" y="84"/>
                  </a:lnTo>
                  <a:lnTo>
                    <a:pt x="86" y="91"/>
                  </a:lnTo>
                  <a:lnTo>
                    <a:pt x="69" y="97"/>
                  </a:lnTo>
                  <a:lnTo>
                    <a:pt x="60" y="92"/>
                  </a:lnTo>
                  <a:lnTo>
                    <a:pt x="53" y="88"/>
                  </a:lnTo>
                  <a:lnTo>
                    <a:pt x="47" y="71"/>
                  </a:lnTo>
                  <a:lnTo>
                    <a:pt x="50" y="62"/>
                  </a:lnTo>
                  <a:lnTo>
                    <a:pt x="56" y="55"/>
                  </a:lnTo>
                  <a:lnTo>
                    <a:pt x="73"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451"/>
            <p:cNvSpPr>
              <a:spLocks noEditPoints="1"/>
            </p:cNvSpPr>
            <p:nvPr/>
          </p:nvSpPr>
          <p:spPr bwMode="auto">
            <a:xfrm>
              <a:off x="4999038" y="1925638"/>
              <a:ext cx="79375" cy="82550"/>
            </a:xfrm>
            <a:custGeom>
              <a:avLst/>
              <a:gdLst>
                <a:gd name="T0" fmla="*/ 90 w 150"/>
                <a:gd name="T1" fmla="*/ 2 h 156"/>
                <a:gd name="T2" fmla="*/ 74 w 150"/>
                <a:gd name="T3" fmla="*/ 0 h 156"/>
                <a:gd name="T4" fmla="*/ 68 w 150"/>
                <a:gd name="T5" fmla="*/ 12 h 156"/>
                <a:gd name="T6" fmla="*/ 67 w 150"/>
                <a:gd name="T7" fmla="*/ 22 h 156"/>
                <a:gd name="T8" fmla="*/ 51 w 150"/>
                <a:gd name="T9" fmla="*/ 28 h 156"/>
                <a:gd name="T10" fmla="*/ 45 w 150"/>
                <a:gd name="T11" fmla="*/ 19 h 156"/>
                <a:gd name="T12" fmla="*/ 32 w 150"/>
                <a:gd name="T13" fmla="*/ 12 h 156"/>
                <a:gd name="T14" fmla="*/ 21 w 150"/>
                <a:gd name="T15" fmla="*/ 23 h 156"/>
                <a:gd name="T16" fmla="*/ 25 w 150"/>
                <a:gd name="T17" fmla="*/ 36 h 156"/>
                <a:gd name="T18" fmla="*/ 32 w 150"/>
                <a:gd name="T19" fmla="*/ 45 h 156"/>
                <a:gd name="T20" fmla="*/ 25 w 150"/>
                <a:gd name="T21" fmla="*/ 59 h 156"/>
                <a:gd name="T22" fmla="*/ 13 w 150"/>
                <a:gd name="T23" fmla="*/ 59 h 156"/>
                <a:gd name="T24" fmla="*/ 2 w 150"/>
                <a:gd name="T25" fmla="*/ 64 h 156"/>
                <a:gd name="T26" fmla="*/ 0 w 150"/>
                <a:gd name="T27" fmla="*/ 80 h 156"/>
                <a:gd name="T28" fmla="*/ 11 w 150"/>
                <a:gd name="T29" fmla="*/ 85 h 156"/>
                <a:gd name="T30" fmla="*/ 22 w 150"/>
                <a:gd name="T31" fmla="*/ 87 h 156"/>
                <a:gd name="T32" fmla="*/ 26 w 150"/>
                <a:gd name="T33" fmla="*/ 103 h 156"/>
                <a:gd name="T34" fmla="*/ 18 w 150"/>
                <a:gd name="T35" fmla="*/ 110 h 156"/>
                <a:gd name="T36" fmla="*/ 12 w 150"/>
                <a:gd name="T37" fmla="*/ 123 h 156"/>
                <a:gd name="T38" fmla="*/ 22 w 150"/>
                <a:gd name="T39" fmla="*/ 136 h 156"/>
                <a:gd name="T40" fmla="*/ 35 w 150"/>
                <a:gd name="T41" fmla="*/ 131 h 156"/>
                <a:gd name="T42" fmla="*/ 44 w 150"/>
                <a:gd name="T43" fmla="*/ 124 h 156"/>
                <a:gd name="T44" fmla="*/ 58 w 150"/>
                <a:gd name="T45" fmla="*/ 131 h 156"/>
                <a:gd name="T46" fmla="*/ 57 w 150"/>
                <a:gd name="T47" fmla="*/ 143 h 156"/>
                <a:gd name="T48" fmla="*/ 61 w 150"/>
                <a:gd name="T49" fmla="*/ 154 h 156"/>
                <a:gd name="T50" fmla="*/ 77 w 150"/>
                <a:gd name="T51" fmla="*/ 156 h 156"/>
                <a:gd name="T52" fmla="*/ 83 w 150"/>
                <a:gd name="T53" fmla="*/ 144 h 156"/>
                <a:gd name="T54" fmla="*/ 84 w 150"/>
                <a:gd name="T55" fmla="*/ 133 h 156"/>
                <a:gd name="T56" fmla="*/ 100 w 150"/>
                <a:gd name="T57" fmla="*/ 128 h 156"/>
                <a:gd name="T58" fmla="*/ 106 w 150"/>
                <a:gd name="T59" fmla="*/ 137 h 156"/>
                <a:gd name="T60" fmla="*/ 119 w 150"/>
                <a:gd name="T61" fmla="*/ 144 h 156"/>
                <a:gd name="T62" fmla="*/ 130 w 150"/>
                <a:gd name="T63" fmla="*/ 133 h 156"/>
                <a:gd name="T64" fmla="*/ 126 w 150"/>
                <a:gd name="T65" fmla="*/ 120 h 156"/>
                <a:gd name="T66" fmla="*/ 120 w 150"/>
                <a:gd name="T67" fmla="*/ 111 h 156"/>
                <a:gd name="T68" fmla="*/ 127 w 150"/>
                <a:gd name="T69" fmla="*/ 97 h 156"/>
                <a:gd name="T70" fmla="*/ 137 w 150"/>
                <a:gd name="T71" fmla="*/ 97 h 156"/>
                <a:gd name="T72" fmla="*/ 149 w 150"/>
                <a:gd name="T73" fmla="*/ 92 h 156"/>
                <a:gd name="T74" fmla="*/ 150 w 150"/>
                <a:gd name="T75" fmla="*/ 77 h 156"/>
                <a:gd name="T76" fmla="*/ 140 w 150"/>
                <a:gd name="T77" fmla="*/ 71 h 156"/>
                <a:gd name="T78" fmla="*/ 129 w 150"/>
                <a:gd name="T79" fmla="*/ 69 h 156"/>
                <a:gd name="T80" fmla="*/ 124 w 150"/>
                <a:gd name="T81" fmla="*/ 54 h 156"/>
                <a:gd name="T82" fmla="*/ 133 w 150"/>
                <a:gd name="T83" fmla="*/ 46 h 156"/>
                <a:gd name="T84" fmla="*/ 139 w 150"/>
                <a:gd name="T85" fmla="*/ 33 h 156"/>
                <a:gd name="T86" fmla="*/ 129 w 150"/>
                <a:gd name="T87" fmla="*/ 20 h 156"/>
                <a:gd name="T88" fmla="*/ 116 w 150"/>
                <a:gd name="T89" fmla="*/ 25 h 156"/>
                <a:gd name="T90" fmla="*/ 109 w 150"/>
                <a:gd name="T91" fmla="*/ 32 h 156"/>
                <a:gd name="T92" fmla="*/ 93 w 150"/>
                <a:gd name="T93" fmla="*/ 25 h 156"/>
                <a:gd name="T94" fmla="*/ 94 w 150"/>
                <a:gd name="T95" fmla="*/ 13 h 156"/>
                <a:gd name="T96" fmla="*/ 90 w 150"/>
                <a:gd name="T97" fmla="*/ 2 h 156"/>
                <a:gd name="T98" fmla="*/ 78 w 150"/>
                <a:gd name="T99" fmla="*/ 54 h 156"/>
                <a:gd name="T100" fmla="*/ 87 w 150"/>
                <a:gd name="T101" fmla="*/ 55 h 156"/>
                <a:gd name="T102" fmla="*/ 98 w 150"/>
                <a:gd name="T103" fmla="*/ 69 h 156"/>
                <a:gd name="T104" fmla="*/ 100 w 150"/>
                <a:gd name="T105" fmla="*/ 80 h 156"/>
                <a:gd name="T106" fmla="*/ 97 w 150"/>
                <a:gd name="T107" fmla="*/ 90 h 156"/>
                <a:gd name="T108" fmla="*/ 83 w 150"/>
                <a:gd name="T109" fmla="*/ 103 h 156"/>
                <a:gd name="T110" fmla="*/ 74 w 150"/>
                <a:gd name="T111" fmla="*/ 103 h 156"/>
                <a:gd name="T112" fmla="*/ 64 w 150"/>
                <a:gd name="T113" fmla="*/ 101 h 156"/>
                <a:gd name="T114" fmla="*/ 52 w 150"/>
                <a:gd name="T115" fmla="*/ 85 h 156"/>
                <a:gd name="T116" fmla="*/ 51 w 150"/>
                <a:gd name="T117" fmla="*/ 75 h 156"/>
                <a:gd name="T118" fmla="*/ 54 w 150"/>
                <a:gd name="T119" fmla="*/ 67 h 156"/>
                <a:gd name="T120" fmla="*/ 68 w 150"/>
                <a:gd name="T121" fmla="*/ 54 h 156"/>
                <a:gd name="T122" fmla="*/ 78 w 150"/>
                <a:gd name="T123"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6">
                  <a:moveTo>
                    <a:pt x="90" y="2"/>
                  </a:moveTo>
                  <a:lnTo>
                    <a:pt x="74" y="0"/>
                  </a:lnTo>
                  <a:lnTo>
                    <a:pt x="68" y="12"/>
                  </a:lnTo>
                  <a:lnTo>
                    <a:pt x="67" y="22"/>
                  </a:lnTo>
                  <a:lnTo>
                    <a:pt x="51" y="28"/>
                  </a:lnTo>
                  <a:lnTo>
                    <a:pt x="45" y="19"/>
                  </a:lnTo>
                  <a:lnTo>
                    <a:pt x="32" y="12"/>
                  </a:lnTo>
                  <a:lnTo>
                    <a:pt x="21" y="23"/>
                  </a:lnTo>
                  <a:lnTo>
                    <a:pt x="25" y="36"/>
                  </a:lnTo>
                  <a:lnTo>
                    <a:pt x="32" y="45"/>
                  </a:lnTo>
                  <a:lnTo>
                    <a:pt x="25" y="59"/>
                  </a:lnTo>
                  <a:lnTo>
                    <a:pt x="13" y="59"/>
                  </a:lnTo>
                  <a:lnTo>
                    <a:pt x="2" y="64"/>
                  </a:lnTo>
                  <a:lnTo>
                    <a:pt x="0" y="80"/>
                  </a:lnTo>
                  <a:lnTo>
                    <a:pt x="11" y="85"/>
                  </a:lnTo>
                  <a:lnTo>
                    <a:pt x="22" y="87"/>
                  </a:lnTo>
                  <a:lnTo>
                    <a:pt x="26" y="103"/>
                  </a:lnTo>
                  <a:lnTo>
                    <a:pt x="18" y="110"/>
                  </a:lnTo>
                  <a:lnTo>
                    <a:pt x="12" y="123"/>
                  </a:lnTo>
                  <a:lnTo>
                    <a:pt x="22" y="136"/>
                  </a:lnTo>
                  <a:lnTo>
                    <a:pt x="35" y="131"/>
                  </a:lnTo>
                  <a:lnTo>
                    <a:pt x="44" y="124"/>
                  </a:lnTo>
                  <a:lnTo>
                    <a:pt x="58" y="131"/>
                  </a:lnTo>
                  <a:lnTo>
                    <a:pt x="57" y="143"/>
                  </a:lnTo>
                  <a:lnTo>
                    <a:pt x="61" y="154"/>
                  </a:lnTo>
                  <a:lnTo>
                    <a:pt x="77" y="156"/>
                  </a:lnTo>
                  <a:lnTo>
                    <a:pt x="83" y="144"/>
                  </a:lnTo>
                  <a:lnTo>
                    <a:pt x="84" y="133"/>
                  </a:lnTo>
                  <a:lnTo>
                    <a:pt x="100" y="128"/>
                  </a:lnTo>
                  <a:lnTo>
                    <a:pt x="106" y="137"/>
                  </a:lnTo>
                  <a:lnTo>
                    <a:pt x="119" y="144"/>
                  </a:lnTo>
                  <a:lnTo>
                    <a:pt x="130" y="133"/>
                  </a:lnTo>
                  <a:lnTo>
                    <a:pt x="126" y="120"/>
                  </a:lnTo>
                  <a:lnTo>
                    <a:pt x="120" y="111"/>
                  </a:lnTo>
                  <a:lnTo>
                    <a:pt x="127" y="97"/>
                  </a:lnTo>
                  <a:lnTo>
                    <a:pt x="137" y="97"/>
                  </a:lnTo>
                  <a:lnTo>
                    <a:pt x="149" y="92"/>
                  </a:lnTo>
                  <a:lnTo>
                    <a:pt x="150" y="77"/>
                  </a:lnTo>
                  <a:lnTo>
                    <a:pt x="140" y="71"/>
                  </a:lnTo>
                  <a:lnTo>
                    <a:pt x="129" y="69"/>
                  </a:lnTo>
                  <a:lnTo>
                    <a:pt x="124" y="54"/>
                  </a:lnTo>
                  <a:lnTo>
                    <a:pt x="133" y="46"/>
                  </a:lnTo>
                  <a:lnTo>
                    <a:pt x="139" y="33"/>
                  </a:lnTo>
                  <a:lnTo>
                    <a:pt x="129" y="20"/>
                  </a:lnTo>
                  <a:lnTo>
                    <a:pt x="116" y="25"/>
                  </a:lnTo>
                  <a:lnTo>
                    <a:pt x="109" y="32"/>
                  </a:lnTo>
                  <a:lnTo>
                    <a:pt x="93" y="25"/>
                  </a:lnTo>
                  <a:lnTo>
                    <a:pt x="94" y="13"/>
                  </a:lnTo>
                  <a:lnTo>
                    <a:pt x="90" y="2"/>
                  </a:lnTo>
                  <a:close/>
                  <a:moveTo>
                    <a:pt x="78" y="54"/>
                  </a:moveTo>
                  <a:lnTo>
                    <a:pt x="87" y="55"/>
                  </a:lnTo>
                  <a:lnTo>
                    <a:pt x="98" y="69"/>
                  </a:lnTo>
                  <a:lnTo>
                    <a:pt x="100" y="80"/>
                  </a:lnTo>
                  <a:lnTo>
                    <a:pt x="97" y="90"/>
                  </a:lnTo>
                  <a:lnTo>
                    <a:pt x="83" y="103"/>
                  </a:lnTo>
                  <a:lnTo>
                    <a:pt x="74" y="103"/>
                  </a:lnTo>
                  <a:lnTo>
                    <a:pt x="64" y="101"/>
                  </a:lnTo>
                  <a:lnTo>
                    <a:pt x="52" y="85"/>
                  </a:lnTo>
                  <a:lnTo>
                    <a:pt x="51" y="75"/>
                  </a:lnTo>
                  <a:lnTo>
                    <a:pt x="54" y="67"/>
                  </a:lnTo>
                  <a:lnTo>
                    <a:pt x="68" y="54"/>
                  </a:lnTo>
                  <a:lnTo>
                    <a:pt x="78" y="54"/>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452"/>
            <p:cNvSpPr>
              <a:spLocks noEditPoints="1"/>
            </p:cNvSpPr>
            <p:nvPr/>
          </p:nvSpPr>
          <p:spPr bwMode="auto">
            <a:xfrm>
              <a:off x="4886326" y="2068513"/>
              <a:ext cx="71438" cy="71438"/>
            </a:xfrm>
            <a:custGeom>
              <a:avLst/>
              <a:gdLst>
                <a:gd name="T0" fmla="*/ 94 w 136"/>
                <a:gd name="T1" fmla="*/ 4 h 133"/>
                <a:gd name="T2" fmla="*/ 81 w 136"/>
                <a:gd name="T3" fmla="*/ 0 h 133"/>
                <a:gd name="T4" fmla="*/ 74 w 136"/>
                <a:gd name="T5" fmla="*/ 9 h 133"/>
                <a:gd name="T6" fmla="*/ 71 w 136"/>
                <a:gd name="T7" fmla="*/ 19 h 133"/>
                <a:gd name="T8" fmla="*/ 55 w 136"/>
                <a:gd name="T9" fmla="*/ 20 h 133"/>
                <a:gd name="T10" fmla="*/ 51 w 136"/>
                <a:gd name="T11" fmla="*/ 12 h 133"/>
                <a:gd name="T12" fmla="*/ 42 w 136"/>
                <a:gd name="T13" fmla="*/ 3 h 133"/>
                <a:gd name="T14" fmla="*/ 29 w 136"/>
                <a:gd name="T15" fmla="*/ 10 h 133"/>
                <a:gd name="T16" fmla="*/ 30 w 136"/>
                <a:gd name="T17" fmla="*/ 23 h 133"/>
                <a:gd name="T18" fmla="*/ 35 w 136"/>
                <a:gd name="T19" fmla="*/ 30 h 133"/>
                <a:gd name="T20" fmla="*/ 26 w 136"/>
                <a:gd name="T21" fmla="*/ 42 h 133"/>
                <a:gd name="T22" fmla="*/ 16 w 136"/>
                <a:gd name="T23" fmla="*/ 39 h 133"/>
                <a:gd name="T24" fmla="*/ 4 w 136"/>
                <a:gd name="T25" fmla="*/ 40 h 133"/>
                <a:gd name="T26" fmla="*/ 0 w 136"/>
                <a:gd name="T27" fmla="*/ 55 h 133"/>
                <a:gd name="T28" fmla="*/ 10 w 136"/>
                <a:gd name="T29" fmla="*/ 62 h 133"/>
                <a:gd name="T30" fmla="*/ 19 w 136"/>
                <a:gd name="T31" fmla="*/ 65 h 133"/>
                <a:gd name="T32" fmla="*/ 20 w 136"/>
                <a:gd name="T33" fmla="*/ 79 h 133"/>
                <a:gd name="T34" fmla="*/ 12 w 136"/>
                <a:gd name="T35" fmla="*/ 84 h 133"/>
                <a:gd name="T36" fmla="*/ 4 w 136"/>
                <a:gd name="T37" fmla="*/ 92 h 133"/>
                <a:gd name="T38" fmla="*/ 10 w 136"/>
                <a:gd name="T39" fmla="*/ 105 h 133"/>
                <a:gd name="T40" fmla="*/ 23 w 136"/>
                <a:gd name="T41" fmla="*/ 104 h 133"/>
                <a:gd name="T42" fmla="*/ 32 w 136"/>
                <a:gd name="T43" fmla="*/ 99 h 133"/>
                <a:gd name="T44" fmla="*/ 43 w 136"/>
                <a:gd name="T45" fmla="*/ 108 h 133"/>
                <a:gd name="T46" fmla="*/ 40 w 136"/>
                <a:gd name="T47" fmla="*/ 118 h 133"/>
                <a:gd name="T48" fmla="*/ 42 w 136"/>
                <a:gd name="T49" fmla="*/ 128 h 133"/>
                <a:gd name="T50" fmla="*/ 56 w 136"/>
                <a:gd name="T51" fmla="*/ 133 h 133"/>
                <a:gd name="T52" fmla="*/ 64 w 136"/>
                <a:gd name="T53" fmla="*/ 124 h 133"/>
                <a:gd name="T54" fmla="*/ 66 w 136"/>
                <a:gd name="T55" fmla="*/ 115 h 133"/>
                <a:gd name="T56" fmla="*/ 81 w 136"/>
                <a:gd name="T57" fmla="*/ 114 h 133"/>
                <a:gd name="T58" fmla="*/ 85 w 136"/>
                <a:gd name="T59" fmla="*/ 121 h 133"/>
                <a:gd name="T60" fmla="*/ 95 w 136"/>
                <a:gd name="T61" fmla="*/ 130 h 133"/>
                <a:gd name="T62" fmla="*/ 108 w 136"/>
                <a:gd name="T63" fmla="*/ 122 h 133"/>
                <a:gd name="T64" fmla="*/ 107 w 136"/>
                <a:gd name="T65" fmla="*/ 111 h 133"/>
                <a:gd name="T66" fmla="*/ 101 w 136"/>
                <a:gd name="T67" fmla="*/ 102 h 133"/>
                <a:gd name="T68" fmla="*/ 111 w 136"/>
                <a:gd name="T69" fmla="*/ 91 h 133"/>
                <a:gd name="T70" fmla="*/ 120 w 136"/>
                <a:gd name="T71" fmla="*/ 94 h 133"/>
                <a:gd name="T72" fmla="*/ 131 w 136"/>
                <a:gd name="T73" fmla="*/ 92 h 133"/>
                <a:gd name="T74" fmla="*/ 136 w 136"/>
                <a:gd name="T75" fmla="*/ 78 h 133"/>
                <a:gd name="T76" fmla="*/ 127 w 136"/>
                <a:gd name="T77" fmla="*/ 72 h 133"/>
                <a:gd name="T78" fmla="*/ 117 w 136"/>
                <a:gd name="T79" fmla="*/ 68 h 133"/>
                <a:gd name="T80" fmla="*/ 115 w 136"/>
                <a:gd name="T81" fmla="*/ 53 h 133"/>
                <a:gd name="T82" fmla="*/ 124 w 136"/>
                <a:gd name="T83" fmla="*/ 50 h 133"/>
                <a:gd name="T84" fmla="*/ 133 w 136"/>
                <a:gd name="T85" fmla="*/ 40 h 133"/>
                <a:gd name="T86" fmla="*/ 126 w 136"/>
                <a:gd name="T87" fmla="*/ 27 h 133"/>
                <a:gd name="T88" fmla="*/ 113 w 136"/>
                <a:gd name="T89" fmla="*/ 29 h 133"/>
                <a:gd name="T90" fmla="*/ 105 w 136"/>
                <a:gd name="T91" fmla="*/ 33 h 133"/>
                <a:gd name="T92" fmla="*/ 94 w 136"/>
                <a:gd name="T93" fmla="*/ 25 h 133"/>
                <a:gd name="T94" fmla="*/ 95 w 136"/>
                <a:gd name="T95" fmla="*/ 16 h 133"/>
                <a:gd name="T96" fmla="*/ 94 w 136"/>
                <a:gd name="T97" fmla="*/ 4 h 133"/>
                <a:gd name="T98" fmla="*/ 75 w 136"/>
                <a:gd name="T99" fmla="*/ 46 h 133"/>
                <a:gd name="T100" fmla="*/ 82 w 136"/>
                <a:gd name="T101" fmla="*/ 49 h 133"/>
                <a:gd name="T102" fmla="*/ 91 w 136"/>
                <a:gd name="T103" fmla="*/ 63 h 133"/>
                <a:gd name="T104" fmla="*/ 89 w 136"/>
                <a:gd name="T105" fmla="*/ 72 h 133"/>
                <a:gd name="T106" fmla="*/ 85 w 136"/>
                <a:gd name="T107" fmla="*/ 81 h 133"/>
                <a:gd name="T108" fmla="*/ 71 w 136"/>
                <a:gd name="T109" fmla="*/ 88 h 133"/>
                <a:gd name="T110" fmla="*/ 62 w 136"/>
                <a:gd name="T111" fmla="*/ 86 h 133"/>
                <a:gd name="T112" fmla="*/ 53 w 136"/>
                <a:gd name="T113" fmla="*/ 84 h 133"/>
                <a:gd name="T114" fmla="*/ 46 w 136"/>
                <a:gd name="T115" fmla="*/ 69 h 133"/>
                <a:gd name="T116" fmla="*/ 48 w 136"/>
                <a:gd name="T117" fmla="*/ 61 h 133"/>
                <a:gd name="T118" fmla="*/ 51 w 136"/>
                <a:gd name="T119" fmla="*/ 52 h 133"/>
                <a:gd name="T120" fmla="*/ 65 w 136"/>
                <a:gd name="T121" fmla="*/ 45 h 133"/>
                <a:gd name="T122" fmla="*/ 75 w 136"/>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3">
                  <a:moveTo>
                    <a:pt x="94" y="4"/>
                  </a:moveTo>
                  <a:lnTo>
                    <a:pt x="81" y="0"/>
                  </a:lnTo>
                  <a:lnTo>
                    <a:pt x="74" y="9"/>
                  </a:lnTo>
                  <a:lnTo>
                    <a:pt x="71" y="19"/>
                  </a:lnTo>
                  <a:lnTo>
                    <a:pt x="55" y="20"/>
                  </a:lnTo>
                  <a:lnTo>
                    <a:pt x="51" y="12"/>
                  </a:lnTo>
                  <a:lnTo>
                    <a:pt x="42" y="3"/>
                  </a:lnTo>
                  <a:lnTo>
                    <a:pt x="29" y="10"/>
                  </a:lnTo>
                  <a:lnTo>
                    <a:pt x="30" y="23"/>
                  </a:lnTo>
                  <a:lnTo>
                    <a:pt x="35" y="30"/>
                  </a:lnTo>
                  <a:lnTo>
                    <a:pt x="26" y="42"/>
                  </a:lnTo>
                  <a:lnTo>
                    <a:pt x="16" y="39"/>
                  </a:lnTo>
                  <a:lnTo>
                    <a:pt x="4" y="40"/>
                  </a:lnTo>
                  <a:lnTo>
                    <a:pt x="0" y="55"/>
                  </a:lnTo>
                  <a:lnTo>
                    <a:pt x="10" y="62"/>
                  </a:lnTo>
                  <a:lnTo>
                    <a:pt x="19" y="65"/>
                  </a:lnTo>
                  <a:lnTo>
                    <a:pt x="20" y="79"/>
                  </a:lnTo>
                  <a:lnTo>
                    <a:pt x="12" y="84"/>
                  </a:lnTo>
                  <a:lnTo>
                    <a:pt x="4" y="92"/>
                  </a:lnTo>
                  <a:lnTo>
                    <a:pt x="10" y="105"/>
                  </a:lnTo>
                  <a:lnTo>
                    <a:pt x="23" y="104"/>
                  </a:lnTo>
                  <a:lnTo>
                    <a:pt x="32" y="99"/>
                  </a:lnTo>
                  <a:lnTo>
                    <a:pt x="43" y="108"/>
                  </a:lnTo>
                  <a:lnTo>
                    <a:pt x="40" y="118"/>
                  </a:lnTo>
                  <a:lnTo>
                    <a:pt x="42" y="128"/>
                  </a:lnTo>
                  <a:lnTo>
                    <a:pt x="56" y="133"/>
                  </a:lnTo>
                  <a:lnTo>
                    <a:pt x="64" y="124"/>
                  </a:lnTo>
                  <a:lnTo>
                    <a:pt x="66" y="115"/>
                  </a:lnTo>
                  <a:lnTo>
                    <a:pt x="81" y="114"/>
                  </a:lnTo>
                  <a:lnTo>
                    <a:pt x="85" y="121"/>
                  </a:lnTo>
                  <a:lnTo>
                    <a:pt x="95" y="130"/>
                  </a:lnTo>
                  <a:lnTo>
                    <a:pt x="108" y="122"/>
                  </a:lnTo>
                  <a:lnTo>
                    <a:pt x="107" y="111"/>
                  </a:lnTo>
                  <a:lnTo>
                    <a:pt x="101" y="102"/>
                  </a:lnTo>
                  <a:lnTo>
                    <a:pt x="111" y="91"/>
                  </a:lnTo>
                  <a:lnTo>
                    <a:pt x="120" y="94"/>
                  </a:lnTo>
                  <a:lnTo>
                    <a:pt x="131" y="92"/>
                  </a:lnTo>
                  <a:lnTo>
                    <a:pt x="136" y="78"/>
                  </a:lnTo>
                  <a:lnTo>
                    <a:pt x="127" y="72"/>
                  </a:lnTo>
                  <a:lnTo>
                    <a:pt x="117" y="68"/>
                  </a:lnTo>
                  <a:lnTo>
                    <a:pt x="115" y="53"/>
                  </a:lnTo>
                  <a:lnTo>
                    <a:pt x="124" y="50"/>
                  </a:lnTo>
                  <a:lnTo>
                    <a:pt x="133" y="40"/>
                  </a:lnTo>
                  <a:lnTo>
                    <a:pt x="126" y="27"/>
                  </a:lnTo>
                  <a:lnTo>
                    <a:pt x="113" y="29"/>
                  </a:lnTo>
                  <a:lnTo>
                    <a:pt x="105" y="33"/>
                  </a:lnTo>
                  <a:lnTo>
                    <a:pt x="94" y="25"/>
                  </a:lnTo>
                  <a:lnTo>
                    <a:pt x="95" y="16"/>
                  </a:lnTo>
                  <a:lnTo>
                    <a:pt x="94" y="4"/>
                  </a:lnTo>
                  <a:close/>
                  <a:moveTo>
                    <a:pt x="75" y="46"/>
                  </a:moveTo>
                  <a:lnTo>
                    <a:pt x="82" y="49"/>
                  </a:lnTo>
                  <a:lnTo>
                    <a:pt x="91" y="63"/>
                  </a:lnTo>
                  <a:lnTo>
                    <a:pt x="89" y="72"/>
                  </a:lnTo>
                  <a:lnTo>
                    <a:pt x="85" y="81"/>
                  </a:lnTo>
                  <a:lnTo>
                    <a:pt x="71" y="88"/>
                  </a:lnTo>
                  <a:lnTo>
                    <a:pt x="62" y="86"/>
                  </a:lnTo>
                  <a:lnTo>
                    <a:pt x="53" y="84"/>
                  </a:lnTo>
                  <a:lnTo>
                    <a:pt x="46" y="69"/>
                  </a:lnTo>
                  <a:lnTo>
                    <a:pt x="48" y="61"/>
                  </a:lnTo>
                  <a:lnTo>
                    <a:pt x="51" y="52"/>
                  </a:lnTo>
                  <a:lnTo>
                    <a:pt x="65" y="45"/>
                  </a:lnTo>
                  <a:lnTo>
                    <a:pt x="75"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453"/>
            <p:cNvSpPr>
              <a:spLocks noEditPoints="1"/>
            </p:cNvSpPr>
            <p:nvPr/>
          </p:nvSpPr>
          <p:spPr bwMode="auto">
            <a:xfrm>
              <a:off x="4938713" y="2101851"/>
              <a:ext cx="76200" cy="76200"/>
            </a:xfrm>
            <a:custGeom>
              <a:avLst/>
              <a:gdLst>
                <a:gd name="T0" fmla="*/ 112 w 144"/>
                <a:gd name="T1" fmla="*/ 12 h 144"/>
                <a:gd name="T2" fmla="*/ 99 w 144"/>
                <a:gd name="T3" fmla="*/ 6 h 144"/>
                <a:gd name="T4" fmla="*/ 89 w 144"/>
                <a:gd name="T5" fmla="*/ 13 h 144"/>
                <a:gd name="T6" fmla="*/ 83 w 144"/>
                <a:gd name="T7" fmla="*/ 22 h 144"/>
                <a:gd name="T8" fmla="*/ 69 w 144"/>
                <a:gd name="T9" fmla="*/ 20 h 144"/>
                <a:gd name="T10" fmla="*/ 66 w 144"/>
                <a:gd name="T11" fmla="*/ 10 h 144"/>
                <a:gd name="T12" fmla="*/ 57 w 144"/>
                <a:gd name="T13" fmla="*/ 0 h 144"/>
                <a:gd name="T14" fmla="*/ 43 w 144"/>
                <a:gd name="T15" fmla="*/ 4 h 144"/>
                <a:gd name="T16" fmla="*/ 41 w 144"/>
                <a:gd name="T17" fmla="*/ 19 h 144"/>
                <a:gd name="T18" fmla="*/ 46 w 144"/>
                <a:gd name="T19" fmla="*/ 27 h 144"/>
                <a:gd name="T20" fmla="*/ 33 w 144"/>
                <a:gd name="T21" fmla="*/ 37 h 144"/>
                <a:gd name="T22" fmla="*/ 24 w 144"/>
                <a:gd name="T23" fmla="*/ 33 h 144"/>
                <a:gd name="T24" fmla="*/ 13 w 144"/>
                <a:gd name="T25" fmla="*/ 32 h 144"/>
                <a:gd name="T26" fmla="*/ 5 w 144"/>
                <a:gd name="T27" fmla="*/ 46 h 144"/>
                <a:gd name="T28" fmla="*/ 13 w 144"/>
                <a:gd name="T29" fmla="*/ 55 h 144"/>
                <a:gd name="T30" fmla="*/ 21 w 144"/>
                <a:gd name="T31" fmla="*/ 60 h 144"/>
                <a:gd name="T32" fmla="*/ 20 w 144"/>
                <a:gd name="T33" fmla="*/ 75 h 144"/>
                <a:gd name="T34" fmla="*/ 11 w 144"/>
                <a:gd name="T35" fmla="*/ 78 h 144"/>
                <a:gd name="T36" fmla="*/ 0 w 144"/>
                <a:gd name="T37" fmla="*/ 86 h 144"/>
                <a:gd name="T38" fmla="*/ 5 w 144"/>
                <a:gd name="T39" fmla="*/ 101 h 144"/>
                <a:gd name="T40" fmla="*/ 18 w 144"/>
                <a:gd name="T41" fmla="*/ 102 h 144"/>
                <a:gd name="T42" fmla="*/ 27 w 144"/>
                <a:gd name="T43" fmla="*/ 99 h 144"/>
                <a:gd name="T44" fmla="*/ 37 w 144"/>
                <a:gd name="T45" fmla="*/ 111 h 144"/>
                <a:gd name="T46" fmla="*/ 33 w 144"/>
                <a:gd name="T47" fmla="*/ 120 h 144"/>
                <a:gd name="T48" fmla="*/ 33 w 144"/>
                <a:gd name="T49" fmla="*/ 132 h 144"/>
                <a:gd name="T50" fmla="*/ 46 w 144"/>
                <a:gd name="T51" fmla="*/ 138 h 144"/>
                <a:gd name="T52" fmla="*/ 54 w 144"/>
                <a:gd name="T53" fmla="*/ 131 h 144"/>
                <a:gd name="T54" fmla="*/ 60 w 144"/>
                <a:gd name="T55" fmla="*/ 122 h 144"/>
                <a:gd name="T56" fmla="*/ 76 w 144"/>
                <a:gd name="T57" fmla="*/ 124 h 144"/>
                <a:gd name="T58" fmla="*/ 77 w 144"/>
                <a:gd name="T59" fmla="*/ 134 h 144"/>
                <a:gd name="T60" fmla="*/ 86 w 144"/>
                <a:gd name="T61" fmla="*/ 144 h 144"/>
                <a:gd name="T62" fmla="*/ 100 w 144"/>
                <a:gd name="T63" fmla="*/ 140 h 144"/>
                <a:gd name="T64" fmla="*/ 102 w 144"/>
                <a:gd name="T65" fmla="*/ 125 h 144"/>
                <a:gd name="T66" fmla="*/ 99 w 144"/>
                <a:gd name="T67" fmla="*/ 117 h 144"/>
                <a:gd name="T68" fmla="*/ 111 w 144"/>
                <a:gd name="T69" fmla="*/ 107 h 144"/>
                <a:gd name="T70" fmla="*/ 121 w 144"/>
                <a:gd name="T71" fmla="*/ 111 h 144"/>
                <a:gd name="T72" fmla="*/ 132 w 144"/>
                <a:gd name="T73" fmla="*/ 111 h 144"/>
                <a:gd name="T74" fmla="*/ 139 w 144"/>
                <a:gd name="T75" fmla="*/ 98 h 144"/>
                <a:gd name="T76" fmla="*/ 131 w 144"/>
                <a:gd name="T77" fmla="*/ 89 h 144"/>
                <a:gd name="T78" fmla="*/ 122 w 144"/>
                <a:gd name="T79" fmla="*/ 84 h 144"/>
                <a:gd name="T80" fmla="*/ 124 w 144"/>
                <a:gd name="T81" fmla="*/ 68 h 144"/>
                <a:gd name="T82" fmla="*/ 134 w 144"/>
                <a:gd name="T83" fmla="*/ 66 h 144"/>
                <a:gd name="T84" fmla="*/ 144 w 144"/>
                <a:gd name="T85" fmla="*/ 58 h 144"/>
                <a:gd name="T86" fmla="*/ 139 w 144"/>
                <a:gd name="T87" fmla="*/ 43 h 144"/>
                <a:gd name="T88" fmla="*/ 126 w 144"/>
                <a:gd name="T89" fmla="*/ 42 h 144"/>
                <a:gd name="T90" fmla="*/ 116 w 144"/>
                <a:gd name="T91" fmla="*/ 45 h 144"/>
                <a:gd name="T92" fmla="*/ 106 w 144"/>
                <a:gd name="T93" fmla="*/ 33 h 144"/>
                <a:gd name="T94" fmla="*/ 111 w 144"/>
                <a:gd name="T95" fmla="*/ 24 h 144"/>
                <a:gd name="T96" fmla="*/ 112 w 144"/>
                <a:gd name="T97" fmla="*/ 12 h 144"/>
                <a:gd name="T98" fmla="*/ 83 w 144"/>
                <a:gd name="T99" fmla="*/ 52 h 144"/>
                <a:gd name="T100" fmla="*/ 90 w 144"/>
                <a:gd name="T101" fmla="*/ 56 h 144"/>
                <a:gd name="T102" fmla="*/ 96 w 144"/>
                <a:gd name="T103" fmla="*/ 73 h 144"/>
                <a:gd name="T104" fmla="*/ 92 w 144"/>
                <a:gd name="T105" fmla="*/ 82 h 144"/>
                <a:gd name="T106" fmla="*/ 87 w 144"/>
                <a:gd name="T107" fmla="*/ 91 h 144"/>
                <a:gd name="T108" fmla="*/ 70 w 144"/>
                <a:gd name="T109" fmla="*/ 95 h 144"/>
                <a:gd name="T110" fmla="*/ 62 w 144"/>
                <a:gd name="T111" fmla="*/ 92 h 144"/>
                <a:gd name="T112" fmla="*/ 54 w 144"/>
                <a:gd name="T113" fmla="*/ 86 h 144"/>
                <a:gd name="T114" fmla="*/ 49 w 144"/>
                <a:gd name="T115" fmla="*/ 71 h 144"/>
                <a:gd name="T116" fmla="*/ 51 w 144"/>
                <a:gd name="T117" fmla="*/ 62 h 144"/>
                <a:gd name="T118" fmla="*/ 57 w 144"/>
                <a:gd name="T119" fmla="*/ 53 h 144"/>
                <a:gd name="T120" fmla="*/ 75 w 144"/>
                <a:gd name="T121" fmla="*/ 49 h 144"/>
                <a:gd name="T122" fmla="*/ 83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2"/>
                  </a:moveTo>
                  <a:lnTo>
                    <a:pt x="99" y="6"/>
                  </a:lnTo>
                  <a:lnTo>
                    <a:pt x="89" y="13"/>
                  </a:lnTo>
                  <a:lnTo>
                    <a:pt x="83" y="22"/>
                  </a:lnTo>
                  <a:lnTo>
                    <a:pt x="69" y="20"/>
                  </a:lnTo>
                  <a:lnTo>
                    <a:pt x="66" y="10"/>
                  </a:lnTo>
                  <a:lnTo>
                    <a:pt x="57" y="0"/>
                  </a:lnTo>
                  <a:lnTo>
                    <a:pt x="43" y="4"/>
                  </a:lnTo>
                  <a:lnTo>
                    <a:pt x="41" y="19"/>
                  </a:lnTo>
                  <a:lnTo>
                    <a:pt x="46" y="27"/>
                  </a:lnTo>
                  <a:lnTo>
                    <a:pt x="33" y="37"/>
                  </a:lnTo>
                  <a:lnTo>
                    <a:pt x="24" y="33"/>
                  </a:lnTo>
                  <a:lnTo>
                    <a:pt x="13" y="32"/>
                  </a:lnTo>
                  <a:lnTo>
                    <a:pt x="5" y="46"/>
                  </a:lnTo>
                  <a:lnTo>
                    <a:pt x="13" y="55"/>
                  </a:lnTo>
                  <a:lnTo>
                    <a:pt x="21" y="60"/>
                  </a:lnTo>
                  <a:lnTo>
                    <a:pt x="20" y="75"/>
                  </a:lnTo>
                  <a:lnTo>
                    <a:pt x="11" y="78"/>
                  </a:lnTo>
                  <a:lnTo>
                    <a:pt x="0" y="86"/>
                  </a:lnTo>
                  <a:lnTo>
                    <a:pt x="5" y="101"/>
                  </a:lnTo>
                  <a:lnTo>
                    <a:pt x="18" y="102"/>
                  </a:lnTo>
                  <a:lnTo>
                    <a:pt x="27" y="99"/>
                  </a:lnTo>
                  <a:lnTo>
                    <a:pt x="37" y="111"/>
                  </a:lnTo>
                  <a:lnTo>
                    <a:pt x="33" y="120"/>
                  </a:lnTo>
                  <a:lnTo>
                    <a:pt x="33" y="132"/>
                  </a:lnTo>
                  <a:lnTo>
                    <a:pt x="46" y="138"/>
                  </a:lnTo>
                  <a:lnTo>
                    <a:pt x="54" y="131"/>
                  </a:lnTo>
                  <a:lnTo>
                    <a:pt x="60" y="122"/>
                  </a:lnTo>
                  <a:lnTo>
                    <a:pt x="76" y="124"/>
                  </a:lnTo>
                  <a:lnTo>
                    <a:pt x="77" y="134"/>
                  </a:lnTo>
                  <a:lnTo>
                    <a:pt x="86" y="144"/>
                  </a:lnTo>
                  <a:lnTo>
                    <a:pt x="100" y="140"/>
                  </a:lnTo>
                  <a:lnTo>
                    <a:pt x="102" y="125"/>
                  </a:lnTo>
                  <a:lnTo>
                    <a:pt x="99" y="117"/>
                  </a:lnTo>
                  <a:lnTo>
                    <a:pt x="111" y="107"/>
                  </a:lnTo>
                  <a:lnTo>
                    <a:pt x="121" y="111"/>
                  </a:lnTo>
                  <a:lnTo>
                    <a:pt x="132" y="111"/>
                  </a:lnTo>
                  <a:lnTo>
                    <a:pt x="139" y="98"/>
                  </a:lnTo>
                  <a:lnTo>
                    <a:pt x="131" y="89"/>
                  </a:lnTo>
                  <a:lnTo>
                    <a:pt x="122" y="84"/>
                  </a:lnTo>
                  <a:lnTo>
                    <a:pt x="124" y="68"/>
                  </a:lnTo>
                  <a:lnTo>
                    <a:pt x="134" y="66"/>
                  </a:lnTo>
                  <a:lnTo>
                    <a:pt x="144" y="58"/>
                  </a:lnTo>
                  <a:lnTo>
                    <a:pt x="139" y="43"/>
                  </a:lnTo>
                  <a:lnTo>
                    <a:pt x="126" y="42"/>
                  </a:lnTo>
                  <a:lnTo>
                    <a:pt x="116" y="45"/>
                  </a:lnTo>
                  <a:lnTo>
                    <a:pt x="106" y="33"/>
                  </a:lnTo>
                  <a:lnTo>
                    <a:pt x="111" y="24"/>
                  </a:lnTo>
                  <a:lnTo>
                    <a:pt x="112" y="12"/>
                  </a:lnTo>
                  <a:close/>
                  <a:moveTo>
                    <a:pt x="83" y="52"/>
                  </a:moveTo>
                  <a:lnTo>
                    <a:pt x="90" y="56"/>
                  </a:lnTo>
                  <a:lnTo>
                    <a:pt x="96" y="73"/>
                  </a:lnTo>
                  <a:lnTo>
                    <a:pt x="92" y="82"/>
                  </a:lnTo>
                  <a:lnTo>
                    <a:pt x="87" y="91"/>
                  </a:lnTo>
                  <a:lnTo>
                    <a:pt x="70" y="95"/>
                  </a:lnTo>
                  <a:lnTo>
                    <a:pt x="62" y="92"/>
                  </a:lnTo>
                  <a:lnTo>
                    <a:pt x="54" y="86"/>
                  </a:lnTo>
                  <a:lnTo>
                    <a:pt x="49" y="71"/>
                  </a:lnTo>
                  <a:lnTo>
                    <a:pt x="51" y="62"/>
                  </a:lnTo>
                  <a:lnTo>
                    <a:pt x="57" y="53"/>
                  </a:lnTo>
                  <a:lnTo>
                    <a:pt x="75" y="49"/>
                  </a:lnTo>
                  <a:lnTo>
                    <a:pt x="83"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454"/>
            <p:cNvSpPr>
              <a:spLocks noEditPoints="1"/>
            </p:cNvSpPr>
            <p:nvPr/>
          </p:nvSpPr>
          <p:spPr bwMode="auto">
            <a:xfrm>
              <a:off x="4884738" y="2143126"/>
              <a:ext cx="79375" cy="82550"/>
            </a:xfrm>
            <a:custGeom>
              <a:avLst/>
              <a:gdLst>
                <a:gd name="T0" fmla="*/ 91 w 152"/>
                <a:gd name="T1" fmla="*/ 2 h 156"/>
                <a:gd name="T2" fmla="*/ 75 w 152"/>
                <a:gd name="T3" fmla="*/ 0 h 156"/>
                <a:gd name="T4" fmla="*/ 69 w 152"/>
                <a:gd name="T5" fmla="*/ 10 h 156"/>
                <a:gd name="T6" fmla="*/ 68 w 152"/>
                <a:gd name="T7" fmla="*/ 22 h 156"/>
                <a:gd name="T8" fmla="*/ 52 w 152"/>
                <a:gd name="T9" fmla="*/ 28 h 156"/>
                <a:gd name="T10" fmla="*/ 46 w 152"/>
                <a:gd name="T11" fmla="*/ 19 h 156"/>
                <a:gd name="T12" fmla="*/ 33 w 152"/>
                <a:gd name="T13" fmla="*/ 12 h 156"/>
                <a:gd name="T14" fmla="*/ 22 w 152"/>
                <a:gd name="T15" fmla="*/ 22 h 156"/>
                <a:gd name="T16" fmla="*/ 25 w 152"/>
                <a:gd name="T17" fmla="*/ 36 h 156"/>
                <a:gd name="T18" fmla="*/ 32 w 152"/>
                <a:gd name="T19" fmla="*/ 43 h 156"/>
                <a:gd name="T20" fmla="*/ 25 w 152"/>
                <a:gd name="T21" fmla="*/ 59 h 156"/>
                <a:gd name="T22" fmla="*/ 15 w 152"/>
                <a:gd name="T23" fmla="*/ 59 h 156"/>
                <a:gd name="T24" fmla="*/ 2 w 152"/>
                <a:gd name="T25" fmla="*/ 62 h 156"/>
                <a:gd name="T26" fmla="*/ 0 w 152"/>
                <a:gd name="T27" fmla="*/ 79 h 156"/>
                <a:gd name="T28" fmla="*/ 12 w 152"/>
                <a:gd name="T29" fmla="*/ 85 h 156"/>
                <a:gd name="T30" fmla="*/ 23 w 152"/>
                <a:gd name="T31" fmla="*/ 87 h 156"/>
                <a:gd name="T32" fmla="*/ 28 w 152"/>
                <a:gd name="T33" fmla="*/ 102 h 156"/>
                <a:gd name="T34" fmla="*/ 19 w 152"/>
                <a:gd name="T35" fmla="*/ 110 h 156"/>
                <a:gd name="T36" fmla="*/ 13 w 152"/>
                <a:gd name="T37" fmla="*/ 123 h 156"/>
                <a:gd name="T38" fmla="*/ 23 w 152"/>
                <a:gd name="T39" fmla="*/ 134 h 156"/>
                <a:gd name="T40" fmla="*/ 36 w 152"/>
                <a:gd name="T41" fmla="*/ 130 h 156"/>
                <a:gd name="T42" fmla="*/ 43 w 152"/>
                <a:gd name="T43" fmla="*/ 123 h 156"/>
                <a:gd name="T44" fmla="*/ 58 w 152"/>
                <a:gd name="T45" fmla="*/ 131 h 156"/>
                <a:gd name="T46" fmla="*/ 58 w 152"/>
                <a:gd name="T47" fmla="*/ 141 h 156"/>
                <a:gd name="T48" fmla="*/ 62 w 152"/>
                <a:gd name="T49" fmla="*/ 154 h 156"/>
                <a:gd name="T50" fmla="*/ 78 w 152"/>
                <a:gd name="T51" fmla="*/ 156 h 156"/>
                <a:gd name="T52" fmla="*/ 84 w 152"/>
                <a:gd name="T53" fmla="*/ 144 h 156"/>
                <a:gd name="T54" fmla="*/ 85 w 152"/>
                <a:gd name="T55" fmla="*/ 133 h 156"/>
                <a:gd name="T56" fmla="*/ 101 w 152"/>
                <a:gd name="T57" fmla="*/ 128 h 156"/>
                <a:gd name="T58" fmla="*/ 107 w 152"/>
                <a:gd name="T59" fmla="*/ 137 h 156"/>
                <a:gd name="T60" fmla="*/ 120 w 152"/>
                <a:gd name="T61" fmla="*/ 143 h 156"/>
                <a:gd name="T62" fmla="*/ 131 w 152"/>
                <a:gd name="T63" fmla="*/ 133 h 156"/>
                <a:gd name="T64" fmla="*/ 127 w 152"/>
                <a:gd name="T65" fmla="*/ 118 h 156"/>
                <a:gd name="T66" fmla="*/ 120 w 152"/>
                <a:gd name="T67" fmla="*/ 111 h 156"/>
                <a:gd name="T68" fmla="*/ 127 w 152"/>
                <a:gd name="T69" fmla="*/ 97 h 156"/>
                <a:gd name="T70" fmla="*/ 139 w 152"/>
                <a:gd name="T71" fmla="*/ 97 h 156"/>
                <a:gd name="T72" fmla="*/ 150 w 152"/>
                <a:gd name="T73" fmla="*/ 92 h 156"/>
                <a:gd name="T74" fmla="*/ 152 w 152"/>
                <a:gd name="T75" fmla="*/ 77 h 156"/>
                <a:gd name="T76" fmla="*/ 140 w 152"/>
                <a:gd name="T77" fmla="*/ 71 h 156"/>
                <a:gd name="T78" fmla="*/ 130 w 152"/>
                <a:gd name="T79" fmla="*/ 69 h 156"/>
                <a:gd name="T80" fmla="*/ 126 w 152"/>
                <a:gd name="T81" fmla="*/ 52 h 156"/>
                <a:gd name="T82" fmla="*/ 133 w 152"/>
                <a:gd name="T83" fmla="*/ 46 h 156"/>
                <a:gd name="T84" fmla="*/ 140 w 152"/>
                <a:gd name="T85" fmla="*/ 33 h 156"/>
                <a:gd name="T86" fmla="*/ 130 w 152"/>
                <a:gd name="T87" fmla="*/ 20 h 156"/>
                <a:gd name="T88" fmla="*/ 116 w 152"/>
                <a:gd name="T89" fmla="*/ 25 h 156"/>
                <a:gd name="T90" fmla="*/ 108 w 152"/>
                <a:gd name="T91" fmla="*/ 32 h 156"/>
                <a:gd name="T92" fmla="*/ 94 w 152"/>
                <a:gd name="T93" fmla="*/ 25 h 156"/>
                <a:gd name="T94" fmla="*/ 94 w 152"/>
                <a:gd name="T95" fmla="*/ 13 h 156"/>
                <a:gd name="T96" fmla="*/ 91 w 152"/>
                <a:gd name="T97" fmla="*/ 2 h 156"/>
                <a:gd name="T98" fmla="*/ 78 w 152"/>
                <a:gd name="T99" fmla="*/ 52 h 156"/>
                <a:gd name="T100" fmla="*/ 88 w 152"/>
                <a:gd name="T101" fmla="*/ 55 h 156"/>
                <a:gd name="T102" fmla="*/ 100 w 152"/>
                <a:gd name="T103" fmla="*/ 69 h 156"/>
                <a:gd name="T104" fmla="*/ 100 w 152"/>
                <a:gd name="T105" fmla="*/ 79 h 156"/>
                <a:gd name="T106" fmla="*/ 98 w 152"/>
                <a:gd name="T107" fmla="*/ 89 h 156"/>
                <a:gd name="T108" fmla="*/ 84 w 152"/>
                <a:gd name="T109" fmla="*/ 102 h 156"/>
                <a:gd name="T110" fmla="*/ 74 w 152"/>
                <a:gd name="T111" fmla="*/ 102 h 156"/>
                <a:gd name="T112" fmla="*/ 65 w 152"/>
                <a:gd name="T113" fmla="*/ 100 h 156"/>
                <a:gd name="T114" fmla="*/ 52 w 152"/>
                <a:gd name="T115" fmla="*/ 85 h 156"/>
                <a:gd name="T116" fmla="*/ 52 w 152"/>
                <a:gd name="T117" fmla="*/ 75 h 156"/>
                <a:gd name="T118" fmla="*/ 55 w 152"/>
                <a:gd name="T119" fmla="*/ 65 h 156"/>
                <a:gd name="T120" fmla="*/ 68 w 152"/>
                <a:gd name="T121" fmla="*/ 53 h 156"/>
                <a:gd name="T122" fmla="*/ 78 w 152"/>
                <a:gd name="T123" fmla="*/ 5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56">
                  <a:moveTo>
                    <a:pt x="91" y="2"/>
                  </a:moveTo>
                  <a:lnTo>
                    <a:pt x="75" y="0"/>
                  </a:lnTo>
                  <a:lnTo>
                    <a:pt x="69" y="10"/>
                  </a:lnTo>
                  <a:lnTo>
                    <a:pt x="68" y="22"/>
                  </a:lnTo>
                  <a:lnTo>
                    <a:pt x="52" y="28"/>
                  </a:lnTo>
                  <a:lnTo>
                    <a:pt x="46" y="19"/>
                  </a:lnTo>
                  <a:lnTo>
                    <a:pt x="33" y="12"/>
                  </a:lnTo>
                  <a:lnTo>
                    <a:pt x="22" y="22"/>
                  </a:lnTo>
                  <a:lnTo>
                    <a:pt x="25" y="36"/>
                  </a:lnTo>
                  <a:lnTo>
                    <a:pt x="32" y="43"/>
                  </a:lnTo>
                  <a:lnTo>
                    <a:pt x="25" y="59"/>
                  </a:lnTo>
                  <a:lnTo>
                    <a:pt x="15" y="59"/>
                  </a:lnTo>
                  <a:lnTo>
                    <a:pt x="2" y="62"/>
                  </a:lnTo>
                  <a:lnTo>
                    <a:pt x="0" y="79"/>
                  </a:lnTo>
                  <a:lnTo>
                    <a:pt x="12" y="85"/>
                  </a:lnTo>
                  <a:lnTo>
                    <a:pt x="23" y="87"/>
                  </a:lnTo>
                  <a:lnTo>
                    <a:pt x="28" y="102"/>
                  </a:lnTo>
                  <a:lnTo>
                    <a:pt x="19" y="110"/>
                  </a:lnTo>
                  <a:lnTo>
                    <a:pt x="13" y="123"/>
                  </a:lnTo>
                  <a:lnTo>
                    <a:pt x="23" y="134"/>
                  </a:lnTo>
                  <a:lnTo>
                    <a:pt x="36" y="130"/>
                  </a:lnTo>
                  <a:lnTo>
                    <a:pt x="43" y="123"/>
                  </a:lnTo>
                  <a:lnTo>
                    <a:pt x="58" y="131"/>
                  </a:lnTo>
                  <a:lnTo>
                    <a:pt x="58" y="141"/>
                  </a:lnTo>
                  <a:lnTo>
                    <a:pt x="62" y="154"/>
                  </a:lnTo>
                  <a:lnTo>
                    <a:pt x="78" y="156"/>
                  </a:lnTo>
                  <a:lnTo>
                    <a:pt x="84" y="144"/>
                  </a:lnTo>
                  <a:lnTo>
                    <a:pt x="85" y="133"/>
                  </a:lnTo>
                  <a:lnTo>
                    <a:pt x="101" y="128"/>
                  </a:lnTo>
                  <a:lnTo>
                    <a:pt x="107" y="137"/>
                  </a:lnTo>
                  <a:lnTo>
                    <a:pt x="120" y="143"/>
                  </a:lnTo>
                  <a:lnTo>
                    <a:pt x="131" y="133"/>
                  </a:lnTo>
                  <a:lnTo>
                    <a:pt x="127" y="118"/>
                  </a:lnTo>
                  <a:lnTo>
                    <a:pt x="120" y="111"/>
                  </a:lnTo>
                  <a:lnTo>
                    <a:pt x="127" y="97"/>
                  </a:lnTo>
                  <a:lnTo>
                    <a:pt x="139" y="97"/>
                  </a:lnTo>
                  <a:lnTo>
                    <a:pt x="150" y="92"/>
                  </a:lnTo>
                  <a:lnTo>
                    <a:pt x="152" y="77"/>
                  </a:lnTo>
                  <a:lnTo>
                    <a:pt x="140" y="71"/>
                  </a:lnTo>
                  <a:lnTo>
                    <a:pt x="130" y="69"/>
                  </a:lnTo>
                  <a:lnTo>
                    <a:pt x="126" y="52"/>
                  </a:lnTo>
                  <a:lnTo>
                    <a:pt x="133" y="46"/>
                  </a:lnTo>
                  <a:lnTo>
                    <a:pt x="140" y="33"/>
                  </a:lnTo>
                  <a:lnTo>
                    <a:pt x="130" y="20"/>
                  </a:lnTo>
                  <a:lnTo>
                    <a:pt x="116" y="25"/>
                  </a:lnTo>
                  <a:lnTo>
                    <a:pt x="108" y="32"/>
                  </a:lnTo>
                  <a:lnTo>
                    <a:pt x="94" y="25"/>
                  </a:lnTo>
                  <a:lnTo>
                    <a:pt x="94" y="13"/>
                  </a:lnTo>
                  <a:lnTo>
                    <a:pt x="91" y="2"/>
                  </a:lnTo>
                  <a:close/>
                  <a:moveTo>
                    <a:pt x="78" y="52"/>
                  </a:moveTo>
                  <a:lnTo>
                    <a:pt x="88" y="55"/>
                  </a:lnTo>
                  <a:lnTo>
                    <a:pt x="100" y="69"/>
                  </a:lnTo>
                  <a:lnTo>
                    <a:pt x="100" y="79"/>
                  </a:lnTo>
                  <a:lnTo>
                    <a:pt x="98" y="89"/>
                  </a:lnTo>
                  <a:lnTo>
                    <a:pt x="84" y="102"/>
                  </a:lnTo>
                  <a:lnTo>
                    <a:pt x="74" y="102"/>
                  </a:lnTo>
                  <a:lnTo>
                    <a:pt x="65" y="100"/>
                  </a:lnTo>
                  <a:lnTo>
                    <a:pt x="52" y="85"/>
                  </a:lnTo>
                  <a:lnTo>
                    <a:pt x="52" y="75"/>
                  </a:lnTo>
                  <a:lnTo>
                    <a:pt x="55" y="65"/>
                  </a:lnTo>
                  <a:lnTo>
                    <a:pt x="68" y="53"/>
                  </a:lnTo>
                  <a:lnTo>
                    <a:pt x="78" y="5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455"/>
            <p:cNvSpPr>
              <a:spLocks noEditPoints="1"/>
            </p:cNvSpPr>
            <p:nvPr/>
          </p:nvSpPr>
          <p:spPr bwMode="auto">
            <a:xfrm>
              <a:off x="4884738" y="2065338"/>
              <a:ext cx="71438" cy="69850"/>
            </a:xfrm>
            <a:custGeom>
              <a:avLst/>
              <a:gdLst>
                <a:gd name="T0" fmla="*/ 93 w 134"/>
                <a:gd name="T1" fmla="*/ 3 h 131"/>
                <a:gd name="T2" fmla="*/ 79 w 134"/>
                <a:gd name="T3" fmla="*/ 0 h 131"/>
                <a:gd name="T4" fmla="*/ 72 w 134"/>
                <a:gd name="T5" fmla="*/ 8 h 131"/>
                <a:gd name="T6" fmla="*/ 69 w 134"/>
                <a:gd name="T7" fmla="*/ 18 h 131"/>
                <a:gd name="T8" fmla="*/ 54 w 134"/>
                <a:gd name="T9" fmla="*/ 19 h 131"/>
                <a:gd name="T10" fmla="*/ 50 w 134"/>
                <a:gd name="T11" fmla="*/ 10 h 131"/>
                <a:gd name="T12" fmla="*/ 40 w 134"/>
                <a:gd name="T13" fmla="*/ 3 h 131"/>
                <a:gd name="T14" fmla="*/ 27 w 134"/>
                <a:gd name="T15" fmla="*/ 9 h 131"/>
                <a:gd name="T16" fmla="*/ 28 w 134"/>
                <a:gd name="T17" fmla="*/ 22 h 131"/>
                <a:gd name="T18" fmla="*/ 34 w 134"/>
                <a:gd name="T19" fmla="*/ 29 h 131"/>
                <a:gd name="T20" fmla="*/ 24 w 134"/>
                <a:gd name="T21" fmla="*/ 41 h 131"/>
                <a:gd name="T22" fmla="*/ 16 w 134"/>
                <a:gd name="T23" fmla="*/ 39 h 131"/>
                <a:gd name="T24" fmla="*/ 4 w 134"/>
                <a:gd name="T25" fmla="*/ 41 h 131"/>
                <a:gd name="T26" fmla="*/ 0 w 134"/>
                <a:gd name="T27" fmla="*/ 54 h 131"/>
                <a:gd name="T28" fmla="*/ 8 w 134"/>
                <a:gd name="T29" fmla="*/ 61 h 131"/>
                <a:gd name="T30" fmla="*/ 17 w 134"/>
                <a:gd name="T31" fmla="*/ 64 h 131"/>
                <a:gd name="T32" fmla="*/ 18 w 134"/>
                <a:gd name="T33" fmla="*/ 78 h 131"/>
                <a:gd name="T34" fmla="*/ 11 w 134"/>
                <a:gd name="T35" fmla="*/ 82 h 131"/>
                <a:gd name="T36" fmla="*/ 3 w 134"/>
                <a:gd name="T37" fmla="*/ 92 h 131"/>
                <a:gd name="T38" fmla="*/ 10 w 134"/>
                <a:gd name="T39" fmla="*/ 104 h 131"/>
                <a:gd name="T40" fmla="*/ 23 w 134"/>
                <a:gd name="T41" fmla="*/ 103 h 131"/>
                <a:gd name="T42" fmla="*/ 30 w 134"/>
                <a:gd name="T43" fmla="*/ 98 h 131"/>
                <a:gd name="T44" fmla="*/ 41 w 134"/>
                <a:gd name="T45" fmla="*/ 107 h 131"/>
                <a:gd name="T46" fmla="*/ 40 w 134"/>
                <a:gd name="T47" fmla="*/ 117 h 131"/>
                <a:gd name="T48" fmla="*/ 41 w 134"/>
                <a:gd name="T49" fmla="*/ 127 h 131"/>
                <a:gd name="T50" fmla="*/ 54 w 134"/>
                <a:gd name="T51" fmla="*/ 131 h 131"/>
                <a:gd name="T52" fmla="*/ 62 w 134"/>
                <a:gd name="T53" fmla="*/ 123 h 131"/>
                <a:gd name="T54" fmla="*/ 65 w 134"/>
                <a:gd name="T55" fmla="*/ 114 h 131"/>
                <a:gd name="T56" fmla="*/ 80 w 134"/>
                <a:gd name="T57" fmla="*/ 113 h 131"/>
                <a:gd name="T58" fmla="*/ 83 w 134"/>
                <a:gd name="T59" fmla="*/ 121 h 131"/>
                <a:gd name="T60" fmla="*/ 93 w 134"/>
                <a:gd name="T61" fmla="*/ 128 h 131"/>
                <a:gd name="T62" fmla="*/ 106 w 134"/>
                <a:gd name="T63" fmla="*/ 121 h 131"/>
                <a:gd name="T64" fmla="*/ 105 w 134"/>
                <a:gd name="T65" fmla="*/ 110 h 131"/>
                <a:gd name="T66" fmla="*/ 101 w 134"/>
                <a:gd name="T67" fmla="*/ 101 h 131"/>
                <a:gd name="T68" fmla="*/ 109 w 134"/>
                <a:gd name="T69" fmla="*/ 90 h 131"/>
                <a:gd name="T70" fmla="*/ 119 w 134"/>
                <a:gd name="T71" fmla="*/ 92 h 131"/>
                <a:gd name="T72" fmla="*/ 131 w 134"/>
                <a:gd name="T73" fmla="*/ 91 h 131"/>
                <a:gd name="T74" fmla="*/ 134 w 134"/>
                <a:gd name="T75" fmla="*/ 78 h 131"/>
                <a:gd name="T76" fmla="*/ 125 w 134"/>
                <a:gd name="T77" fmla="*/ 71 h 131"/>
                <a:gd name="T78" fmla="*/ 116 w 134"/>
                <a:gd name="T79" fmla="*/ 68 h 131"/>
                <a:gd name="T80" fmla="*/ 115 w 134"/>
                <a:gd name="T81" fmla="*/ 54 h 131"/>
                <a:gd name="T82" fmla="*/ 124 w 134"/>
                <a:gd name="T83" fmla="*/ 49 h 131"/>
                <a:gd name="T84" fmla="*/ 131 w 134"/>
                <a:gd name="T85" fmla="*/ 39 h 131"/>
                <a:gd name="T86" fmla="*/ 124 w 134"/>
                <a:gd name="T87" fmla="*/ 26 h 131"/>
                <a:gd name="T88" fmla="*/ 112 w 134"/>
                <a:gd name="T89" fmla="*/ 28 h 131"/>
                <a:gd name="T90" fmla="*/ 103 w 134"/>
                <a:gd name="T91" fmla="*/ 33 h 131"/>
                <a:gd name="T92" fmla="*/ 92 w 134"/>
                <a:gd name="T93" fmla="*/ 23 h 131"/>
                <a:gd name="T94" fmla="*/ 95 w 134"/>
                <a:gd name="T95" fmla="*/ 15 h 131"/>
                <a:gd name="T96" fmla="*/ 93 w 134"/>
                <a:gd name="T97" fmla="*/ 3 h 131"/>
                <a:gd name="T98" fmla="*/ 73 w 134"/>
                <a:gd name="T99" fmla="*/ 45 h 131"/>
                <a:gd name="T100" fmla="*/ 82 w 134"/>
                <a:gd name="T101" fmla="*/ 48 h 131"/>
                <a:gd name="T102" fmla="*/ 89 w 134"/>
                <a:gd name="T103" fmla="*/ 64 h 131"/>
                <a:gd name="T104" fmla="*/ 88 w 134"/>
                <a:gd name="T105" fmla="*/ 72 h 131"/>
                <a:gd name="T106" fmla="*/ 85 w 134"/>
                <a:gd name="T107" fmla="*/ 80 h 131"/>
                <a:gd name="T108" fmla="*/ 69 w 134"/>
                <a:gd name="T109" fmla="*/ 88 h 131"/>
                <a:gd name="T110" fmla="*/ 60 w 134"/>
                <a:gd name="T111" fmla="*/ 87 h 131"/>
                <a:gd name="T112" fmla="*/ 53 w 134"/>
                <a:gd name="T113" fmla="*/ 82 h 131"/>
                <a:gd name="T114" fmla="*/ 44 w 134"/>
                <a:gd name="T115" fmla="*/ 68 h 131"/>
                <a:gd name="T116" fmla="*/ 46 w 134"/>
                <a:gd name="T117" fmla="*/ 59 h 131"/>
                <a:gd name="T118" fmla="*/ 50 w 134"/>
                <a:gd name="T119" fmla="*/ 52 h 131"/>
                <a:gd name="T120" fmla="*/ 65 w 134"/>
                <a:gd name="T121" fmla="*/ 44 h 131"/>
                <a:gd name="T122" fmla="*/ 73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3" y="3"/>
                  </a:moveTo>
                  <a:lnTo>
                    <a:pt x="79" y="0"/>
                  </a:lnTo>
                  <a:lnTo>
                    <a:pt x="72" y="8"/>
                  </a:lnTo>
                  <a:lnTo>
                    <a:pt x="69" y="18"/>
                  </a:lnTo>
                  <a:lnTo>
                    <a:pt x="54" y="19"/>
                  </a:lnTo>
                  <a:lnTo>
                    <a:pt x="50" y="10"/>
                  </a:lnTo>
                  <a:lnTo>
                    <a:pt x="40" y="3"/>
                  </a:lnTo>
                  <a:lnTo>
                    <a:pt x="27" y="9"/>
                  </a:lnTo>
                  <a:lnTo>
                    <a:pt x="28" y="22"/>
                  </a:lnTo>
                  <a:lnTo>
                    <a:pt x="34" y="29"/>
                  </a:lnTo>
                  <a:lnTo>
                    <a:pt x="24" y="41"/>
                  </a:lnTo>
                  <a:lnTo>
                    <a:pt x="16" y="39"/>
                  </a:lnTo>
                  <a:lnTo>
                    <a:pt x="4" y="41"/>
                  </a:lnTo>
                  <a:lnTo>
                    <a:pt x="0" y="54"/>
                  </a:lnTo>
                  <a:lnTo>
                    <a:pt x="8" y="61"/>
                  </a:lnTo>
                  <a:lnTo>
                    <a:pt x="17" y="64"/>
                  </a:lnTo>
                  <a:lnTo>
                    <a:pt x="18" y="78"/>
                  </a:lnTo>
                  <a:lnTo>
                    <a:pt x="11" y="82"/>
                  </a:lnTo>
                  <a:lnTo>
                    <a:pt x="3" y="92"/>
                  </a:lnTo>
                  <a:lnTo>
                    <a:pt x="10" y="104"/>
                  </a:lnTo>
                  <a:lnTo>
                    <a:pt x="23" y="103"/>
                  </a:lnTo>
                  <a:lnTo>
                    <a:pt x="30" y="98"/>
                  </a:lnTo>
                  <a:lnTo>
                    <a:pt x="41" y="107"/>
                  </a:lnTo>
                  <a:lnTo>
                    <a:pt x="40" y="117"/>
                  </a:lnTo>
                  <a:lnTo>
                    <a:pt x="41" y="127"/>
                  </a:lnTo>
                  <a:lnTo>
                    <a:pt x="54" y="131"/>
                  </a:lnTo>
                  <a:lnTo>
                    <a:pt x="62" y="123"/>
                  </a:lnTo>
                  <a:lnTo>
                    <a:pt x="65" y="114"/>
                  </a:lnTo>
                  <a:lnTo>
                    <a:pt x="80" y="113"/>
                  </a:lnTo>
                  <a:lnTo>
                    <a:pt x="83" y="121"/>
                  </a:lnTo>
                  <a:lnTo>
                    <a:pt x="93" y="128"/>
                  </a:lnTo>
                  <a:lnTo>
                    <a:pt x="106" y="121"/>
                  </a:lnTo>
                  <a:lnTo>
                    <a:pt x="105" y="110"/>
                  </a:lnTo>
                  <a:lnTo>
                    <a:pt x="101" y="101"/>
                  </a:lnTo>
                  <a:lnTo>
                    <a:pt x="109" y="90"/>
                  </a:lnTo>
                  <a:lnTo>
                    <a:pt x="119" y="92"/>
                  </a:lnTo>
                  <a:lnTo>
                    <a:pt x="131" y="91"/>
                  </a:lnTo>
                  <a:lnTo>
                    <a:pt x="134" y="78"/>
                  </a:lnTo>
                  <a:lnTo>
                    <a:pt x="125" y="71"/>
                  </a:lnTo>
                  <a:lnTo>
                    <a:pt x="116" y="68"/>
                  </a:lnTo>
                  <a:lnTo>
                    <a:pt x="115" y="54"/>
                  </a:lnTo>
                  <a:lnTo>
                    <a:pt x="124" y="49"/>
                  </a:lnTo>
                  <a:lnTo>
                    <a:pt x="131" y="39"/>
                  </a:lnTo>
                  <a:lnTo>
                    <a:pt x="124" y="26"/>
                  </a:lnTo>
                  <a:lnTo>
                    <a:pt x="112" y="28"/>
                  </a:lnTo>
                  <a:lnTo>
                    <a:pt x="103" y="33"/>
                  </a:lnTo>
                  <a:lnTo>
                    <a:pt x="92" y="23"/>
                  </a:lnTo>
                  <a:lnTo>
                    <a:pt x="95" y="15"/>
                  </a:lnTo>
                  <a:lnTo>
                    <a:pt x="93" y="3"/>
                  </a:lnTo>
                  <a:close/>
                  <a:moveTo>
                    <a:pt x="73" y="45"/>
                  </a:moveTo>
                  <a:lnTo>
                    <a:pt x="82" y="48"/>
                  </a:lnTo>
                  <a:lnTo>
                    <a:pt x="89" y="64"/>
                  </a:lnTo>
                  <a:lnTo>
                    <a:pt x="88" y="72"/>
                  </a:lnTo>
                  <a:lnTo>
                    <a:pt x="85" y="80"/>
                  </a:lnTo>
                  <a:lnTo>
                    <a:pt x="69" y="88"/>
                  </a:lnTo>
                  <a:lnTo>
                    <a:pt x="60" y="87"/>
                  </a:lnTo>
                  <a:lnTo>
                    <a:pt x="53" y="82"/>
                  </a:lnTo>
                  <a:lnTo>
                    <a:pt x="44" y="68"/>
                  </a:lnTo>
                  <a:lnTo>
                    <a:pt x="46" y="59"/>
                  </a:lnTo>
                  <a:lnTo>
                    <a:pt x="50" y="52"/>
                  </a:lnTo>
                  <a:lnTo>
                    <a:pt x="65" y="44"/>
                  </a:lnTo>
                  <a:lnTo>
                    <a:pt x="73"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456"/>
            <p:cNvSpPr>
              <a:spLocks noEditPoints="1"/>
            </p:cNvSpPr>
            <p:nvPr/>
          </p:nvSpPr>
          <p:spPr bwMode="auto">
            <a:xfrm>
              <a:off x="4937126" y="2098676"/>
              <a:ext cx="76200" cy="76200"/>
            </a:xfrm>
            <a:custGeom>
              <a:avLst/>
              <a:gdLst>
                <a:gd name="T0" fmla="*/ 111 w 143"/>
                <a:gd name="T1" fmla="*/ 13 h 144"/>
                <a:gd name="T2" fmla="*/ 98 w 143"/>
                <a:gd name="T3" fmla="*/ 6 h 144"/>
                <a:gd name="T4" fmla="*/ 88 w 143"/>
                <a:gd name="T5" fmla="*/ 13 h 144"/>
                <a:gd name="T6" fmla="*/ 84 w 143"/>
                <a:gd name="T7" fmla="*/ 21 h 144"/>
                <a:gd name="T8" fmla="*/ 68 w 143"/>
                <a:gd name="T9" fmla="*/ 20 h 144"/>
                <a:gd name="T10" fmla="*/ 65 w 143"/>
                <a:gd name="T11" fmla="*/ 10 h 144"/>
                <a:gd name="T12" fmla="*/ 56 w 143"/>
                <a:gd name="T13" fmla="*/ 0 h 144"/>
                <a:gd name="T14" fmla="*/ 42 w 143"/>
                <a:gd name="T15" fmla="*/ 6 h 144"/>
                <a:gd name="T16" fmla="*/ 42 w 143"/>
                <a:gd name="T17" fmla="*/ 19 h 144"/>
                <a:gd name="T18" fmla="*/ 45 w 143"/>
                <a:gd name="T19" fmla="*/ 27 h 144"/>
                <a:gd name="T20" fmla="*/ 33 w 143"/>
                <a:gd name="T21" fmla="*/ 37 h 144"/>
                <a:gd name="T22" fmla="*/ 23 w 143"/>
                <a:gd name="T23" fmla="*/ 33 h 144"/>
                <a:gd name="T24" fmla="*/ 12 w 143"/>
                <a:gd name="T25" fmla="*/ 33 h 144"/>
                <a:gd name="T26" fmla="*/ 4 w 143"/>
                <a:gd name="T27" fmla="*/ 46 h 144"/>
                <a:gd name="T28" fmla="*/ 12 w 143"/>
                <a:gd name="T29" fmla="*/ 55 h 144"/>
                <a:gd name="T30" fmla="*/ 22 w 143"/>
                <a:gd name="T31" fmla="*/ 60 h 144"/>
                <a:gd name="T32" fmla="*/ 20 w 143"/>
                <a:gd name="T33" fmla="*/ 76 h 144"/>
                <a:gd name="T34" fmla="*/ 10 w 143"/>
                <a:gd name="T35" fmla="*/ 78 h 144"/>
                <a:gd name="T36" fmla="*/ 0 w 143"/>
                <a:gd name="T37" fmla="*/ 86 h 144"/>
                <a:gd name="T38" fmla="*/ 4 w 143"/>
                <a:gd name="T39" fmla="*/ 101 h 144"/>
                <a:gd name="T40" fmla="*/ 17 w 143"/>
                <a:gd name="T41" fmla="*/ 102 h 144"/>
                <a:gd name="T42" fmla="*/ 28 w 143"/>
                <a:gd name="T43" fmla="*/ 99 h 144"/>
                <a:gd name="T44" fmla="*/ 38 w 143"/>
                <a:gd name="T45" fmla="*/ 111 h 144"/>
                <a:gd name="T46" fmla="*/ 33 w 143"/>
                <a:gd name="T47" fmla="*/ 119 h 144"/>
                <a:gd name="T48" fmla="*/ 32 w 143"/>
                <a:gd name="T49" fmla="*/ 132 h 144"/>
                <a:gd name="T50" fmla="*/ 45 w 143"/>
                <a:gd name="T51" fmla="*/ 139 h 144"/>
                <a:gd name="T52" fmla="*/ 55 w 143"/>
                <a:gd name="T53" fmla="*/ 131 h 144"/>
                <a:gd name="T54" fmla="*/ 59 w 143"/>
                <a:gd name="T55" fmla="*/ 122 h 144"/>
                <a:gd name="T56" fmla="*/ 75 w 143"/>
                <a:gd name="T57" fmla="*/ 124 h 144"/>
                <a:gd name="T58" fmla="*/ 78 w 143"/>
                <a:gd name="T59" fmla="*/ 134 h 144"/>
                <a:gd name="T60" fmla="*/ 87 w 143"/>
                <a:gd name="T61" fmla="*/ 144 h 144"/>
                <a:gd name="T62" fmla="*/ 101 w 143"/>
                <a:gd name="T63" fmla="*/ 139 h 144"/>
                <a:gd name="T64" fmla="*/ 102 w 143"/>
                <a:gd name="T65" fmla="*/ 127 h 144"/>
                <a:gd name="T66" fmla="*/ 98 w 143"/>
                <a:gd name="T67" fmla="*/ 116 h 144"/>
                <a:gd name="T68" fmla="*/ 110 w 143"/>
                <a:gd name="T69" fmla="*/ 106 h 144"/>
                <a:gd name="T70" fmla="*/ 120 w 143"/>
                <a:gd name="T71" fmla="*/ 111 h 144"/>
                <a:gd name="T72" fmla="*/ 131 w 143"/>
                <a:gd name="T73" fmla="*/ 112 h 144"/>
                <a:gd name="T74" fmla="*/ 138 w 143"/>
                <a:gd name="T75" fmla="*/ 98 h 144"/>
                <a:gd name="T76" fmla="*/ 131 w 143"/>
                <a:gd name="T77" fmla="*/ 89 h 144"/>
                <a:gd name="T78" fmla="*/ 123 w 143"/>
                <a:gd name="T79" fmla="*/ 83 h 144"/>
                <a:gd name="T80" fmla="*/ 124 w 143"/>
                <a:gd name="T81" fmla="*/ 69 h 144"/>
                <a:gd name="T82" fmla="*/ 133 w 143"/>
                <a:gd name="T83" fmla="*/ 66 h 144"/>
                <a:gd name="T84" fmla="*/ 143 w 143"/>
                <a:gd name="T85" fmla="*/ 57 h 144"/>
                <a:gd name="T86" fmla="*/ 138 w 143"/>
                <a:gd name="T87" fmla="*/ 43 h 144"/>
                <a:gd name="T88" fmla="*/ 126 w 143"/>
                <a:gd name="T89" fmla="*/ 42 h 144"/>
                <a:gd name="T90" fmla="*/ 117 w 143"/>
                <a:gd name="T91" fmla="*/ 44 h 144"/>
                <a:gd name="T92" fmla="*/ 107 w 143"/>
                <a:gd name="T93" fmla="*/ 33 h 144"/>
                <a:gd name="T94" fmla="*/ 111 w 143"/>
                <a:gd name="T95" fmla="*/ 24 h 144"/>
                <a:gd name="T96" fmla="*/ 111 w 143"/>
                <a:gd name="T97" fmla="*/ 13 h 144"/>
                <a:gd name="T98" fmla="*/ 82 w 143"/>
                <a:gd name="T99" fmla="*/ 52 h 144"/>
                <a:gd name="T100" fmla="*/ 89 w 143"/>
                <a:gd name="T101" fmla="*/ 57 h 144"/>
                <a:gd name="T102" fmla="*/ 95 w 143"/>
                <a:gd name="T103" fmla="*/ 73 h 144"/>
                <a:gd name="T104" fmla="*/ 92 w 143"/>
                <a:gd name="T105" fmla="*/ 83 h 144"/>
                <a:gd name="T106" fmla="*/ 87 w 143"/>
                <a:gd name="T107" fmla="*/ 91 h 144"/>
                <a:gd name="T108" fmla="*/ 69 w 143"/>
                <a:gd name="T109" fmla="*/ 96 h 144"/>
                <a:gd name="T110" fmla="*/ 61 w 143"/>
                <a:gd name="T111" fmla="*/ 92 h 144"/>
                <a:gd name="T112" fmla="*/ 53 w 143"/>
                <a:gd name="T113" fmla="*/ 88 h 144"/>
                <a:gd name="T114" fmla="*/ 48 w 143"/>
                <a:gd name="T115" fmla="*/ 70 h 144"/>
                <a:gd name="T116" fmla="*/ 51 w 143"/>
                <a:gd name="T117" fmla="*/ 62 h 144"/>
                <a:gd name="T118" fmla="*/ 56 w 143"/>
                <a:gd name="T119" fmla="*/ 53 h 144"/>
                <a:gd name="T120" fmla="*/ 74 w 143"/>
                <a:gd name="T121" fmla="*/ 49 h 144"/>
                <a:gd name="T122" fmla="*/ 82 w 143"/>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44">
                  <a:moveTo>
                    <a:pt x="111" y="13"/>
                  </a:moveTo>
                  <a:lnTo>
                    <a:pt x="98" y="6"/>
                  </a:lnTo>
                  <a:lnTo>
                    <a:pt x="88" y="13"/>
                  </a:lnTo>
                  <a:lnTo>
                    <a:pt x="84" y="21"/>
                  </a:lnTo>
                  <a:lnTo>
                    <a:pt x="68" y="20"/>
                  </a:lnTo>
                  <a:lnTo>
                    <a:pt x="65" y="10"/>
                  </a:lnTo>
                  <a:lnTo>
                    <a:pt x="56" y="0"/>
                  </a:lnTo>
                  <a:lnTo>
                    <a:pt x="42" y="6"/>
                  </a:lnTo>
                  <a:lnTo>
                    <a:pt x="42" y="19"/>
                  </a:lnTo>
                  <a:lnTo>
                    <a:pt x="45" y="27"/>
                  </a:lnTo>
                  <a:lnTo>
                    <a:pt x="33" y="37"/>
                  </a:lnTo>
                  <a:lnTo>
                    <a:pt x="23" y="33"/>
                  </a:lnTo>
                  <a:lnTo>
                    <a:pt x="12" y="33"/>
                  </a:lnTo>
                  <a:lnTo>
                    <a:pt x="4" y="46"/>
                  </a:lnTo>
                  <a:lnTo>
                    <a:pt x="12" y="55"/>
                  </a:lnTo>
                  <a:lnTo>
                    <a:pt x="22" y="60"/>
                  </a:lnTo>
                  <a:lnTo>
                    <a:pt x="20" y="76"/>
                  </a:lnTo>
                  <a:lnTo>
                    <a:pt x="10" y="78"/>
                  </a:lnTo>
                  <a:lnTo>
                    <a:pt x="0" y="86"/>
                  </a:lnTo>
                  <a:lnTo>
                    <a:pt x="4" y="101"/>
                  </a:lnTo>
                  <a:lnTo>
                    <a:pt x="17" y="102"/>
                  </a:lnTo>
                  <a:lnTo>
                    <a:pt x="28" y="99"/>
                  </a:lnTo>
                  <a:lnTo>
                    <a:pt x="38" y="111"/>
                  </a:lnTo>
                  <a:lnTo>
                    <a:pt x="33" y="119"/>
                  </a:lnTo>
                  <a:lnTo>
                    <a:pt x="32" y="132"/>
                  </a:lnTo>
                  <a:lnTo>
                    <a:pt x="45" y="139"/>
                  </a:lnTo>
                  <a:lnTo>
                    <a:pt x="55" y="131"/>
                  </a:lnTo>
                  <a:lnTo>
                    <a:pt x="59" y="122"/>
                  </a:lnTo>
                  <a:lnTo>
                    <a:pt x="75" y="124"/>
                  </a:lnTo>
                  <a:lnTo>
                    <a:pt x="78" y="134"/>
                  </a:lnTo>
                  <a:lnTo>
                    <a:pt x="87" y="144"/>
                  </a:lnTo>
                  <a:lnTo>
                    <a:pt x="101" y="139"/>
                  </a:lnTo>
                  <a:lnTo>
                    <a:pt x="102" y="127"/>
                  </a:lnTo>
                  <a:lnTo>
                    <a:pt x="98" y="116"/>
                  </a:lnTo>
                  <a:lnTo>
                    <a:pt x="110" y="106"/>
                  </a:lnTo>
                  <a:lnTo>
                    <a:pt x="120" y="111"/>
                  </a:lnTo>
                  <a:lnTo>
                    <a:pt x="131" y="112"/>
                  </a:lnTo>
                  <a:lnTo>
                    <a:pt x="138" y="98"/>
                  </a:lnTo>
                  <a:lnTo>
                    <a:pt x="131" y="89"/>
                  </a:lnTo>
                  <a:lnTo>
                    <a:pt x="123" y="83"/>
                  </a:lnTo>
                  <a:lnTo>
                    <a:pt x="124" y="69"/>
                  </a:lnTo>
                  <a:lnTo>
                    <a:pt x="133" y="66"/>
                  </a:lnTo>
                  <a:lnTo>
                    <a:pt x="143" y="57"/>
                  </a:lnTo>
                  <a:lnTo>
                    <a:pt x="138" y="43"/>
                  </a:lnTo>
                  <a:lnTo>
                    <a:pt x="126" y="42"/>
                  </a:lnTo>
                  <a:lnTo>
                    <a:pt x="117" y="44"/>
                  </a:lnTo>
                  <a:lnTo>
                    <a:pt x="107" y="33"/>
                  </a:lnTo>
                  <a:lnTo>
                    <a:pt x="111" y="24"/>
                  </a:lnTo>
                  <a:lnTo>
                    <a:pt x="111" y="13"/>
                  </a:lnTo>
                  <a:close/>
                  <a:moveTo>
                    <a:pt x="82" y="52"/>
                  </a:moveTo>
                  <a:lnTo>
                    <a:pt x="89" y="57"/>
                  </a:lnTo>
                  <a:lnTo>
                    <a:pt x="95" y="73"/>
                  </a:lnTo>
                  <a:lnTo>
                    <a:pt x="92" y="83"/>
                  </a:lnTo>
                  <a:lnTo>
                    <a:pt x="87" y="91"/>
                  </a:lnTo>
                  <a:lnTo>
                    <a:pt x="69" y="96"/>
                  </a:lnTo>
                  <a:lnTo>
                    <a:pt x="61" y="92"/>
                  </a:lnTo>
                  <a:lnTo>
                    <a:pt x="53" y="88"/>
                  </a:lnTo>
                  <a:lnTo>
                    <a:pt x="48" y="70"/>
                  </a:lnTo>
                  <a:lnTo>
                    <a:pt x="51" y="62"/>
                  </a:lnTo>
                  <a:lnTo>
                    <a:pt x="56" y="53"/>
                  </a:lnTo>
                  <a:lnTo>
                    <a:pt x="74"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457"/>
            <p:cNvSpPr>
              <a:spLocks noEditPoints="1"/>
            </p:cNvSpPr>
            <p:nvPr/>
          </p:nvSpPr>
          <p:spPr bwMode="auto">
            <a:xfrm>
              <a:off x="4883151" y="2139951"/>
              <a:ext cx="79375" cy="82550"/>
            </a:xfrm>
            <a:custGeom>
              <a:avLst/>
              <a:gdLst>
                <a:gd name="T0" fmla="*/ 89 w 150"/>
                <a:gd name="T1" fmla="*/ 1 h 156"/>
                <a:gd name="T2" fmla="*/ 73 w 150"/>
                <a:gd name="T3" fmla="*/ 0 h 156"/>
                <a:gd name="T4" fmla="*/ 68 w 150"/>
                <a:gd name="T5" fmla="*/ 12 h 156"/>
                <a:gd name="T6" fmla="*/ 66 w 150"/>
                <a:gd name="T7" fmla="*/ 22 h 156"/>
                <a:gd name="T8" fmla="*/ 50 w 150"/>
                <a:gd name="T9" fmla="*/ 27 h 156"/>
                <a:gd name="T10" fmla="*/ 44 w 150"/>
                <a:gd name="T11" fmla="*/ 19 h 156"/>
                <a:gd name="T12" fmla="*/ 31 w 150"/>
                <a:gd name="T13" fmla="*/ 12 h 156"/>
                <a:gd name="T14" fmla="*/ 20 w 150"/>
                <a:gd name="T15" fmla="*/ 23 h 156"/>
                <a:gd name="T16" fmla="*/ 24 w 150"/>
                <a:gd name="T17" fmla="*/ 36 h 156"/>
                <a:gd name="T18" fmla="*/ 31 w 150"/>
                <a:gd name="T19" fmla="*/ 45 h 156"/>
                <a:gd name="T20" fmla="*/ 24 w 150"/>
                <a:gd name="T21" fmla="*/ 59 h 156"/>
                <a:gd name="T22" fmla="*/ 13 w 150"/>
                <a:gd name="T23" fmla="*/ 59 h 156"/>
                <a:gd name="T24" fmla="*/ 1 w 150"/>
                <a:gd name="T25" fmla="*/ 63 h 156"/>
                <a:gd name="T26" fmla="*/ 0 w 150"/>
                <a:gd name="T27" fmla="*/ 79 h 156"/>
                <a:gd name="T28" fmla="*/ 10 w 150"/>
                <a:gd name="T29" fmla="*/ 85 h 156"/>
                <a:gd name="T30" fmla="*/ 21 w 150"/>
                <a:gd name="T31" fmla="*/ 86 h 156"/>
                <a:gd name="T32" fmla="*/ 26 w 150"/>
                <a:gd name="T33" fmla="*/ 102 h 156"/>
                <a:gd name="T34" fmla="*/ 19 w 150"/>
                <a:gd name="T35" fmla="*/ 109 h 156"/>
                <a:gd name="T36" fmla="*/ 11 w 150"/>
                <a:gd name="T37" fmla="*/ 122 h 156"/>
                <a:gd name="T38" fmla="*/ 21 w 150"/>
                <a:gd name="T39" fmla="*/ 135 h 156"/>
                <a:gd name="T40" fmla="*/ 34 w 150"/>
                <a:gd name="T41" fmla="*/ 131 h 156"/>
                <a:gd name="T42" fmla="*/ 43 w 150"/>
                <a:gd name="T43" fmla="*/ 122 h 156"/>
                <a:gd name="T44" fmla="*/ 57 w 150"/>
                <a:gd name="T45" fmla="*/ 131 h 156"/>
                <a:gd name="T46" fmla="*/ 56 w 150"/>
                <a:gd name="T47" fmla="*/ 143 h 156"/>
                <a:gd name="T48" fmla="*/ 60 w 150"/>
                <a:gd name="T49" fmla="*/ 154 h 156"/>
                <a:gd name="T50" fmla="*/ 76 w 150"/>
                <a:gd name="T51" fmla="*/ 156 h 156"/>
                <a:gd name="T52" fmla="*/ 82 w 150"/>
                <a:gd name="T53" fmla="*/ 144 h 156"/>
                <a:gd name="T54" fmla="*/ 83 w 150"/>
                <a:gd name="T55" fmla="*/ 132 h 156"/>
                <a:gd name="T56" fmla="*/ 99 w 150"/>
                <a:gd name="T57" fmla="*/ 128 h 156"/>
                <a:gd name="T58" fmla="*/ 105 w 150"/>
                <a:gd name="T59" fmla="*/ 137 h 156"/>
                <a:gd name="T60" fmla="*/ 118 w 150"/>
                <a:gd name="T61" fmla="*/ 144 h 156"/>
                <a:gd name="T62" fmla="*/ 130 w 150"/>
                <a:gd name="T63" fmla="*/ 132 h 156"/>
                <a:gd name="T64" fmla="*/ 125 w 150"/>
                <a:gd name="T65" fmla="*/ 120 h 156"/>
                <a:gd name="T66" fmla="*/ 119 w 150"/>
                <a:gd name="T67" fmla="*/ 111 h 156"/>
                <a:gd name="T68" fmla="*/ 127 w 150"/>
                <a:gd name="T69" fmla="*/ 96 h 156"/>
                <a:gd name="T70" fmla="*/ 137 w 150"/>
                <a:gd name="T71" fmla="*/ 96 h 156"/>
                <a:gd name="T72" fmla="*/ 148 w 150"/>
                <a:gd name="T73" fmla="*/ 92 h 156"/>
                <a:gd name="T74" fmla="*/ 150 w 150"/>
                <a:gd name="T75" fmla="*/ 76 h 156"/>
                <a:gd name="T76" fmla="*/ 140 w 150"/>
                <a:gd name="T77" fmla="*/ 71 h 156"/>
                <a:gd name="T78" fmla="*/ 128 w 150"/>
                <a:gd name="T79" fmla="*/ 69 h 156"/>
                <a:gd name="T80" fmla="*/ 124 w 150"/>
                <a:gd name="T81" fmla="*/ 53 h 156"/>
                <a:gd name="T82" fmla="*/ 132 w 150"/>
                <a:gd name="T83" fmla="*/ 46 h 156"/>
                <a:gd name="T84" fmla="*/ 138 w 150"/>
                <a:gd name="T85" fmla="*/ 33 h 156"/>
                <a:gd name="T86" fmla="*/ 128 w 150"/>
                <a:gd name="T87" fmla="*/ 20 h 156"/>
                <a:gd name="T88" fmla="*/ 115 w 150"/>
                <a:gd name="T89" fmla="*/ 24 h 156"/>
                <a:gd name="T90" fmla="*/ 108 w 150"/>
                <a:gd name="T91" fmla="*/ 32 h 156"/>
                <a:gd name="T92" fmla="*/ 92 w 150"/>
                <a:gd name="T93" fmla="*/ 24 h 156"/>
                <a:gd name="T94" fmla="*/ 93 w 150"/>
                <a:gd name="T95" fmla="*/ 13 h 156"/>
                <a:gd name="T96" fmla="*/ 89 w 150"/>
                <a:gd name="T97" fmla="*/ 1 h 156"/>
                <a:gd name="T98" fmla="*/ 78 w 150"/>
                <a:gd name="T99" fmla="*/ 53 h 156"/>
                <a:gd name="T100" fmla="*/ 86 w 150"/>
                <a:gd name="T101" fmla="*/ 55 h 156"/>
                <a:gd name="T102" fmla="*/ 98 w 150"/>
                <a:gd name="T103" fmla="*/ 69 h 156"/>
                <a:gd name="T104" fmla="*/ 99 w 150"/>
                <a:gd name="T105" fmla="*/ 79 h 156"/>
                <a:gd name="T106" fmla="*/ 96 w 150"/>
                <a:gd name="T107" fmla="*/ 89 h 156"/>
                <a:gd name="T108" fmla="*/ 82 w 150"/>
                <a:gd name="T109" fmla="*/ 102 h 156"/>
                <a:gd name="T110" fmla="*/ 73 w 150"/>
                <a:gd name="T111" fmla="*/ 102 h 156"/>
                <a:gd name="T112" fmla="*/ 63 w 150"/>
                <a:gd name="T113" fmla="*/ 101 h 156"/>
                <a:gd name="T114" fmla="*/ 52 w 150"/>
                <a:gd name="T115" fmla="*/ 85 h 156"/>
                <a:gd name="T116" fmla="*/ 50 w 150"/>
                <a:gd name="T117" fmla="*/ 75 h 156"/>
                <a:gd name="T118" fmla="*/ 53 w 150"/>
                <a:gd name="T119" fmla="*/ 66 h 156"/>
                <a:gd name="T120" fmla="*/ 68 w 150"/>
                <a:gd name="T121" fmla="*/ 53 h 156"/>
                <a:gd name="T122" fmla="*/ 78 w 150"/>
                <a:gd name="T123" fmla="*/ 5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6">
                  <a:moveTo>
                    <a:pt x="89" y="1"/>
                  </a:moveTo>
                  <a:lnTo>
                    <a:pt x="73" y="0"/>
                  </a:lnTo>
                  <a:lnTo>
                    <a:pt x="68" y="12"/>
                  </a:lnTo>
                  <a:lnTo>
                    <a:pt x="66" y="22"/>
                  </a:lnTo>
                  <a:lnTo>
                    <a:pt x="50" y="27"/>
                  </a:lnTo>
                  <a:lnTo>
                    <a:pt x="44" y="19"/>
                  </a:lnTo>
                  <a:lnTo>
                    <a:pt x="31" y="12"/>
                  </a:lnTo>
                  <a:lnTo>
                    <a:pt x="20" y="23"/>
                  </a:lnTo>
                  <a:lnTo>
                    <a:pt x="24" y="36"/>
                  </a:lnTo>
                  <a:lnTo>
                    <a:pt x="31" y="45"/>
                  </a:lnTo>
                  <a:lnTo>
                    <a:pt x="24" y="59"/>
                  </a:lnTo>
                  <a:lnTo>
                    <a:pt x="13" y="59"/>
                  </a:lnTo>
                  <a:lnTo>
                    <a:pt x="1" y="63"/>
                  </a:lnTo>
                  <a:lnTo>
                    <a:pt x="0" y="79"/>
                  </a:lnTo>
                  <a:lnTo>
                    <a:pt x="10" y="85"/>
                  </a:lnTo>
                  <a:lnTo>
                    <a:pt x="21" y="86"/>
                  </a:lnTo>
                  <a:lnTo>
                    <a:pt x="26" y="102"/>
                  </a:lnTo>
                  <a:lnTo>
                    <a:pt x="19" y="109"/>
                  </a:lnTo>
                  <a:lnTo>
                    <a:pt x="11" y="122"/>
                  </a:lnTo>
                  <a:lnTo>
                    <a:pt x="21" y="135"/>
                  </a:lnTo>
                  <a:lnTo>
                    <a:pt x="34" y="131"/>
                  </a:lnTo>
                  <a:lnTo>
                    <a:pt x="43" y="122"/>
                  </a:lnTo>
                  <a:lnTo>
                    <a:pt x="57" y="131"/>
                  </a:lnTo>
                  <a:lnTo>
                    <a:pt x="56" y="143"/>
                  </a:lnTo>
                  <a:lnTo>
                    <a:pt x="60" y="154"/>
                  </a:lnTo>
                  <a:lnTo>
                    <a:pt x="76" y="156"/>
                  </a:lnTo>
                  <a:lnTo>
                    <a:pt x="82" y="144"/>
                  </a:lnTo>
                  <a:lnTo>
                    <a:pt x="83" y="132"/>
                  </a:lnTo>
                  <a:lnTo>
                    <a:pt x="99" y="128"/>
                  </a:lnTo>
                  <a:lnTo>
                    <a:pt x="105" y="137"/>
                  </a:lnTo>
                  <a:lnTo>
                    <a:pt x="118" y="144"/>
                  </a:lnTo>
                  <a:lnTo>
                    <a:pt x="130" y="132"/>
                  </a:lnTo>
                  <a:lnTo>
                    <a:pt x="125" y="120"/>
                  </a:lnTo>
                  <a:lnTo>
                    <a:pt x="119" y="111"/>
                  </a:lnTo>
                  <a:lnTo>
                    <a:pt x="127" y="96"/>
                  </a:lnTo>
                  <a:lnTo>
                    <a:pt x="137" y="96"/>
                  </a:lnTo>
                  <a:lnTo>
                    <a:pt x="148" y="92"/>
                  </a:lnTo>
                  <a:lnTo>
                    <a:pt x="150" y="76"/>
                  </a:lnTo>
                  <a:lnTo>
                    <a:pt x="140" y="71"/>
                  </a:lnTo>
                  <a:lnTo>
                    <a:pt x="128" y="69"/>
                  </a:lnTo>
                  <a:lnTo>
                    <a:pt x="124" y="53"/>
                  </a:lnTo>
                  <a:lnTo>
                    <a:pt x="132" y="46"/>
                  </a:lnTo>
                  <a:lnTo>
                    <a:pt x="138" y="33"/>
                  </a:lnTo>
                  <a:lnTo>
                    <a:pt x="128" y="20"/>
                  </a:lnTo>
                  <a:lnTo>
                    <a:pt x="115" y="24"/>
                  </a:lnTo>
                  <a:lnTo>
                    <a:pt x="108" y="32"/>
                  </a:lnTo>
                  <a:lnTo>
                    <a:pt x="92" y="24"/>
                  </a:lnTo>
                  <a:lnTo>
                    <a:pt x="93" y="13"/>
                  </a:lnTo>
                  <a:lnTo>
                    <a:pt x="89" y="1"/>
                  </a:lnTo>
                  <a:close/>
                  <a:moveTo>
                    <a:pt x="78" y="53"/>
                  </a:moveTo>
                  <a:lnTo>
                    <a:pt x="86" y="55"/>
                  </a:lnTo>
                  <a:lnTo>
                    <a:pt x="98" y="69"/>
                  </a:lnTo>
                  <a:lnTo>
                    <a:pt x="99" y="79"/>
                  </a:lnTo>
                  <a:lnTo>
                    <a:pt x="96" y="89"/>
                  </a:lnTo>
                  <a:lnTo>
                    <a:pt x="82" y="102"/>
                  </a:lnTo>
                  <a:lnTo>
                    <a:pt x="73" y="102"/>
                  </a:lnTo>
                  <a:lnTo>
                    <a:pt x="63" y="101"/>
                  </a:lnTo>
                  <a:lnTo>
                    <a:pt x="52" y="85"/>
                  </a:lnTo>
                  <a:lnTo>
                    <a:pt x="50" y="75"/>
                  </a:lnTo>
                  <a:lnTo>
                    <a:pt x="53" y="66"/>
                  </a:lnTo>
                  <a:lnTo>
                    <a:pt x="68" y="53"/>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458"/>
            <p:cNvSpPr>
              <a:spLocks noEditPoints="1"/>
            </p:cNvSpPr>
            <p:nvPr/>
          </p:nvSpPr>
          <p:spPr bwMode="auto">
            <a:xfrm>
              <a:off x="4640263" y="2039938"/>
              <a:ext cx="73025" cy="69850"/>
            </a:xfrm>
            <a:custGeom>
              <a:avLst/>
              <a:gdLst>
                <a:gd name="T0" fmla="*/ 94 w 136"/>
                <a:gd name="T1" fmla="*/ 5 h 133"/>
                <a:gd name="T2" fmla="*/ 80 w 136"/>
                <a:gd name="T3" fmla="*/ 0 h 133"/>
                <a:gd name="T4" fmla="*/ 73 w 136"/>
                <a:gd name="T5" fmla="*/ 9 h 133"/>
                <a:gd name="T6" fmla="*/ 70 w 136"/>
                <a:gd name="T7" fmla="*/ 19 h 133"/>
                <a:gd name="T8" fmla="*/ 55 w 136"/>
                <a:gd name="T9" fmla="*/ 21 h 133"/>
                <a:gd name="T10" fmla="*/ 51 w 136"/>
                <a:gd name="T11" fmla="*/ 12 h 133"/>
                <a:gd name="T12" fmla="*/ 41 w 136"/>
                <a:gd name="T13" fmla="*/ 3 h 133"/>
                <a:gd name="T14" fmla="*/ 28 w 136"/>
                <a:gd name="T15" fmla="*/ 10 h 133"/>
                <a:gd name="T16" fmla="*/ 29 w 136"/>
                <a:gd name="T17" fmla="*/ 23 h 133"/>
                <a:gd name="T18" fmla="*/ 35 w 136"/>
                <a:gd name="T19" fmla="*/ 31 h 133"/>
                <a:gd name="T20" fmla="*/ 25 w 136"/>
                <a:gd name="T21" fmla="*/ 42 h 133"/>
                <a:gd name="T22" fmla="*/ 16 w 136"/>
                <a:gd name="T23" fmla="*/ 39 h 133"/>
                <a:gd name="T24" fmla="*/ 5 w 136"/>
                <a:gd name="T25" fmla="*/ 41 h 133"/>
                <a:gd name="T26" fmla="*/ 0 w 136"/>
                <a:gd name="T27" fmla="*/ 55 h 133"/>
                <a:gd name="T28" fmla="*/ 9 w 136"/>
                <a:gd name="T29" fmla="*/ 62 h 133"/>
                <a:gd name="T30" fmla="*/ 19 w 136"/>
                <a:gd name="T31" fmla="*/ 65 h 133"/>
                <a:gd name="T32" fmla="*/ 21 w 136"/>
                <a:gd name="T33" fmla="*/ 80 h 133"/>
                <a:gd name="T34" fmla="*/ 12 w 136"/>
                <a:gd name="T35" fmla="*/ 84 h 133"/>
                <a:gd name="T36" fmla="*/ 3 w 136"/>
                <a:gd name="T37" fmla="*/ 93 h 133"/>
                <a:gd name="T38" fmla="*/ 11 w 136"/>
                <a:gd name="T39" fmla="*/ 105 h 133"/>
                <a:gd name="T40" fmla="*/ 24 w 136"/>
                <a:gd name="T41" fmla="*/ 104 h 133"/>
                <a:gd name="T42" fmla="*/ 31 w 136"/>
                <a:gd name="T43" fmla="*/ 100 h 133"/>
                <a:gd name="T44" fmla="*/ 42 w 136"/>
                <a:gd name="T45" fmla="*/ 108 h 133"/>
                <a:gd name="T46" fmla="*/ 41 w 136"/>
                <a:gd name="T47" fmla="*/ 117 h 133"/>
                <a:gd name="T48" fmla="*/ 42 w 136"/>
                <a:gd name="T49" fmla="*/ 129 h 133"/>
                <a:gd name="T50" fmla="*/ 55 w 136"/>
                <a:gd name="T51" fmla="*/ 133 h 133"/>
                <a:gd name="T52" fmla="*/ 62 w 136"/>
                <a:gd name="T53" fmla="*/ 124 h 133"/>
                <a:gd name="T54" fmla="*/ 67 w 136"/>
                <a:gd name="T55" fmla="*/ 116 h 133"/>
                <a:gd name="T56" fmla="*/ 81 w 136"/>
                <a:gd name="T57" fmla="*/ 114 h 133"/>
                <a:gd name="T58" fmla="*/ 85 w 136"/>
                <a:gd name="T59" fmla="*/ 121 h 133"/>
                <a:gd name="T60" fmla="*/ 96 w 136"/>
                <a:gd name="T61" fmla="*/ 130 h 133"/>
                <a:gd name="T62" fmla="*/ 107 w 136"/>
                <a:gd name="T63" fmla="*/ 123 h 133"/>
                <a:gd name="T64" fmla="*/ 106 w 136"/>
                <a:gd name="T65" fmla="*/ 110 h 133"/>
                <a:gd name="T66" fmla="*/ 101 w 136"/>
                <a:gd name="T67" fmla="*/ 103 h 133"/>
                <a:gd name="T68" fmla="*/ 110 w 136"/>
                <a:gd name="T69" fmla="*/ 91 h 133"/>
                <a:gd name="T70" fmla="*/ 120 w 136"/>
                <a:gd name="T71" fmla="*/ 94 h 133"/>
                <a:gd name="T72" fmla="*/ 132 w 136"/>
                <a:gd name="T73" fmla="*/ 93 h 133"/>
                <a:gd name="T74" fmla="*/ 136 w 136"/>
                <a:gd name="T75" fmla="*/ 78 h 133"/>
                <a:gd name="T76" fmla="*/ 126 w 136"/>
                <a:gd name="T77" fmla="*/ 71 h 133"/>
                <a:gd name="T78" fmla="*/ 117 w 136"/>
                <a:gd name="T79" fmla="*/ 68 h 133"/>
                <a:gd name="T80" fmla="*/ 116 w 136"/>
                <a:gd name="T81" fmla="*/ 54 h 133"/>
                <a:gd name="T82" fmla="*/ 124 w 136"/>
                <a:gd name="T83" fmla="*/ 49 h 133"/>
                <a:gd name="T84" fmla="*/ 132 w 136"/>
                <a:gd name="T85" fmla="*/ 41 h 133"/>
                <a:gd name="T86" fmla="*/ 126 w 136"/>
                <a:gd name="T87" fmla="*/ 28 h 133"/>
                <a:gd name="T88" fmla="*/ 113 w 136"/>
                <a:gd name="T89" fmla="*/ 29 h 133"/>
                <a:gd name="T90" fmla="*/ 104 w 136"/>
                <a:gd name="T91" fmla="*/ 33 h 133"/>
                <a:gd name="T92" fmla="*/ 93 w 136"/>
                <a:gd name="T93" fmla="*/ 25 h 133"/>
                <a:gd name="T94" fmla="*/ 96 w 136"/>
                <a:gd name="T95" fmla="*/ 16 h 133"/>
                <a:gd name="T96" fmla="*/ 94 w 136"/>
                <a:gd name="T97" fmla="*/ 5 h 133"/>
                <a:gd name="T98" fmla="*/ 74 w 136"/>
                <a:gd name="T99" fmla="*/ 46 h 133"/>
                <a:gd name="T100" fmla="*/ 83 w 136"/>
                <a:gd name="T101" fmla="*/ 49 h 133"/>
                <a:gd name="T102" fmla="*/ 90 w 136"/>
                <a:gd name="T103" fmla="*/ 64 h 133"/>
                <a:gd name="T104" fmla="*/ 88 w 136"/>
                <a:gd name="T105" fmla="*/ 72 h 133"/>
                <a:gd name="T106" fmla="*/ 85 w 136"/>
                <a:gd name="T107" fmla="*/ 81 h 133"/>
                <a:gd name="T108" fmla="*/ 71 w 136"/>
                <a:gd name="T109" fmla="*/ 88 h 133"/>
                <a:gd name="T110" fmla="*/ 62 w 136"/>
                <a:gd name="T111" fmla="*/ 87 h 133"/>
                <a:gd name="T112" fmla="*/ 54 w 136"/>
                <a:gd name="T113" fmla="*/ 84 h 133"/>
                <a:gd name="T114" fmla="*/ 45 w 136"/>
                <a:gd name="T115" fmla="*/ 69 h 133"/>
                <a:gd name="T116" fmla="*/ 47 w 136"/>
                <a:gd name="T117" fmla="*/ 61 h 133"/>
                <a:gd name="T118" fmla="*/ 51 w 136"/>
                <a:gd name="T119" fmla="*/ 52 h 133"/>
                <a:gd name="T120" fmla="*/ 65 w 136"/>
                <a:gd name="T121" fmla="*/ 45 h 133"/>
                <a:gd name="T122" fmla="*/ 74 w 136"/>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3">
                  <a:moveTo>
                    <a:pt x="94" y="5"/>
                  </a:moveTo>
                  <a:lnTo>
                    <a:pt x="80" y="0"/>
                  </a:lnTo>
                  <a:lnTo>
                    <a:pt x="73" y="9"/>
                  </a:lnTo>
                  <a:lnTo>
                    <a:pt x="70" y="19"/>
                  </a:lnTo>
                  <a:lnTo>
                    <a:pt x="55" y="21"/>
                  </a:lnTo>
                  <a:lnTo>
                    <a:pt x="51" y="12"/>
                  </a:lnTo>
                  <a:lnTo>
                    <a:pt x="41" y="3"/>
                  </a:lnTo>
                  <a:lnTo>
                    <a:pt x="28" y="10"/>
                  </a:lnTo>
                  <a:lnTo>
                    <a:pt x="29" y="23"/>
                  </a:lnTo>
                  <a:lnTo>
                    <a:pt x="35" y="31"/>
                  </a:lnTo>
                  <a:lnTo>
                    <a:pt x="25" y="42"/>
                  </a:lnTo>
                  <a:lnTo>
                    <a:pt x="16" y="39"/>
                  </a:lnTo>
                  <a:lnTo>
                    <a:pt x="5" y="41"/>
                  </a:lnTo>
                  <a:lnTo>
                    <a:pt x="0" y="55"/>
                  </a:lnTo>
                  <a:lnTo>
                    <a:pt x="9" y="62"/>
                  </a:lnTo>
                  <a:lnTo>
                    <a:pt x="19" y="65"/>
                  </a:lnTo>
                  <a:lnTo>
                    <a:pt x="21" y="80"/>
                  </a:lnTo>
                  <a:lnTo>
                    <a:pt x="12" y="84"/>
                  </a:lnTo>
                  <a:lnTo>
                    <a:pt x="3" y="93"/>
                  </a:lnTo>
                  <a:lnTo>
                    <a:pt x="11" y="105"/>
                  </a:lnTo>
                  <a:lnTo>
                    <a:pt x="24" y="104"/>
                  </a:lnTo>
                  <a:lnTo>
                    <a:pt x="31" y="100"/>
                  </a:lnTo>
                  <a:lnTo>
                    <a:pt x="42" y="108"/>
                  </a:lnTo>
                  <a:lnTo>
                    <a:pt x="41" y="117"/>
                  </a:lnTo>
                  <a:lnTo>
                    <a:pt x="42" y="129"/>
                  </a:lnTo>
                  <a:lnTo>
                    <a:pt x="55" y="133"/>
                  </a:lnTo>
                  <a:lnTo>
                    <a:pt x="62" y="124"/>
                  </a:lnTo>
                  <a:lnTo>
                    <a:pt x="67" y="116"/>
                  </a:lnTo>
                  <a:lnTo>
                    <a:pt x="81" y="114"/>
                  </a:lnTo>
                  <a:lnTo>
                    <a:pt x="85" y="121"/>
                  </a:lnTo>
                  <a:lnTo>
                    <a:pt x="96" y="130"/>
                  </a:lnTo>
                  <a:lnTo>
                    <a:pt x="107" y="123"/>
                  </a:lnTo>
                  <a:lnTo>
                    <a:pt x="106" y="110"/>
                  </a:lnTo>
                  <a:lnTo>
                    <a:pt x="101" y="103"/>
                  </a:lnTo>
                  <a:lnTo>
                    <a:pt x="110" y="91"/>
                  </a:lnTo>
                  <a:lnTo>
                    <a:pt x="120" y="94"/>
                  </a:lnTo>
                  <a:lnTo>
                    <a:pt x="132" y="93"/>
                  </a:lnTo>
                  <a:lnTo>
                    <a:pt x="136" y="78"/>
                  </a:lnTo>
                  <a:lnTo>
                    <a:pt x="126" y="71"/>
                  </a:lnTo>
                  <a:lnTo>
                    <a:pt x="117" y="68"/>
                  </a:lnTo>
                  <a:lnTo>
                    <a:pt x="116" y="54"/>
                  </a:lnTo>
                  <a:lnTo>
                    <a:pt x="124" y="49"/>
                  </a:lnTo>
                  <a:lnTo>
                    <a:pt x="132" y="41"/>
                  </a:lnTo>
                  <a:lnTo>
                    <a:pt x="126" y="28"/>
                  </a:lnTo>
                  <a:lnTo>
                    <a:pt x="113" y="29"/>
                  </a:lnTo>
                  <a:lnTo>
                    <a:pt x="104" y="33"/>
                  </a:lnTo>
                  <a:lnTo>
                    <a:pt x="93" y="25"/>
                  </a:lnTo>
                  <a:lnTo>
                    <a:pt x="96" y="16"/>
                  </a:lnTo>
                  <a:lnTo>
                    <a:pt x="94" y="5"/>
                  </a:lnTo>
                  <a:close/>
                  <a:moveTo>
                    <a:pt x="74" y="46"/>
                  </a:moveTo>
                  <a:lnTo>
                    <a:pt x="83" y="49"/>
                  </a:lnTo>
                  <a:lnTo>
                    <a:pt x="90" y="64"/>
                  </a:lnTo>
                  <a:lnTo>
                    <a:pt x="88" y="72"/>
                  </a:lnTo>
                  <a:lnTo>
                    <a:pt x="85" y="81"/>
                  </a:lnTo>
                  <a:lnTo>
                    <a:pt x="71" y="88"/>
                  </a:lnTo>
                  <a:lnTo>
                    <a:pt x="62" y="87"/>
                  </a:lnTo>
                  <a:lnTo>
                    <a:pt x="54" y="84"/>
                  </a:lnTo>
                  <a:lnTo>
                    <a:pt x="45" y="69"/>
                  </a:lnTo>
                  <a:lnTo>
                    <a:pt x="47" y="61"/>
                  </a:lnTo>
                  <a:lnTo>
                    <a:pt x="51" y="52"/>
                  </a:lnTo>
                  <a:lnTo>
                    <a:pt x="65" y="45"/>
                  </a:lnTo>
                  <a:lnTo>
                    <a:pt x="74"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459"/>
            <p:cNvSpPr>
              <a:spLocks noEditPoints="1"/>
            </p:cNvSpPr>
            <p:nvPr/>
          </p:nvSpPr>
          <p:spPr bwMode="auto">
            <a:xfrm>
              <a:off x="4694238" y="2073276"/>
              <a:ext cx="76200" cy="76200"/>
            </a:xfrm>
            <a:custGeom>
              <a:avLst/>
              <a:gdLst>
                <a:gd name="T0" fmla="*/ 111 w 144"/>
                <a:gd name="T1" fmla="*/ 12 h 144"/>
                <a:gd name="T2" fmla="*/ 98 w 144"/>
                <a:gd name="T3" fmla="*/ 5 h 144"/>
                <a:gd name="T4" fmla="*/ 89 w 144"/>
                <a:gd name="T5" fmla="*/ 13 h 144"/>
                <a:gd name="T6" fmla="*/ 83 w 144"/>
                <a:gd name="T7" fmla="*/ 22 h 144"/>
                <a:gd name="T8" fmla="*/ 68 w 144"/>
                <a:gd name="T9" fmla="*/ 20 h 144"/>
                <a:gd name="T10" fmla="*/ 66 w 144"/>
                <a:gd name="T11" fmla="*/ 10 h 144"/>
                <a:gd name="T12" fmla="*/ 58 w 144"/>
                <a:gd name="T13" fmla="*/ 0 h 144"/>
                <a:gd name="T14" fmla="*/ 43 w 144"/>
                <a:gd name="T15" fmla="*/ 5 h 144"/>
                <a:gd name="T16" fmla="*/ 42 w 144"/>
                <a:gd name="T17" fmla="*/ 18 h 144"/>
                <a:gd name="T18" fmla="*/ 45 w 144"/>
                <a:gd name="T19" fmla="*/ 28 h 144"/>
                <a:gd name="T20" fmla="*/ 33 w 144"/>
                <a:gd name="T21" fmla="*/ 38 h 144"/>
                <a:gd name="T22" fmla="*/ 23 w 144"/>
                <a:gd name="T23" fmla="*/ 33 h 144"/>
                <a:gd name="T24" fmla="*/ 11 w 144"/>
                <a:gd name="T25" fmla="*/ 32 h 144"/>
                <a:gd name="T26" fmla="*/ 4 w 144"/>
                <a:gd name="T27" fmla="*/ 46 h 144"/>
                <a:gd name="T28" fmla="*/ 13 w 144"/>
                <a:gd name="T29" fmla="*/ 55 h 144"/>
                <a:gd name="T30" fmla="*/ 22 w 144"/>
                <a:gd name="T31" fmla="*/ 61 h 144"/>
                <a:gd name="T32" fmla="*/ 20 w 144"/>
                <a:gd name="T33" fmla="*/ 75 h 144"/>
                <a:gd name="T34" fmla="*/ 10 w 144"/>
                <a:gd name="T35" fmla="*/ 78 h 144"/>
                <a:gd name="T36" fmla="*/ 0 w 144"/>
                <a:gd name="T37" fmla="*/ 87 h 144"/>
                <a:gd name="T38" fmla="*/ 4 w 144"/>
                <a:gd name="T39" fmla="*/ 101 h 144"/>
                <a:gd name="T40" fmla="*/ 17 w 144"/>
                <a:gd name="T41" fmla="*/ 103 h 144"/>
                <a:gd name="T42" fmla="*/ 27 w 144"/>
                <a:gd name="T43" fmla="*/ 98 h 144"/>
                <a:gd name="T44" fmla="*/ 37 w 144"/>
                <a:gd name="T45" fmla="*/ 111 h 144"/>
                <a:gd name="T46" fmla="*/ 33 w 144"/>
                <a:gd name="T47" fmla="*/ 120 h 144"/>
                <a:gd name="T48" fmla="*/ 32 w 144"/>
                <a:gd name="T49" fmla="*/ 131 h 144"/>
                <a:gd name="T50" fmla="*/ 45 w 144"/>
                <a:gd name="T51" fmla="*/ 139 h 144"/>
                <a:gd name="T52" fmla="*/ 55 w 144"/>
                <a:gd name="T53" fmla="*/ 131 h 144"/>
                <a:gd name="T54" fmla="*/ 60 w 144"/>
                <a:gd name="T55" fmla="*/ 123 h 144"/>
                <a:gd name="T56" fmla="*/ 75 w 144"/>
                <a:gd name="T57" fmla="*/ 124 h 144"/>
                <a:gd name="T58" fmla="*/ 78 w 144"/>
                <a:gd name="T59" fmla="*/ 134 h 144"/>
                <a:gd name="T60" fmla="*/ 86 w 144"/>
                <a:gd name="T61" fmla="*/ 144 h 144"/>
                <a:gd name="T62" fmla="*/ 101 w 144"/>
                <a:gd name="T63" fmla="*/ 139 h 144"/>
                <a:gd name="T64" fmla="*/ 102 w 144"/>
                <a:gd name="T65" fmla="*/ 126 h 144"/>
                <a:gd name="T66" fmla="*/ 98 w 144"/>
                <a:gd name="T67" fmla="*/ 117 h 144"/>
                <a:gd name="T68" fmla="*/ 111 w 144"/>
                <a:gd name="T69" fmla="*/ 107 h 144"/>
                <a:gd name="T70" fmla="*/ 120 w 144"/>
                <a:gd name="T71" fmla="*/ 111 h 144"/>
                <a:gd name="T72" fmla="*/ 131 w 144"/>
                <a:gd name="T73" fmla="*/ 111 h 144"/>
                <a:gd name="T74" fmla="*/ 138 w 144"/>
                <a:gd name="T75" fmla="*/ 98 h 144"/>
                <a:gd name="T76" fmla="*/ 131 w 144"/>
                <a:gd name="T77" fmla="*/ 90 h 144"/>
                <a:gd name="T78" fmla="*/ 122 w 144"/>
                <a:gd name="T79" fmla="*/ 84 h 144"/>
                <a:gd name="T80" fmla="*/ 124 w 144"/>
                <a:gd name="T81" fmla="*/ 68 h 144"/>
                <a:gd name="T82" fmla="*/ 132 w 144"/>
                <a:gd name="T83" fmla="*/ 67 h 144"/>
                <a:gd name="T84" fmla="*/ 144 w 144"/>
                <a:gd name="T85" fmla="*/ 58 h 144"/>
                <a:gd name="T86" fmla="*/ 138 w 144"/>
                <a:gd name="T87" fmla="*/ 43 h 144"/>
                <a:gd name="T88" fmla="*/ 125 w 144"/>
                <a:gd name="T89" fmla="*/ 42 h 144"/>
                <a:gd name="T90" fmla="*/ 117 w 144"/>
                <a:gd name="T91" fmla="*/ 45 h 144"/>
                <a:gd name="T92" fmla="*/ 107 w 144"/>
                <a:gd name="T93" fmla="*/ 33 h 144"/>
                <a:gd name="T94" fmla="*/ 111 w 144"/>
                <a:gd name="T95" fmla="*/ 23 h 144"/>
                <a:gd name="T96" fmla="*/ 111 w 144"/>
                <a:gd name="T97" fmla="*/ 12 h 144"/>
                <a:gd name="T98" fmla="*/ 82 w 144"/>
                <a:gd name="T99" fmla="*/ 52 h 144"/>
                <a:gd name="T100" fmla="*/ 89 w 144"/>
                <a:gd name="T101" fmla="*/ 56 h 144"/>
                <a:gd name="T102" fmla="*/ 95 w 144"/>
                <a:gd name="T103" fmla="*/ 74 h 144"/>
                <a:gd name="T104" fmla="*/ 92 w 144"/>
                <a:gd name="T105" fmla="*/ 82 h 144"/>
                <a:gd name="T106" fmla="*/ 86 w 144"/>
                <a:gd name="T107" fmla="*/ 91 h 144"/>
                <a:gd name="T108" fmla="*/ 69 w 144"/>
                <a:gd name="T109" fmla="*/ 95 h 144"/>
                <a:gd name="T110" fmla="*/ 60 w 144"/>
                <a:gd name="T111" fmla="*/ 92 h 144"/>
                <a:gd name="T112" fmla="*/ 53 w 144"/>
                <a:gd name="T113" fmla="*/ 87 h 144"/>
                <a:gd name="T114" fmla="*/ 47 w 144"/>
                <a:gd name="T115" fmla="*/ 71 h 144"/>
                <a:gd name="T116" fmla="*/ 52 w 144"/>
                <a:gd name="T117" fmla="*/ 61 h 144"/>
                <a:gd name="T118" fmla="*/ 56 w 144"/>
                <a:gd name="T119" fmla="*/ 54 h 144"/>
                <a:gd name="T120" fmla="*/ 73 w 144"/>
                <a:gd name="T121" fmla="*/ 48 h 144"/>
                <a:gd name="T122" fmla="*/ 82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1" y="12"/>
                  </a:moveTo>
                  <a:lnTo>
                    <a:pt x="98" y="5"/>
                  </a:lnTo>
                  <a:lnTo>
                    <a:pt x="89" y="13"/>
                  </a:lnTo>
                  <a:lnTo>
                    <a:pt x="83" y="22"/>
                  </a:lnTo>
                  <a:lnTo>
                    <a:pt x="68" y="20"/>
                  </a:lnTo>
                  <a:lnTo>
                    <a:pt x="66" y="10"/>
                  </a:lnTo>
                  <a:lnTo>
                    <a:pt x="58" y="0"/>
                  </a:lnTo>
                  <a:lnTo>
                    <a:pt x="43" y="5"/>
                  </a:lnTo>
                  <a:lnTo>
                    <a:pt x="42" y="18"/>
                  </a:lnTo>
                  <a:lnTo>
                    <a:pt x="45" y="28"/>
                  </a:lnTo>
                  <a:lnTo>
                    <a:pt x="33" y="38"/>
                  </a:lnTo>
                  <a:lnTo>
                    <a:pt x="23" y="33"/>
                  </a:lnTo>
                  <a:lnTo>
                    <a:pt x="11" y="32"/>
                  </a:lnTo>
                  <a:lnTo>
                    <a:pt x="4" y="46"/>
                  </a:lnTo>
                  <a:lnTo>
                    <a:pt x="13" y="55"/>
                  </a:lnTo>
                  <a:lnTo>
                    <a:pt x="22" y="61"/>
                  </a:lnTo>
                  <a:lnTo>
                    <a:pt x="20" y="75"/>
                  </a:lnTo>
                  <a:lnTo>
                    <a:pt x="10" y="78"/>
                  </a:lnTo>
                  <a:lnTo>
                    <a:pt x="0" y="87"/>
                  </a:lnTo>
                  <a:lnTo>
                    <a:pt x="4" y="101"/>
                  </a:lnTo>
                  <a:lnTo>
                    <a:pt x="17" y="103"/>
                  </a:lnTo>
                  <a:lnTo>
                    <a:pt x="27" y="98"/>
                  </a:lnTo>
                  <a:lnTo>
                    <a:pt x="37" y="111"/>
                  </a:lnTo>
                  <a:lnTo>
                    <a:pt x="33" y="120"/>
                  </a:lnTo>
                  <a:lnTo>
                    <a:pt x="32" y="131"/>
                  </a:lnTo>
                  <a:lnTo>
                    <a:pt x="45" y="139"/>
                  </a:lnTo>
                  <a:lnTo>
                    <a:pt x="55" y="131"/>
                  </a:lnTo>
                  <a:lnTo>
                    <a:pt x="60" y="123"/>
                  </a:lnTo>
                  <a:lnTo>
                    <a:pt x="75" y="124"/>
                  </a:lnTo>
                  <a:lnTo>
                    <a:pt x="78" y="134"/>
                  </a:lnTo>
                  <a:lnTo>
                    <a:pt x="86" y="144"/>
                  </a:lnTo>
                  <a:lnTo>
                    <a:pt x="101" y="139"/>
                  </a:lnTo>
                  <a:lnTo>
                    <a:pt x="102" y="126"/>
                  </a:lnTo>
                  <a:lnTo>
                    <a:pt x="98" y="117"/>
                  </a:lnTo>
                  <a:lnTo>
                    <a:pt x="111" y="107"/>
                  </a:lnTo>
                  <a:lnTo>
                    <a:pt x="120" y="111"/>
                  </a:lnTo>
                  <a:lnTo>
                    <a:pt x="131" y="111"/>
                  </a:lnTo>
                  <a:lnTo>
                    <a:pt x="138" y="98"/>
                  </a:lnTo>
                  <a:lnTo>
                    <a:pt x="131" y="90"/>
                  </a:lnTo>
                  <a:lnTo>
                    <a:pt x="122" y="84"/>
                  </a:lnTo>
                  <a:lnTo>
                    <a:pt x="124" y="68"/>
                  </a:lnTo>
                  <a:lnTo>
                    <a:pt x="132" y="67"/>
                  </a:lnTo>
                  <a:lnTo>
                    <a:pt x="144" y="58"/>
                  </a:lnTo>
                  <a:lnTo>
                    <a:pt x="138" y="43"/>
                  </a:lnTo>
                  <a:lnTo>
                    <a:pt x="125" y="42"/>
                  </a:lnTo>
                  <a:lnTo>
                    <a:pt x="117" y="45"/>
                  </a:lnTo>
                  <a:lnTo>
                    <a:pt x="107" y="33"/>
                  </a:lnTo>
                  <a:lnTo>
                    <a:pt x="111" y="23"/>
                  </a:lnTo>
                  <a:lnTo>
                    <a:pt x="111" y="12"/>
                  </a:lnTo>
                  <a:close/>
                  <a:moveTo>
                    <a:pt x="82" y="52"/>
                  </a:moveTo>
                  <a:lnTo>
                    <a:pt x="89" y="56"/>
                  </a:lnTo>
                  <a:lnTo>
                    <a:pt x="95" y="74"/>
                  </a:lnTo>
                  <a:lnTo>
                    <a:pt x="92" y="82"/>
                  </a:lnTo>
                  <a:lnTo>
                    <a:pt x="86" y="91"/>
                  </a:lnTo>
                  <a:lnTo>
                    <a:pt x="69" y="95"/>
                  </a:lnTo>
                  <a:lnTo>
                    <a:pt x="60" y="92"/>
                  </a:lnTo>
                  <a:lnTo>
                    <a:pt x="53" y="87"/>
                  </a:lnTo>
                  <a:lnTo>
                    <a:pt x="47" y="71"/>
                  </a:lnTo>
                  <a:lnTo>
                    <a:pt x="52" y="61"/>
                  </a:lnTo>
                  <a:lnTo>
                    <a:pt x="56" y="54"/>
                  </a:lnTo>
                  <a:lnTo>
                    <a:pt x="73" y="48"/>
                  </a:lnTo>
                  <a:lnTo>
                    <a:pt x="82"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460"/>
            <p:cNvSpPr>
              <a:spLocks noEditPoints="1"/>
            </p:cNvSpPr>
            <p:nvPr/>
          </p:nvSpPr>
          <p:spPr bwMode="auto">
            <a:xfrm>
              <a:off x="4640263" y="2114551"/>
              <a:ext cx="79375" cy="82550"/>
            </a:xfrm>
            <a:custGeom>
              <a:avLst/>
              <a:gdLst>
                <a:gd name="T0" fmla="*/ 89 w 151"/>
                <a:gd name="T1" fmla="*/ 1 h 157"/>
                <a:gd name="T2" fmla="*/ 73 w 151"/>
                <a:gd name="T3" fmla="*/ 0 h 157"/>
                <a:gd name="T4" fmla="*/ 67 w 151"/>
                <a:gd name="T5" fmla="*/ 12 h 157"/>
                <a:gd name="T6" fmla="*/ 66 w 151"/>
                <a:gd name="T7" fmla="*/ 23 h 157"/>
                <a:gd name="T8" fmla="*/ 50 w 151"/>
                <a:gd name="T9" fmla="*/ 29 h 157"/>
                <a:gd name="T10" fmla="*/ 44 w 151"/>
                <a:gd name="T11" fmla="*/ 20 h 157"/>
                <a:gd name="T12" fmla="*/ 31 w 151"/>
                <a:gd name="T13" fmla="*/ 13 h 157"/>
                <a:gd name="T14" fmla="*/ 20 w 151"/>
                <a:gd name="T15" fmla="*/ 23 h 157"/>
                <a:gd name="T16" fmla="*/ 24 w 151"/>
                <a:gd name="T17" fmla="*/ 37 h 157"/>
                <a:gd name="T18" fmla="*/ 31 w 151"/>
                <a:gd name="T19" fmla="*/ 45 h 157"/>
                <a:gd name="T20" fmla="*/ 24 w 151"/>
                <a:gd name="T21" fmla="*/ 61 h 157"/>
                <a:gd name="T22" fmla="*/ 13 w 151"/>
                <a:gd name="T23" fmla="*/ 59 h 157"/>
                <a:gd name="T24" fmla="*/ 1 w 151"/>
                <a:gd name="T25" fmla="*/ 63 h 157"/>
                <a:gd name="T26" fmla="*/ 0 w 151"/>
                <a:gd name="T27" fmla="*/ 81 h 157"/>
                <a:gd name="T28" fmla="*/ 11 w 151"/>
                <a:gd name="T29" fmla="*/ 86 h 157"/>
                <a:gd name="T30" fmla="*/ 21 w 151"/>
                <a:gd name="T31" fmla="*/ 88 h 157"/>
                <a:gd name="T32" fmla="*/ 26 w 151"/>
                <a:gd name="T33" fmla="*/ 104 h 157"/>
                <a:gd name="T34" fmla="*/ 18 w 151"/>
                <a:gd name="T35" fmla="*/ 111 h 157"/>
                <a:gd name="T36" fmla="*/ 11 w 151"/>
                <a:gd name="T37" fmla="*/ 124 h 157"/>
                <a:gd name="T38" fmla="*/ 21 w 151"/>
                <a:gd name="T39" fmla="*/ 135 h 157"/>
                <a:gd name="T40" fmla="*/ 36 w 151"/>
                <a:gd name="T41" fmla="*/ 131 h 157"/>
                <a:gd name="T42" fmla="*/ 43 w 151"/>
                <a:gd name="T43" fmla="*/ 124 h 157"/>
                <a:gd name="T44" fmla="*/ 57 w 151"/>
                <a:gd name="T45" fmla="*/ 131 h 157"/>
                <a:gd name="T46" fmla="*/ 57 w 151"/>
                <a:gd name="T47" fmla="*/ 143 h 157"/>
                <a:gd name="T48" fmla="*/ 60 w 151"/>
                <a:gd name="T49" fmla="*/ 156 h 157"/>
                <a:gd name="T50" fmla="*/ 76 w 151"/>
                <a:gd name="T51" fmla="*/ 157 h 157"/>
                <a:gd name="T52" fmla="*/ 82 w 151"/>
                <a:gd name="T53" fmla="*/ 145 h 157"/>
                <a:gd name="T54" fmla="*/ 83 w 151"/>
                <a:gd name="T55" fmla="*/ 134 h 157"/>
                <a:gd name="T56" fmla="*/ 99 w 151"/>
                <a:gd name="T57" fmla="*/ 130 h 157"/>
                <a:gd name="T58" fmla="*/ 105 w 151"/>
                <a:gd name="T59" fmla="*/ 138 h 157"/>
                <a:gd name="T60" fmla="*/ 118 w 151"/>
                <a:gd name="T61" fmla="*/ 144 h 157"/>
                <a:gd name="T62" fmla="*/ 129 w 151"/>
                <a:gd name="T63" fmla="*/ 134 h 157"/>
                <a:gd name="T64" fmla="*/ 126 w 151"/>
                <a:gd name="T65" fmla="*/ 120 h 157"/>
                <a:gd name="T66" fmla="*/ 119 w 151"/>
                <a:gd name="T67" fmla="*/ 112 h 157"/>
                <a:gd name="T68" fmla="*/ 126 w 151"/>
                <a:gd name="T69" fmla="*/ 97 h 157"/>
                <a:gd name="T70" fmla="*/ 136 w 151"/>
                <a:gd name="T71" fmla="*/ 98 h 157"/>
                <a:gd name="T72" fmla="*/ 149 w 151"/>
                <a:gd name="T73" fmla="*/ 94 h 157"/>
                <a:gd name="T74" fmla="*/ 151 w 151"/>
                <a:gd name="T75" fmla="*/ 78 h 157"/>
                <a:gd name="T76" fmla="*/ 139 w 151"/>
                <a:gd name="T77" fmla="*/ 71 h 157"/>
                <a:gd name="T78" fmla="*/ 128 w 151"/>
                <a:gd name="T79" fmla="*/ 69 h 157"/>
                <a:gd name="T80" fmla="*/ 124 w 151"/>
                <a:gd name="T81" fmla="*/ 53 h 157"/>
                <a:gd name="T82" fmla="*/ 132 w 151"/>
                <a:gd name="T83" fmla="*/ 48 h 157"/>
                <a:gd name="T84" fmla="*/ 138 w 151"/>
                <a:gd name="T85" fmla="*/ 35 h 157"/>
                <a:gd name="T86" fmla="*/ 128 w 151"/>
                <a:gd name="T87" fmla="*/ 22 h 157"/>
                <a:gd name="T88" fmla="*/ 115 w 151"/>
                <a:gd name="T89" fmla="*/ 26 h 157"/>
                <a:gd name="T90" fmla="*/ 108 w 151"/>
                <a:gd name="T91" fmla="*/ 33 h 157"/>
                <a:gd name="T92" fmla="*/ 93 w 151"/>
                <a:gd name="T93" fmla="*/ 26 h 157"/>
                <a:gd name="T94" fmla="*/ 93 w 151"/>
                <a:gd name="T95" fmla="*/ 14 h 157"/>
                <a:gd name="T96" fmla="*/ 89 w 151"/>
                <a:gd name="T97" fmla="*/ 1 h 157"/>
                <a:gd name="T98" fmla="*/ 77 w 151"/>
                <a:gd name="T99" fmla="*/ 53 h 157"/>
                <a:gd name="T100" fmla="*/ 86 w 151"/>
                <a:gd name="T101" fmla="*/ 56 h 157"/>
                <a:gd name="T102" fmla="*/ 99 w 151"/>
                <a:gd name="T103" fmla="*/ 71 h 157"/>
                <a:gd name="T104" fmla="*/ 99 w 151"/>
                <a:gd name="T105" fmla="*/ 81 h 157"/>
                <a:gd name="T106" fmla="*/ 96 w 151"/>
                <a:gd name="T107" fmla="*/ 91 h 157"/>
                <a:gd name="T108" fmla="*/ 83 w 151"/>
                <a:gd name="T109" fmla="*/ 104 h 157"/>
                <a:gd name="T110" fmla="*/ 73 w 151"/>
                <a:gd name="T111" fmla="*/ 104 h 157"/>
                <a:gd name="T112" fmla="*/ 63 w 151"/>
                <a:gd name="T113" fmla="*/ 101 h 157"/>
                <a:gd name="T114" fmla="*/ 51 w 151"/>
                <a:gd name="T115" fmla="*/ 86 h 157"/>
                <a:gd name="T116" fmla="*/ 51 w 151"/>
                <a:gd name="T117" fmla="*/ 76 h 157"/>
                <a:gd name="T118" fmla="*/ 53 w 151"/>
                <a:gd name="T119" fmla="*/ 66 h 157"/>
                <a:gd name="T120" fmla="*/ 67 w 151"/>
                <a:gd name="T121" fmla="*/ 55 h 157"/>
                <a:gd name="T122" fmla="*/ 77 w 151"/>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7">
                  <a:moveTo>
                    <a:pt x="89" y="1"/>
                  </a:moveTo>
                  <a:lnTo>
                    <a:pt x="73" y="0"/>
                  </a:lnTo>
                  <a:lnTo>
                    <a:pt x="67" y="12"/>
                  </a:lnTo>
                  <a:lnTo>
                    <a:pt x="66" y="23"/>
                  </a:lnTo>
                  <a:lnTo>
                    <a:pt x="50" y="29"/>
                  </a:lnTo>
                  <a:lnTo>
                    <a:pt x="44" y="20"/>
                  </a:lnTo>
                  <a:lnTo>
                    <a:pt x="31" y="13"/>
                  </a:lnTo>
                  <a:lnTo>
                    <a:pt x="20" y="23"/>
                  </a:lnTo>
                  <a:lnTo>
                    <a:pt x="24" y="37"/>
                  </a:lnTo>
                  <a:lnTo>
                    <a:pt x="31" y="45"/>
                  </a:lnTo>
                  <a:lnTo>
                    <a:pt x="24" y="61"/>
                  </a:lnTo>
                  <a:lnTo>
                    <a:pt x="13" y="59"/>
                  </a:lnTo>
                  <a:lnTo>
                    <a:pt x="1" y="63"/>
                  </a:lnTo>
                  <a:lnTo>
                    <a:pt x="0" y="81"/>
                  </a:lnTo>
                  <a:lnTo>
                    <a:pt x="11" y="86"/>
                  </a:lnTo>
                  <a:lnTo>
                    <a:pt x="21" y="88"/>
                  </a:lnTo>
                  <a:lnTo>
                    <a:pt x="26" y="104"/>
                  </a:lnTo>
                  <a:lnTo>
                    <a:pt x="18" y="111"/>
                  </a:lnTo>
                  <a:lnTo>
                    <a:pt x="11" y="124"/>
                  </a:lnTo>
                  <a:lnTo>
                    <a:pt x="21" y="135"/>
                  </a:lnTo>
                  <a:lnTo>
                    <a:pt x="36" y="131"/>
                  </a:lnTo>
                  <a:lnTo>
                    <a:pt x="43" y="124"/>
                  </a:lnTo>
                  <a:lnTo>
                    <a:pt x="57" y="131"/>
                  </a:lnTo>
                  <a:lnTo>
                    <a:pt x="57" y="143"/>
                  </a:lnTo>
                  <a:lnTo>
                    <a:pt x="60" y="156"/>
                  </a:lnTo>
                  <a:lnTo>
                    <a:pt x="76" y="157"/>
                  </a:lnTo>
                  <a:lnTo>
                    <a:pt x="82" y="145"/>
                  </a:lnTo>
                  <a:lnTo>
                    <a:pt x="83" y="134"/>
                  </a:lnTo>
                  <a:lnTo>
                    <a:pt x="99" y="130"/>
                  </a:lnTo>
                  <a:lnTo>
                    <a:pt x="105" y="138"/>
                  </a:lnTo>
                  <a:lnTo>
                    <a:pt x="118" y="144"/>
                  </a:lnTo>
                  <a:lnTo>
                    <a:pt x="129" y="134"/>
                  </a:lnTo>
                  <a:lnTo>
                    <a:pt x="126" y="120"/>
                  </a:lnTo>
                  <a:lnTo>
                    <a:pt x="119" y="112"/>
                  </a:lnTo>
                  <a:lnTo>
                    <a:pt x="126" y="97"/>
                  </a:lnTo>
                  <a:lnTo>
                    <a:pt x="136" y="98"/>
                  </a:lnTo>
                  <a:lnTo>
                    <a:pt x="149" y="94"/>
                  </a:lnTo>
                  <a:lnTo>
                    <a:pt x="151" y="78"/>
                  </a:lnTo>
                  <a:lnTo>
                    <a:pt x="139" y="71"/>
                  </a:lnTo>
                  <a:lnTo>
                    <a:pt x="128" y="69"/>
                  </a:lnTo>
                  <a:lnTo>
                    <a:pt x="124" y="53"/>
                  </a:lnTo>
                  <a:lnTo>
                    <a:pt x="132" y="48"/>
                  </a:lnTo>
                  <a:lnTo>
                    <a:pt x="138" y="35"/>
                  </a:lnTo>
                  <a:lnTo>
                    <a:pt x="128" y="22"/>
                  </a:lnTo>
                  <a:lnTo>
                    <a:pt x="115" y="26"/>
                  </a:lnTo>
                  <a:lnTo>
                    <a:pt x="108" y="33"/>
                  </a:lnTo>
                  <a:lnTo>
                    <a:pt x="93" y="26"/>
                  </a:lnTo>
                  <a:lnTo>
                    <a:pt x="93" y="14"/>
                  </a:lnTo>
                  <a:lnTo>
                    <a:pt x="89" y="1"/>
                  </a:lnTo>
                  <a:close/>
                  <a:moveTo>
                    <a:pt x="77" y="53"/>
                  </a:moveTo>
                  <a:lnTo>
                    <a:pt x="86" y="56"/>
                  </a:lnTo>
                  <a:lnTo>
                    <a:pt x="99" y="71"/>
                  </a:lnTo>
                  <a:lnTo>
                    <a:pt x="99" y="81"/>
                  </a:lnTo>
                  <a:lnTo>
                    <a:pt x="96" y="91"/>
                  </a:lnTo>
                  <a:lnTo>
                    <a:pt x="83" y="104"/>
                  </a:lnTo>
                  <a:lnTo>
                    <a:pt x="73" y="104"/>
                  </a:lnTo>
                  <a:lnTo>
                    <a:pt x="63" y="101"/>
                  </a:lnTo>
                  <a:lnTo>
                    <a:pt x="51" y="86"/>
                  </a:lnTo>
                  <a:lnTo>
                    <a:pt x="51" y="76"/>
                  </a:lnTo>
                  <a:lnTo>
                    <a:pt x="53" y="66"/>
                  </a:lnTo>
                  <a:lnTo>
                    <a:pt x="67" y="55"/>
                  </a:lnTo>
                  <a:lnTo>
                    <a:pt x="77"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461"/>
            <p:cNvSpPr>
              <a:spLocks noEditPoints="1"/>
            </p:cNvSpPr>
            <p:nvPr/>
          </p:nvSpPr>
          <p:spPr bwMode="auto">
            <a:xfrm>
              <a:off x="4640263" y="2036763"/>
              <a:ext cx="71438" cy="69850"/>
            </a:xfrm>
            <a:custGeom>
              <a:avLst/>
              <a:gdLst>
                <a:gd name="T0" fmla="*/ 93 w 135"/>
                <a:gd name="T1" fmla="*/ 4 h 133"/>
                <a:gd name="T2" fmla="*/ 80 w 135"/>
                <a:gd name="T3" fmla="*/ 0 h 133"/>
                <a:gd name="T4" fmla="*/ 73 w 135"/>
                <a:gd name="T5" fmla="*/ 9 h 133"/>
                <a:gd name="T6" fmla="*/ 69 w 135"/>
                <a:gd name="T7" fmla="*/ 19 h 133"/>
                <a:gd name="T8" fmla="*/ 54 w 135"/>
                <a:gd name="T9" fmla="*/ 20 h 133"/>
                <a:gd name="T10" fmla="*/ 50 w 135"/>
                <a:gd name="T11" fmla="*/ 12 h 133"/>
                <a:gd name="T12" fmla="*/ 41 w 135"/>
                <a:gd name="T13" fmla="*/ 4 h 133"/>
                <a:gd name="T14" fmla="*/ 28 w 135"/>
                <a:gd name="T15" fmla="*/ 10 h 133"/>
                <a:gd name="T16" fmla="*/ 30 w 135"/>
                <a:gd name="T17" fmla="*/ 23 h 133"/>
                <a:gd name="T18" fmla="*/ 34 w 135"/>
                <a:gd name="T19" fmla="*/ 30 h 133"/>
                <a:gd name="T20" fmla="*/ 26 w 135"/>
                <a:gd name="T21" fmla="*/ 42 h 133"/>
                <a:gd name="T22" fmla="*/ 15 w 135"/>
                <a:gd name="T23" fmla="*/ 40 h 133"/>
                <a:gd name="T24" fmla="*/ 4 w 135"/>
                <a:gd name="T25" fmla="*/ 42 h 133"/>
                <a:gd name="T26" fmla="*/ 0 w 135"/>
                <a:gd name="T27" fmla="*/ 55 h 133"/>
                <a:gd name="T28" fmla="*/ 10 w 135"/>
                <a:gd name="T29" fmla="*/ 62 h 133"/>
                <a:gd name="T30" fmla="*/ 18 w 135"/>
                <a:gd name="T31" fmla="*/ 65 h 133"/>
                <a:gd name="T32" fmla="*/ 20 w 135"/>
                <a:gd name="T33" fmla="*/ 79 h 133"/>
                <a:gd name="T34" fmla="*/ 11 w 135"/>
                <a:gd name="T35" fmla="*/ 84 h 133"/>
                <a:gd name="T36" fmla="*/ 4 w 135"/>
                <a:gd name="T37" fmla="*/ 94 h 133"/>
                <a:gd name="T38" fmla="*/ 10 w 135"/>
                <a:gd name="T39" fmla="*/ 105 h 133"/>
                <a:gd name="T40" fmla="*/ 23 w 135"/>
                <a:gd name="T41" fmla="*/ 104 h 133"/>
                <a:gd name="T42" fmla="*/ 31 w 135"/>
                <a:gd name="T43" fmla="*/ 100 h 133"/>
                <a:gd name="T44" fmla="*/ 43 w 135"/>
                <a:gd name="T45" fmla="*/ 108 h 133"/>
                <a:gd name="T46" fmla="*/ 40 w 135"/>
                <a:gd name="T47" fmla="*/ 118 h 133"/>
                <a:gd name="T48" fmla="*/ 41 w 135"/>
                <a:gd name="T49" fmla="*/ 128 h 133"/>
                <a:gd name="T50" fmla="*/ 56 w 135"/>
                <a:gd name="T51" fmla="*/ 133 h 133"/>
                <a:gd name="T52" fmla="*/ 63 w 135"/>
                <a:gd name="T53" fmla="*/ 124 h 133"/>
                <a:gd name="T54" fmla="*/ 66 w 135"/>
                <a:gd name="T55" fmla="*/ 115 h 133"/>
                <a:gd name="T56" fmla="*/ 80 w 135"/>
                <a:gd name="T57" fmla="*/ 114 h 133"/>
                <a:gd name="T58" fmla="*/ 85 w 135"/>
                <a:gd name="T59" fmla="*/ 123 h 133"/>
                <a:gd name="T60" fmla="*/ 95 w 135"/>
                <a:gd name="T61" fmla="*/ 130 h 133"/>
                <a:gd name="T62" fmla="*/ 108 w 135"/>
                <a:gd name="T63" fmla="*/ 123 h 133"/>
                <a:gd name="T64" fmla="*/ 106 w 135"/>
                <a:gd name="T65" fmla="*/ 111 h 133"/>
                <a:gd name="T66" fmla="*/ 100 w 135"/>
                <a:gd name="T67" fmla="*/ 102 h 133"/>
                <a:gd name="T68" fmla="*/ 111 w 135"/>
                <a:gd name="T69" fmla="*/ 91 h 133"/>
                <a:gd name="T70" fmla="*/ 119 w 135"/>
                <a:gd name="T71" fmla="*/ 94 h 133"/>
                <a:gd name="T72" fmla="*/ 131 w 135"/>
                <a:gd name="T73" fmla="*/ 92 h 133"/>
                <a:gd name="T74" fmla="*/ 135 w 135"/>
                <a:gd name="T75" fmla="*/ 79 h 133"/>
                <a:gd name="T76" fmla="*/ 126 w 135"/>
                <a:gd name="T77" fmla="*/ 72 h 133"/>
                <a:gd name="T78" fmla="*/ 116 w 135"/>
                <a:gd name="T79" fmla="*/ 68 h 133"/>
                <a:gd name="T80" fmla="*/ 115 w 135"/>
                <a:gd name="T81" fmla="*/ 53 h 133"/>
                <a:gd name="T82" fmla="*/ 124 w 135"/>
                <a:gd name="T83" fmla="*/ 51 h 133"/>
                <a:gd name="T84" fmla="*/ 132 w 135"/>
                <a:gd name="T85" fmla="*/ 40 h 133"/>
                <a:gd name="T86" fmla="*/ 125 w 135"/>
                <a:gd name="T87" fmla="*/ 28 h 133"/>
                <a:gd name="T88" fmla="*/ 112 w 135"/>
                <a:gd name="T89" fmla="*/ 29 h 133"/>
                <a:gd name="T90" fmla="*/ 105 w 135"/>
                <a:gd name="T91" fmla="*/ 35 h 133"/>
                <a:gd name="T92" fmla="*/ 93 w 135"/>
                <a:gd name="T93" fmla="*/ 25 h 133"/>
                <a:gd name="T94" fmla="*/ 95 w 135"/>
                <a:gd name="T95" fmla="*/ 16 h 133"/>
                <a:gd name="T96" fmla="*/ 93 w 135"/>
                <a:gd name="T97" fmla="*/ 4 h 133"/>
                <a:gd name="T98" fmla="*/ 73 w 135"/>
                <a:gd name="T99" fmla="*/ 46 h 133"/>
                <a:gd name="T100" fmla="*/ 82 w 135"/>
                <a:gd name="T101" fmla="*/ 49 h 133"/>
                <a:gd name="T102" fmla="*/ 90 w 135"/>
                <a:gd name="T103" fmla="*/ 64 h 133"/>
                <a:gd name="T104" fmla="*/ 89 w 135"/>
                <a:gd name="T105" fmla="*/ 72 h 133"/>
                <a:gd name="T106" fmla="*/ 85 w 135"/>
                <a:gd name="T107" fmla="*/ 81 h 133"/>
                <a:gd name="T108" fmla="*/ 70 w 135"/>
                <a:gd name="T109" fmla="*/ 88 h 133"/>
                <a:gd name="T110" fmla="*/ 62 w 135"/>
                <a:gd name="T111" fmla="*/ 88 h 133"/>
                <a:gd name="T112" fmla="*/ 53 w 135"/>
                <a:gd name="T113" fmla="*/ 84 h 133"/>
                <a:gd name="T114" fmla="*/ 46 w 135"/>
                <a:gd name="T115" fmla="*/ 69 h 133"/>
                <a:gd name="T116" fmla="*/ 47 w 135"/>
                <a:gd name="T117" fmla="*/ 61 h 133"/>
                <a:gd name="T118" fmla="*/ 50 w 135"/>
                <a:gd name="T119" fmla="*/ 53 h 133"/>
                <a:gd name="T120" fmla="*/ 64 w 135"/>
                <a:gd name="T121" fmla="*/ 45 h 133"/>
                <a:gd name="T122" fmla="*/ 73 w 135"/>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3">
                  <a:moveTo>
                    <a:pt x="93" y="4"/>
                  </a:moveTo>
                  <a:lnTo>
                    <a:pt x="80" y="0"/>
                  </a:lnTo>
                  <a:lnTo>
                    <a:pt x="73" y="9"/>
                  </a:lnTo>
                  <a:lnTo>
                    <a:pt x="69" y="19"/>
                  </a:lnTo>
                  <a:lnTo>
                    <a:pt x="54" y="20"/>
                  </a:lnTo>
                  <a:lnTo>
                    <a:pt x="50" y="12"/>
                  </a:lnTo>
                  <a:lnTo>
                    <a:pt x="41" y="4"/>
                  </a:lnTo>
                  <a:lnTo>
                    <a:pt x="28" y="10"/>
                  </a:lnTo>
                  <a:lnTo>
                    <a:pt x="30" y="23"/>
                  </a:lnTo>
                  <a:lnTo>
                    <a:pt x="34" y="30"/>
                  </a:lnTo>
                  <a:lnTo>
                    <a:pt x="26" y="42"/>
                  </a:lnTo>
                  <a:lnTo>
                    <a:pt x="15" y="40"/>
                  </a:lnTo>
                  <a:lnTo>
                    <a:pt x="4" y="42"/>
                  </a:lnTo>
                  <a:lnTo>
                    <a:pt x="0" y="55"/>
                  </a:lnTo>
                  <a:lnTo>
                    <a:pt x="10" y="62"/>
                  </a:lnTo>
                  <a:lnTo>
                    <a:pt x="18" y="65"/>
                  </a:lnTo>
                  <a:lnTo>
                    <a:pt x="20" y="79"/>
                  </a:lnTo>
                  <a:lnTo>
                    <a:pt x="11" y="84"/>
                  </a:lnTo>
                  <a:lnTo>
                    <a:pt x="4" y="94"/>
                  </a:lnTo>
                  <a:lnTo>
                    <a:pt x="10" y="105"/>
                  </a:lnTo>
                  <a:lnTo>
                    <a:pt x="23" y="104"/>
                  </a:lnTo>
                  <a:lnTo>
                    <a:pt x="31" y="100"/>
                  </a:lnTo>
                  <a:lnTo>
                    <a:pt x="43" y="108"/>
                  </a:lnTo>
                  <a:lnTo>
                    <a:pt x="40" y="118"/>
                  </a:lnTo>
                  <a:lnTo>
                    <a:pt x="41" y="128"/>
                  </a:lnTo>
                  <a:lnTo>
                    <a:pt x="56" y="133"/>
                  </a:lnTo>
                  <a:lnTo>
                    <a:pt x="63" y="124"/>
                  </a:lnTo>
                  <a:lnTo>
                    <a:pt x="66" y="115"/>
                  </a:lnTo>
                  <a:lnTo>
                    <a:pt x="80" y="114"/>
                  </a:lnTo>
                  <a:lnTo>
                    <a:pt x="85" y="123"/>
                  </a:lnTo>
                  <a:lnTo>
                    <a:pt x="95" y="130"/>
                  </a:lnTo>
                  <a:lnTo>
                    <a:pt x="108" y="123"/>
                  </a:lnTo>
                  <a:lnTo>
                    <a:pt x="106" y="111"/>
                  </a:lnTo>
                  <a:lnTo>
                    <a:pt x="100" y="102"/>
                  </a:lnTo>
                  <a:lnTo>
                    <a:pt x="111" y="91"/>
                  </a:lnTo>
                  <a:lnTo>
                    <a:pt x="119" y="94"/>
                  </a:lnTo>
                  <a:lnTo>
                    <a:pt x="131" y="92"/>
                  </a:lnTo>
                  <a:lnTo>
                    <a:pt x="135" y="79"/>
                  </a:lnTo>
                  <a:lnTo>
                    <a:pt x="126" y="72"/>
                  </a:lnTo>
                  <a:lnTo>
                    <a:pt x="116" y="68"/>
                  </a:lnTo>
                  <a:lnTo>
                    <a:pt x="115" y="53"/>
                  </a:lnTo>
                  <a:lnTo>
                    <a:pt x="124" y="51"/>
                  </a:lnTo>
                  <a:lnTo>
                    <a:pt x="132" y="40"/>
                  </a:lnTo>
                  <a:lnTo>
                    <a:pt x="125" y="28"/>
                  </a:lnTo>
                  <a:lnTo>
                    <a:pt x="112" y="29"/>
                  </a:lnTo>
                  <a:lnTo>
                    <a:pt x="105" y="35"/>
                  </a:lnTo>
                  <a:lnTo>
                    <a:pt x="93" y="25"/>
                  </a:lnTo>
                  <a:lnTo>
                    <a:pt x="95" y="16"/>
                  </a:lnTo>
                  <a:lnTo>
                    <a:pt x="93" y="4"/>
                  </a:lnTo>
                  <a:close/>
                  <a:moveTo>
                    <a:pt x="73" y="46"/>
                  </a:moveTo>
                  <a:lnTo>
                    <a:pt x="82" y="49"/>
                  </a:lnTo>
                  <a:lnTo>
                    <a:pt x="90" y="64"/>
                  </a:lnTo>
                  <a:lnTo>
                    <a:pt x="89" y="72"/>
                  </a:lnTo>
                  <a:lnTo>
                    <a:pt x="85" y="81"/>
                  </a:lnTo>
                  <a:lnTo>
                    <a:pt x="70" y="88"/>
                  </a:lnTo>
                  <a:lnTo>
                    <a:pt x="62" y="88"/>
                  </a:lnTo>
                  <a:lnTo>
                    <a:pt x="53" y="84"/>
                  </a:lnTo>
                  <a:lnTo>
                    <a:pt x="46" y="69"/>
                  </a:lnTo>
                  <a:lnTo>
                    <a:pt x="47" y="61"/>
                  </a:lnTo>
                  <a:lnTo>
                    <a:pt x="50" y="53"/>
                  </a:lnTo>
                  <a:lnTo>
                    <a:pt x="64" y="45"/>
                  </a:lnTo>
                  <a:lnTo>
                    <a:pt x="73" y="4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462"/>
            <p:cNvSpPr>
              <a:spLocks noEditPoints="1"/>
            </p:cNvSpPr>
            <p:nvPr/>
          </p:nvSpPr>
          <p:spPr bwMode="auto">
            <a:xfrm>
              <a:off x="4692651" y="2068513"/>
              <a:ext cx="76200" cy="76200"/>
            </a:xfrm>
            <a:custGeom>
              <a:avLst/>
              <a:gdLst>
                <a:gd name="T0" fmla="*/ 112 w 144"/>
                <a:gd name="T1" fmla="*/ 12 h 144"/>
                <a:gd name="T2" fmla="*/ 98 w 144"/>
                <a:gd name="T3" fmla="*/ 6 h 144"/>
                <a:gd name="T4" fmla="*/ 89 w 144"/>
                <a:gd name="T5" fmla="*/ 13 h 144"/>
                <a:gd name="T6" fmla="*/ 84 w 144"/>
                <a:gd name="T7" fmla="*/ 22 h 144"/>
                <a:gd name="T8" fmla="*/ 69 w 144"/>
                <a:gd name="T9" fmla="*/ 20 h 144"/>
                <a:gd name="T10" fmla="*/ 66 w 144"/>
                <a:gd name="T11" fmla="*/ 10 h 144"/>
                <a:gd name="T12" fmla="*/ 58 w 144"/>
                <a:gd name="T13" fmla="*/ 0 h 144"/>
                <a:gd name="T14" fmla="*/ 43 w 144"/>
                <a:gd name="T15" fmla="*/ 4 h 144"/>
                <a:gd name="T16" fmla="*/ 42 w 144"/>
                <a:gd name="T17" fmla="*/ 19 h 144"/>
                <a:gd name="T18" fmla="*/ 46 w 144"/>
                <a:gd name="T19" fmla="*/ 27 h 144"/>
                <a:gd name="T20" fmla="*/ 33 w 144"/>
                <a:gd name="T21" fmla="*/ 38 h 144"/>
                <a:gd name="T22" fmla="*/ 25 w 144"/>
                <a:gd name="T23" fmla="*/ 33 h 144"/>
                <a:gd name="T24" fmla="*/ 13 w 144"/>
                <a:gd name="T25" fmla="*/ 33 h 144"/>
                <a:gd name="T26" fmla="*/ 6 w 144"/>
                <a:gd name="T27" fmla="*/ 46 h 144"/>
                <a:gd name="T28" fmla="*/ 13 w 144"/>
                <a:gd name="T29" fmla="*/ 55 h 144"/>
                <a:gd name="T30" fmla="*/ 22 w 144"/>
                <a:gd name="T31" fmla="*/ 61 h 144"/>
                <a:gd name="T32" fmla="*/ 20 w 144"/>
                <a:gd name="T33" fmla="*/ 75 h 144"/>
                <a:gd name="T34" fmla="*/ 12 w 144"/>
                <a:gd name="T35" fmla="*/ 78 h 144"/>
                <a:gd name="T36" fmla="*/ 0 w 144"/>
                <a:gd name="T37" fmla="*/ 86 h 144"/>
                <a:gd name="T38" fmla="*/ 6 w 144"/>
                <a:gd name="T39" fmla="*/ 101 h 144"/>
                <a:gd name="T40" fmla="*/ 19 w 144"/>
                <a:gd name="T41" fmla="*/ 102 h 144"/>
                <a:gd name="T42" fmla="*/ 27 w 144"/>
                <a:gd name="T43" fmla="*/ 99 h 144"/>
                <a:gd name="T44" fmla="*/ 37 w 144"/>
                <a:gd name="T45" fmla="*/ 111 h 144"/>
                <a:gd name="T46" fmla="*/ 33 w 144"/>
                <a:gd name="T47" fmla="*/ 120 h 144"/>
                <a:gd name="T48" fmla="*/ 33 w 144"/>
                <a:gd name="T49" fmla="*/ 133 h 144"/>
                <a:gd name="T50" fmla="*/ 46 w 144"/>
                <a:gd name="T51" fmla="*/ 138 h 144"/>
                <a:gd name="T52" fmla="*/ 55 w 144"/>
                <a:gd name="T53" fmla="*/ 131 h 144"/>
                <a:gd name="T54" fmla="*/ 61 w 144"/>
                <a:gd name="T55" fmla="*/ 122 h 144"/>
                <a:gd name="T56" fmla="*/ 76 w 144"/>
                <a:gd name="T57" fmla="*/ 124 h 144"/>
                <a:gd name="T58" fmla="*/ 78 w 144"/>
                <a:gd name="T59" fmla="*/ 134 h 144"/>
                <a:gd name="T60" fmla="*/ 86 w 144"/>
                <a:gd name="T61" fmla="*/ 144 h 144"/>
                <a:gd name="T62" fmla="*/ 101 w 144"/>
                <a:gd name="T63" fmla="*/ 140 h 144"/>
                <a:gd name="T64" fmla="*/ 102 w 144"/>
                <a:gd name="T65" fmla="*/ 125 h 144"/>
                <a:gd name="T66" fmla="*/ 99 w 144"/>
                <a:gd name="T67" fmla="*/ 117 h 144"/>
                <a:gd name="T68" fmla="*/ 111 w 144"/>
                <a:gd name="T69" fmla="*/ 107 h 144"/>
                <a:gd name="T70" fmla="*/ 121 w 144"/>
                <a:gd name="T71" fmla="*/ 111 h 144"/>
                <a:gd name="T72" fmla="*/ 133 w 144"/>
                <a:gd name="T73" fmla="*/ 112 h 144"/>
                <a:gd name="T74" fmla="*/ 140 w 144"/>
                <a:gd name="T75" fmla="*/ 98 h 144"/>
                <a:gd name="T76" fmla="*/ 131 w 144"/>
                <a:gd name="T77" fmla="*/ 89 h 144"/>
                <a:gd name="T78" fmla="*/ 123 w 144"/>
                <a:gd name="T79" fmla="*/ 84 h 144"/>
                <a:gd name="T80" fmla="*/ 124 w 144"/>
                <a:gd name="T81" fmla="*/ 69 h 144"/>
                <a:gd name="T82" fmla="*/ 134 w 144"/>
                <a:gd name="T83" fmla="*/ 66 h 144"/>
                <a:gd name="T84" fmla="*/ 144 w 144"/>
                <a:gd name="T85" fmla="*/ 58 h 144"/>
                <a:gd name="T86" fmla="*/ 140 w 144"/>
                <a:gd name="T87" fmla="*/ 43 h 144"/>
                <a:gd name="T88" fmla="*/ 127 w 144"/>
                <a:gd name="T89" fmla="*/ 42 h 144"/>
                <a:gd name="T90" fmla="*/ 117 w 144"/>
                <a:gd name="T91" fmla="*/ 45 h 144"/>
                <a:gd name="T92" fmla="*/ 107 w 144"/>
                <a:gd name="T93" fmla="*/ 33 h 144"/>
                <a:gd name="T94" fmla="*/ 111 w 144"/>
                <a:gd name="T95" fmla="*/ 25 h 144"/>
                <a:gd name="T96" fmla="*/ 112 w 144"/>
                <a:gd name="T97" fmla="*/ 12 h 144"/>
                <a:gd name="T98" fmla="*/ 84 w 144"/>
                <a:gd name="T99" fmla="*/ 52 h 144"/>
                <a:gd name="T100" fmla="*/ 91 w 144"/>
                <a:gd name="T101" fmla="*/ 58 h 144"/>
                <a:gd name="T102" fmla="*/ 97 w 144"/>
                <a:gd name="T103" fmla="*/ 74 h 144"/>
                <a:gd name="T104" fmla="*/ 92 w 144"/>
                <a:gd name="T105" fmla="*/ 82 h 144"/>
                <a:gd name="T106" fmla="*/ 88 w 144"/>
                <a:gd name="T107" fmla="*/ 91 h 144"/>
                <a:gd name="T108" fmla="*/ 71 w 144"/>
                <a:gd name="T109" fmla="*/ 95 h 144"/>
                <a:gd name="T110" fmla="*/ 62 w 144"/>
                <a:gd name="T111" fmla="*/ 92 h 144"/>
                <a:gd name="T112" fmla="*/ 55 w 144"/>
                <a:gd name="T113" fmla="*/ 86 h 144"/>
                <a:gd name="T114" fmla="*/ 49 w 144"/>
                <a:gd name="T115" fmla="*/ 71 h 144"/>
                <a:gd name="T116" fmla="*/ 52 w 144"/>
                <a:gd name="T117" fmla="*/ 62 h 144"/>
                <a:gd name="T118" fmla="*/ 58 w 144"/>
                <a:gd name="T119" fmla="*/ 53 h 144"/>
                <a:gd name="T120" fmla="*/ 74 w 144"/>
                <a:gd name="T121" fmla="*/ 49 h 144"/>
                <a:gd name="T122" fmla="*/ 84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2"/>
                  </a:moveTo>
                  <a:lnTo>
                    <a:pt x="98" y="6"/>
                  </a:lnTo>
                  <a:lnTo>
                    <a:pt x="89" y="13"/>
                  </a:lnTo>
                  <a:lnTo>
                    <a:pt x="84" y="22"/>
                  </a:lnTo>
                  <a:lnTo>
                    <a:pt x="69" y="20"/>
                  </a:lnTo>
                  <a:lnTo>
                    <a:pt x="66" y="10"/>
                  </a:lnTo>
                  <a:lnTo>
                    <a:pt x="58" y="0"/>
                  </a:lnTo>
                  <a:lnTo>
                    <a:pt x="43" y="4"/>
                  </a:lnTo>
                  <a:lnTo>
                    <a:pt x="42" y="19"/>
                  </a:lnTo>
                  <a:lnTo>
                    <a:pt x="46" y="27"/>
                  </a:lnTo>
                  <a:lnTo>
                    <a:pt x="33" y="38"/>
                  </a:lnTo>
                  <a:lnTo>
                    <a:pt x="25" y="33"/>
                  </a:lnTo>
                  <a:lnTo>
                    <a:pt x="13" y="33"/>
                  </a:lnTo>
                  <a:lnTo>
                    <a:pt x="6" y="46"/>
                  </a:lnTo>
                  <a:lnTo>
                    <a:pt x="13" y="55"/>
                  </a:lnTo>
                  <a:lnTo>
                    <a:pt x="22" y="61"/>
                  </a:lnTo>
                  <a:lnTo>
                    <a:pt x="20" y="75"/>
                  </a:lnTo>
                  <a:lnTo>
                    <a:pt x="12" y="78"/>
                  </a:lnTo>
                  <a:lnTo>
                    <a:pt x="0" y="86"/>
                  </a:lnTo>
                  <a:lnTo>
                    <a:pt x="6" y="101"/>
                  </a:lnTo>
                  <a:lnTo>
                    <a:pt x="19" y="102"/>
                  </a:lnTo>
                  <a:lnTo>
                    <a:pt x="27" y="99"/>
                  </a:lnTo>
                  <a:lnTo>
                    <a:pt x="37" y="111"/>
                  </a:lnTo>
                  <a:lnTo>
                    <a:pt x="33" y="120"/>
                  </a:lnTo>
                  <a:lnTo>
                    <a:pt x="33" y="133"/>
                  </a:lnTo>
                  <a:lnTo>
                    <a:pt x="46" y="138"/>
                  </a:lnTo>
                  <a:lnTo>
                    <a:pt x="55" y="131"/>
                  </a:lnTo>
                  <a:lnTo>
                    <a:pt x="61" y="122"/>
                  </a:lnTo>
                  <a:lnTo>
                    <a:pt x="76" y="124"/>
                  </a:lnTo>
                  <a:lnTo>
                    <a:pt x="78" y="134"/>
                  </a:lnTo>
                  <a:lnTo>
                    <a:pt x="86" y="144"/>
                  </a:lnTo>
                  <a:lnTo>
                    <a:pt x="101" y="140"/>
                  </a:lnTo>
                  <a:lnTo>
                    <a:pt x="102" y="125"/>
                  </a:lnTo>
                  <a:lnTo>
                    <a:pt x="99" y="117"/>
                  </a:lnTo>
                  <a:lnTo>
                    <a:pt x="111" y="107"/>
                  </a:lnTo>
                  <a:lnTo>
                    <a:pt x="121" y="111"/>
                  </a:lnTo>
                  <a:lnTo>
                    <a:pt x="133" y="112"/>
                  </a:lnTo>
                  <a:lnTo>
                    <a:pt x="140" y="98"/>
                  </a:lnTo>
                  <a:lnTo>
                    <a:pt x="131" y="89"/>
                  </a:lnTo>
                  <a:lnTo>
                    <a:pt x="123" y="84"/>
                  </a:lnTo>
                  <a:lnTo>
                    <a:pt x="124" y="69"/>
                  </a:lnTo>
                  <a:lnTo>
                    <a:pt x="134" y="66"/>
                  </a:lnTo>
                  <a:lnTo>
                    <a:pt x="144" y="58"/>
                  </a:lnTo>
                  <a:lnTo>
                    <a:pt x="140" y="43"/>
                  </a:lnTo>
                  <a:lnTo>
                    <a:pt x="127" y="42"/>
                  </a:lnTo>
                  <a:lnTo>
                    <a:pt x="117" y="45"/>
                  </a:lnTo>
                  <a:lnTo>
                    <a:pt x="107" y="33"/>
                  </a:lnTo>
                  <a:lnTo>
                    <a:pt x="111" y="25"/>
                  </a:lnTo>
                  <a:lnTo>
                    <a:pt x="112" y="12"/>
                  </a:lnTo>
                  <a:close/>
                  <a:moveTo>
                    <a:pt x="84" y="52"/>
                  </a:moveTo>
                  <a:lnTo>
                    <a:pt x="91" y="58"/>
                  </a:lnTo>
                  <a:lnTo>
                    <a:pt x="97" y="74"/>
                  </a:lnTo>
                  <a:lnTo>
                    <a:pt x="92" y="82"/>
                  </a:lnTo>
                  <a:lnTo>
                    <a:pt x="88" y="91"/>
                  </a:lnTo>
                  <a:lnTo>
                    <a:pt x="71" y="95"/>
                  </a:lnTo>
                  <a:lnTo>
                    <a:pt x="62" y="92"/>
                  </a:lnTo>
                  <a:lnTo>
                    <a:pt x="55" y="86"/>
                  </a:lnTo>
                  <a:lnTo>
                    <a:pt x="49" y="71"/>
                  </a:lnTo>
                  <a:lnTo>
                    <a:pt x="52" y="62"/>
                  </a:lnTo>
                  <a:lnTo>
                    <a:pt x="58" y="53"/>
                  </a:lnTo>
                  <a:lnTo>
                    <a:pt x="74" y="49"/>
                  </a:lnTo>
                  <a:lnTo>
                    <a:pt x="84"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463"/>
            <p:cNvSpPr>
              <a:spLocks noEditPoints="1"/>
            </p:cNvSpPr>
            <p:nvPr/>
          </p:nvSpPr>
          <p:spPr bwMode="auto">
            <a:xfrm>
              <a:off x="4638676" y="2111376"/>
              <a:ext cx="79375" cy="82550"/>
            </a:xfrm>
            <a:custGeom>
              <a:avLst/>
              <a:gdLst>
                <a:gd name="T0" fmla="*/ 90 w 151"/>
                <a:gd name="T1" fmla="*/ 2 h 156"/>
                <a:gd name="T2" fmla="*/ 75 w 151"/>
                <a:gd name="T3" fmla="*/ 0 h 156"/>
                <a:gd name="T4" fmla="*/ 69 w 151"/>
                <a:gd name="T5" fmla="*/ 12 h 156"/>
                <a:gd name="T6" fmla="*/ 67 w 151"/>
                <a:gd name="T7" fmla="*/ 22 h 156"/>
                <a:gd name="T8" fmla="*/ 52 w 151"/>
                <a:gd name="T9" fmla="*/ 28 h 156"/>
                <a:gd name="T10" fmla="*/ 46 w 151"/>
                <a:gd name="T11" fmla="*/ 19 h 156"/>
                <a:gd name="T12" fmla="*/ 33 w 151"/>
                <a:gd name="T13" fmla="*/ 12 h 156"/>
                <a:gd name="T14" fmla="*/ 20 w 151"/>
                <a:gd name="T15" fmla="*/ 22 h 156"/>
                <a:gd name="T16" fmla="*/ 24 w 151"/>
                <a:gd name="T17" fmla="*/ 36 h 156"/>
                <a:gd name="T18" fmla="*/ 31 w 151"/>
                <a:gd name="T19" fmla="*/ 45 h 156"/>
                <a:gd name="T20" fmla="*/ 24 w 151"/>
                <a:gd name="T21" fmla="*/ 59 h 156"/>
                <a:gd name="T22" fmla="*/ 14 w 151"/>
                <a:gd name="T23" fmla="*/ 59 h 156"/>
                <a:gd name="T24" fmla="*/ 1 w 151"/>
                <a:gd name="T25" fmla="*/ 64 h 156"/>
                <a:gd name="T26" fmla="*/ 0 w 151"/>
                <a:gd name="T27" fmla="*/ 79 h 156"/>
                <a:gd name="T28" fmla="*/ 11 w 151"/>
                <a:gd name="T29" fmla="*/ 85 h 156"/>
                <a:gd name="T30" fmla="*/ 23 w 151"/>
                <a:gd name="T31" fmla="*/ 87 h 156"/>
                <a:gd name="T32" fmla="*/ 27 w 151"/>
                <a:gd name="T33" fmla="*/ 103 h 156"/>
                <a:gd name="T34" fmla="*/ 18 w 151"/>
                <a:gd name="T35" fmla="*/ 110 h 156"/>
                <a:gd name="T36" fmla="*/ 13 w 151"/>
                <a:gd name="T37" fmla="*/ 123 h 156"/>
                <a:gd name="T38" fmla="*/ 23 w 151"/>
                <a:gd name="T39" fmla="*/ 134 h 156"/>
                <a:gd name="T40" fmla="*/ 36 w 151"/>
                <a:gd name="T41" fmla="*/ 130 h 156"/>
                <a:gd name="T42" fmla="*/ 43 w 151"/>
                <a:gd name="T43" fmla="*/ 123 h 156"/>
                <a:gd name="T44" fmla="*/ 57 w 151"/>
                <a:gd name="T45" fmla="*/ 131 h 156"/>
                <a:gd name="T46" fmla="*/ 57 w 151"/>
                <a:gd name="T47" fmla="*/ 141 h 156"/>
                <a:gd name="T48" fmla="*/ 62 w 151"/>
                <a:gd name="T49" fmla="*/ 154 h 156"/>
                <a:gd name="T50" fmla="*/ 78 w 151"/>
                <a:gd name="T51" fmla="*/ 156 h 156"/>
                <a:gd name="T52" fmla="*/ 83 w 151"/>
                <a:gd name="T53" fmla="*/ 144 h 156"/>
                <a:gd name="T54" fmla="*/ 85 w 151"/>
                <a:gd name="T55" fmla="*/ 133 h 156"/>
                <a:gd name="T56" fmla="*/ 101 w 151"/>
                <a:gd name="T57" fmla="*/ 128 h 156"/>
                <a:gd name="T58" fmla="*/ 106 w 151"/>
                <a:gd name="T59" fmla="*/ 137 h 156"/>
                <a:gd name="T60" fmla="*/ 118 w 151"/>
                <a:gd name="T61" fmla="*/ 143 h 156"/>
                <a:gd name="T62" fmla="*/ 131 w 151"/>
                <a:gd name="T63" fmla="*/ 133 h 156"/>
                <a:gd name="T64" fmla="*/ 127 w 151"/>
                <a:gd name="T65" fmla="*/ 120 h 156"/>
                <a:gd name="T66" fmla="*/ 119 w 151"/>
                <a:gd name="T67" fmla="*/ 111 h 156"/>
                <a:gd name="T68" fmla="*/ 127 w 151"/>
                <a:gd name="T69" fmla="*/ 97 h 156"/>
                <a:gd name="T70" fmla="*/ 138 w 151"/>
                <a:gd name="T71" fmla="*/ 97 h 156"/>
                <a:gd name="T72" fmla="*/ 150 w 151"/>
                <a:gd name="T73" fmla="*/ 92 h 156"/>
                <a:gd name="T74" fmla="*/ 151 w 151"/>
                <a:gd name="T75" fmla="*/ 77 h 156"/>
                <a:gd name="T76" fmla="*/ 139 w 151"/>
                <a:gd name="T77" fmla="*/ 71 h 156"/>
                <a:gd name="T78" fmla="*/ 129 w 151"/>
                <a:gd name="T79" fmla="*/ 69 h 156"/>
                <a:gd name="T80" fmla="*/ 125 w 151"/>
                <a:gd name="T81" fmla="*/ 52 h 156"/>
                <a:gd name="T82" fmla="*/ 132 w 151"/>
                <a:gd name="T83" fmla="*/ 46 h 156"/>
                <a:gd name="T84" fmla="*/ 139 w 151"/>
                <a:gd name="T85" fmla="*/ 33 h 156"/>
                <a:gd name="T86" fmla="*/ 129 w 151"/>
                <a:gd name="T87" fmla="*/ 20 h 156"/>
                <a:gd name="T88" fmla="*/ 115 w 151"/>
                <a:gd name="T89" fmla="*/ 25 h 156"/>
                <a:gd name="T90" fmla="*/ 108 w 151"/>
                <a:gd name="T91" fmla="*/ 32 h 156"/>
                <a:gd name="T92" fmla="*/ 93 w 151"/>
                <a:gd name="T93" fmla="*/ 25 h 156"/>
                <a:gd name="T94" fmla="*/ 93 w 151"/>
                <a:gd name="T95" fmla="*/ 13 h 156"/>
                <a:gd name="T96" fmla="*/ 90 w 151"/>
                <a:gd name="T97" fmla="*/ 2 h 156"/>
                <a:gd name="T98" fmla="*/ 78 w 151"/>
                <a:gd name="T99" fmla="*/ 54 h 156"/>
                <a:gd name="T100" fmla="*/ 88 w 151"/>
                <a:gd name="T101" fmla="*/ 55 h 156"/>
                <a:gd name="T102" fmla="*/ 99 w 151"/>
                <a:gd name="T103" fmla="*/ 69 h 156"/>
                <a:gd name="T104" fmla="*/ 99 w 151"/>
                <a:gd name="T105" fmla="*/ 79 h 156"/>
                <a:gd name="T106" fmla="*/ 98 w 151"/>
                <a:gd name="T107" fmla="*/ 90 h 156"/>
                <a:gd name="T108" fmla="*/ 83 w 151"/>
                <a:gd name="T109" fmla="*/ 103 h 156"/>
                <a:gd name="T110" fmla="*/ 73 w 151"/>
                <a:gd name="T111" fmla="*/ 103 h 156"/>
                <a:gd name="T112" fmla="*/ 65 w 151"/>
                <a:gd name="T113" fmla="*/ 101 h 156"/>
                <a:gd name="T114" fmla="*/ 52 w 151"/>
                <a:gd name="T115" fmla="*/ 85 h 156"/>
                <a:gd name="T116" fmla="*/ 52 w 151"/>
                <a:gd name="T117" fmla="*/ 75 h 156"/>
                <a:gd name="T118" fmla="*/ 54 w 151"/>
                <a:gd name="T119" fmla="*/ 65 h 156"/>
                <a:gd name="T120" fmla="*/ 67 w 151"/>
                <a:gd name="T121" fmla="*/ 54 h 156"/>
                <a:gd name="T122" fmla="*/ 78 w 151"/>
                <a:gd name="T123"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6">
                  <a:moveTo>
                    <a:pt x="90" y="2"/>
                  </a:moveTo>
                  <a:lnTo>
                    <a:pt x="75" y="0"/>
                  </a:lnTo>
                  <a:lnTo>
                    <a:pt x="69" y="12"/>
                  </a:lnTo>
                  <a:lnTo>
                    <a:pt x="67" y="22"/>
                  </a:lnTo>
                  <a:lnTo>
                    <a:pt x="52" y="28"/>
                  </a:lnTo>
                  <a:lnTo>
                    <a:pt x="46" y="19"/>
                  </a:lnTo>
                  <a:lnTo>
                    <a:pt x="33" y="12"/>
                  </a:lnTo>
                  <a:lnTo>
                    <a:pt x="20" y="22"/>
                  </a:lnTo>
                  <a:lnTo>
                    <a:pt x="24" y="36"/>
                  </a:lnTo>
                  <a:lnTo>
                    <a:pt x="31" y="45"/>
                  </a:lnTo>
                  <a:lnTo>
                    <a:pt x="24" y="59"/>
                  </a:lnTo>
                  <a:lnTo>
                    <a:pt x="14" y="59"/>
                  </a:lnTo>
                  <a:lnTo>
                    <a:pt x="1" y="64"/>
                  </a:lnTo>
                  <a:lnTo>
                    <a:pt x="0" y="79"/>
                  </a:lnTo>
                  <a:lnTo>
                    <a:pt x="11" y="85"/>
                  </a:lnTo>
                  <a:lnTo>
                    <a:pt x="23" y="87"/>
                  </a:lnTo>
                  <a:lnTo>
                    <a:pt x="27" y="103"/>
                  </a:lnTo>
                  <a:lnTo>
                    <a:pt x="18" y="110"/>
                  </a:lnTo>
                  <a:lnTo>
                    <a:pt x="13" y="123"/>
                  </a:lnTo>
                  <a:lnTo>
                    <a:pt x="23" y="134"/>
                  </a:lnTo>
                  <a:lnTo>
                    <a:pt x="36" y="130"/>
                  </a:lnTo>
                  <a:lnTo>
                    <a:pt x="43" y="123"/>
                  </a:lnTo>
                  <a:lnTo>
                    <a:pt x="57" y="131"/>
                  </a:lnTo>
                  <a:lnTo>
                    <a:pt x="57" y="141"/>
                  </a:lnTo>
                  <a:lnTo>
                    <a:pt x="62" y="154"/>
                  </a:lnTo>
                  <a:lnTo>
                    <a:pt x="78" y="156"/>
                  </a:lnTo>
                  <a:lnTo>
                    <a:pt x="83" y="144"/>
                  </a:lnTo>
                  <a:lnTo>
                    <a:pt x="85" y="133"/>
                  </a:lnTo>
                  <a:lnTo>
                    <a:pt x="101" y="128"/>
                  </a:lnTo>
                  <a:lnTo>
                    <a:pt x="106" y="137"/>
                  </a:lnTo>
                  <a:lnTo>
                    <a:pt x="118" y="143"/>
                  </a:lnTo>
                  <a:lnTo>
                    <a:pt x="131" y="133"/>
                  </a:lnTo>
                  <a:lnTo>
                    <a:pt x="127" y="120"/>
                  </a:lnTo>
                  <a:lnTo>
                    <a:pt x="119" y="111"/>
                  </a:lnTo>
                  <a:lnTo>
                    <a:pt x="127" y="97"/>
                  </a:lnTo>
                  <a:lnTo>
                    <a:pt x="138" y="97"/>
                  </a:lnTo>
                  <a:lnTo>
                    <a:pt x="150" y="92"/>
                  </a:lnTo>
                  <a:lnTo>
                    <a:pt x="151" y="77"/>
                  </a:lnTo>
                  <a:lnTo>
                    <a:pt x="139" y="71"/>
                  </a:lnTo>
                  <a:lnTo>
                    <a:pt x="129" y="69"/>
                  </a:lnTo>
                  <a:lnTo>
                    <a:pt x="125" y="52"/>
                  </a:lnTo>
                  <a:lnTo>
                    <a:pt x="132" y="46"/>
                  </a:lnTo>
                  <a:lnTo>
                    <a:pt x="139" y="33"/>
                  </a:lnTo>
                  <a:lnTo>
                    <a:pt x="129" y="20"/>
                  </a:lnTo>
                  <a:lnTo>
                    <a:pt x="115" y="25"/>
                  </a:lnTo>
                  <a:lnTo>
                    <a:pt x="108" y="32"/>
                  </a:lnTo>
                  <a:lnTo>
                    <a:pt x="93" y="25"/>
                  </a:lnTo>
                  <a:lnTo>
                    <a:pt x="93" y="13"/>
                  </a:lnTo>
                  <a:lnTo>
                    <a:pt x="90" y="2"/>
                  </a:lnTo>
                  <a:close/>
                  <a:moveTo>
                    <a:pt x="78" y="54"/>
                  </a:moveTo>
                  <a:lnTo>
                    <a:pt x="88" y="55"/>
                  </a:lnTo>
                  <a:lnTo>
                    <a:pt x="99" y="69"/>
                  </a:lnTo>
                  <a:lnTo>
                    <a:pt x="99" y="79"/>
                  </a:lnTo>
                  <a:lnTo>
                    <a:pt x="98" y="90"/>
                  </a:lnTo>
                  <a:lnTo>
                    <a:pt x="83" y="103"/>
                  </a:lnTo>
                  <a:lnTo>
                    <a:pt x="73" y="103"/>
                  </a:lnTo>
                  <a:lnTo>
                    <a:pt x="65" y="101"/>
                  </a:lnTo>
                  <a:lnTo>
                    <a:pt x="52" y="85"/>
                  </a:lnTo>
                  <a:lnTo>
                    <a:pt x="52" y="75"/>
                  </a:lnTo>
                  <a:lnTo>
                    <a:pt x="54" y="65"/>
                  </a:lnTo>
                  <a:lnTo>
                    <a:pt x="67" y="54"/>
                  </a:lnTo>
                  <a:lnTo>
                    <a:pt x="78" y="54"/>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464"/>
            <p:cNvSpPr>
              <a:spLocks noEditPoints="1"/>
            </p:cNvSpPr>
            <p:nvPr/>
          </p:nvSpPr>
          <p:spPr bwMode="auto">
            <a:xfrm>
              <a:off x="4549776" y="1836738"/>
              <a:ext cx="71438" cy="69850"/>
            </a:xfrm>
            <a:custGeom>
              <a:avLst/>
              <a:gdLst>
                <a:gd name="T0" fmla="*/ 94 w 134"/>
                <a:gd name="T1" fmla="*/ 3 h 131"/>
                <a:gd name="T2" fmla="*/ 79 w 134"/>
                <a:gd name="T3" fmla="*/ 0 h 131"/>
                <a:gd name="T4" fmla="*/ 72 w 134"/>
                <a:gd name="T5" fmla="*/ 9 h 131"/>
                <a:gd name="T6" fmla="*/ 69 w 134"/>
                <a:gd name="T7" fmla="*/ 18 h 131"/>
                <a:gd name="T8" fmla="*/ 55 w 134"/>
                <a:gd name="T9" fmla="*/ 19 h 131"/>
                <a:gd name="T10" fmla="*/ 50 w 134"/>
                <a:gd name="T11" fmla="*/ 10 h 131"/>
                <a:gd name="T12" fmla="*/ 40 w 134"/>
                <a:gd name="T13" fmla="*/ 3 h 131"/>
                <a:gd name="T14" fmla="*/ 27 w 134"/>
                <a:gd name="T15" fmla="*/ 9 h 131"/>
                <a:gd name="T16" fmla="*/ 29 w 134"/>
                <a:gd name="T17" fmla="*/ 22 h 131"/>
                <a:gd name="T18" fmla="*/ 35 w 134"/>
                <a:gd name="T19" fmla="*/ 29 h 131"/>
                <a:gd name="T20" fmla="*/ 24 w 134"/>
                <a:gd name="T21" fmla="*/ 41 h 131"/>
                <a:gd name="T22" fmla="*/ 16 w 134"/>
                <a:gd name="T23" fmla="*/ 39 h 131"/>
                <a:gd name="T24" fmla="*/ 4 w 134"/>
                <a:gd name="T25" fmla="*/ 41 h 131"/>
                <a:gd name="T26" fmla="*/ 0 w 134"/>
                <a:gd name="T27" fmla="*/ 54 h 131"/>
                <a:gd name="T28" fmla="*/ 9 w 134"/>
                <a:gd name="T29" fmla="*/ 61 h 131"/>
                <a:gd name="T30" fmla="*/ 19 w 134"/>
                <a:gd name="T31" fmla="*/ 64 h 131"/>
                <a:gd name="T32" fmla="*/ 20 w 134"/>
                <a:gd name="T33" fmla="*/ 78 h 131"/>
                <a:gd name="T34" fmla="*/ 11 w 134"/>
                <a:gd name="T35" fmla="*/ 82 h 131"/>
                <a:gd name="T36" fmla="*/ 3 w 134"/>
                <a:gd name="T37" fmla="*/ 92 h 131"/>
                <a:gd name="T38" fmla="*/ 10 w 134"/>
                <a:gd name="T39" fmla="*/ 104 h 131"/>
                <a:gd name="T40" fmla="*/ 23 w 134"/>
                <a:gd name="T41" fmla="*/ 103 h 131"/>
                <a:gd name="T42" fmla="*/ 30 w 134"/>
                <a:gd name="T43" fmla="*/ 98 h 131"/>
                <a:gd name="T44" fmla="*/ 42 w 134"/>
                <a:gd name="T45" fmla="*/ 107 h 131"/>
                <a:gd name="T46" fmla="*/ 40 w 134"/>
                <a:gd name="T47" fmla="*/ 117 h 131"/>
                <a:gd name="T48" fmla="*/ 42 w 134"/>
                <a:gd name="T49" fmla="*/ 127 h 131"/>
                <a:gd name="T50" fmla="*/ 55 w 134"/>
                <a:gd name="T51" fmla="*/ 131 h 131"/>
                <a:gd name="T52" fmla="*/ 62 w 134"/>
                <a:gd name="T53" fmla="*/ 123 h 131"/>
                <a:gd name="T54" fmla="*/ 65 w 134"/>
                <a:gd name="T55" fmla="*/ 114 h 131"/>
                <a:gd name="T56" fmla="*/ 81 w 134"/>
                <a:gd name="T57" fmla="*/ 113 h 131"/>
                <a:gd name="T58" fmla="*/ 85 w 134"/>
                <a:gd name="T59" fmla="*/ 121 h 131"/>
                <a:gd name="T60" fmla="*/ 94 w 134"/>
                <a:gd name="T61" fmla="*/ 128 h 131"/>
                <a:gd name="T62" fmla="*/ 107 w 134"/>
                <a:gd name="T63" fmla="*/ 121 h 131"/>
                <a:gd name="T64" fmla="*/ 105 w 134"/>
                <a:gd name="T65" fmla="*/ 110 h 131"/>
                <a:gd name="T66" fmla="*/ 101 w 134"/>
                <a:gd name="T67" fmla="*/ 101 h 131"/>
                <a:gd name="T68" fmla="*/ 109 w 134"/>
                <a:gd name="T69" fmla="*/ 90 h 131"/>
                <a:gd name="T70" fmla="*/ 120 w 134"/>
                <a:gd name="T71" fmla="*/ 92 h 131"/>
                <a:gd name="T72" fmla="*/ 131 w 134"/>
                <a:gd name="T73" fmla="*/ 91 h 131"/>
                <a:gd name="T74" fmla="*/ 134 w 134"/>
                <a:gd name="T75" fmla="*/ 78 h 131"/>
                <a:gd name="T76" fmla="*/ 125 w 134"/>
                <a:gd name="T77" fmla="*/ 71 h 131"/>
                <a:gd name="T78" fmla="*/ 117 w 134"/>
                <a:gd name="T79" fmla="*/ 68 h 131"/>
                <a:gd name="T80" fmla="*/ 115 w 134"/>
                <a:gd name="T81" fmla="*/ 54 h 131"/>
                <a:gd name="T82" fmla="*/ 124 w 134"/>
                <a:gd name="T83" fmla="*/ 49 h 131"/>
                <a:gd name="T84" fmla="*/ 131 w 134"/>
                <a:gd name="T85" fmla="*/ 39 h 131"/>
                <a:gd name="T86" fmla="*/ 125 w 134"/>
                <a:gd name="T87" fmla="*/ 26 h 131"/>
                <a:gd name="T88" fmla="*/ 112 w 134"/>
                <a:gd name="T89" fmla="*/ 28 h 131"/>
                <a:gd name="T90" fmla="*/ 104 w 134"/>
                <a:gd name="T91" fmla="*/ 33 h 131"/>
                <a:gd name="T92" fmla="*/ 92 w 134"/>
                <a:gd name="T93" fmla="*/ 23 h 131"/>
                <a:gd name="T94" fmla="*/ 95 w 134"/>
                <a:gd name="T95" fmla="*/ 15 h 131"/>
                <a:gd name="T96" fmla="*/ 94 w 134"/>
                <a:gd name="T97" fmla="*/ 3 h 131"/>
                <a:gd name="T98" fmla="*/ 73 w 134"/>
                <a:gd name="T99" fmla="*/ 45 h 131"/>
                <a:gd name="T100" fmla="*/ 82 w 134"/>
                <a:gd name="T101" fmla="*/ 49 h 131"/>
                <a:gd name="T102" fmla="*/ 89 w 134"/>
                <a:gd name="T103" fmla="*/ 64 h 131"/>
                <a:gd name="T104" fmla="*/ 88 w 134"/>
                <a:gd name="T105" fmla="*/ 72 h 131"/>
                <a:gd name="T106" fmla="*/ 85 w 134"/>
                <a:gd name="T107" fmla="*/ 79 h 131"/>
                <a:gd name="T108" fmla="*/ 71 w 134"/>
                <a:gd name="T109" fmla="*/ 88 h 131"/>
                <a:gd name="T110" fmla="*/ 60 w 134"/>
                <a:gd name="T111" fmla="*/ 87 h 131"/>
                <a:gd name="T112" fmla="*/ 53 w 134"/>
                <a:gd name="T113" fmla="*/ 82 h 131"/>
                <a:gd name="T114" fmla="*/ 45 w 134"/>
                <a:gd name="T115" fmla="*/ 68 h 131"/>
                <a:gd name="T116" fmla="*/ 46 w 134"/>
                <a:gd name="T117" fmla="*/ 59 h 131"/>
                <a:gd name="T118" fmla="*/ 50 w 134"/>
                <a:gd name="T119" fmla="*/ 52 h 131"/>
                <a:gd name="T120" fmla="*/ 65 w 134"/>
                <a:gd name="T121" fmla="*/ 43 h 131"/>
                <a:gd name="T122" fmla="*/ 73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4" y="3"/>
                  </a:moveTo>
                  <a:lnTo>
                    <a:pt x="79" y="0"/>
                  </a:lnTo>
                  <a:lnTo>
                    <a:pt x="72" y="9"/>
                  </a:lnTo>
                  <a:lnTo>
                    <a:pt x="69" y="18"/>
                  </a:lnTo>
                  <a:lnTo>
                    <a:pt x="55" y="19"/>
                  </a:lnTo>
                  <a:lnTo>
                    <a:pt x="50" y="10"/>
                  </a:lnTo>
                  <a:lnTo>
                    <a:pt x="40" y="3"/>
                  </a:lnTo>
                  <a:lnTo>
                    <a:pt x="27" y="9"/>
                  </a:lnTo>
                  <a:lnTo>
                    <a:pt x="29" y="22"/>
                  </a:lnTo>
                  <a:lnTo>
                    <a:pt x="35" y="29"/>
                  </a:lnTo>
                  <a:lnTo>
                    <a:pt x="24" y="41"/>
                  </a:lnTo>
                  <a:lnTo>
                    <a:pt x="16" y="39"/>
                  </a:lnTo>
                  <a:lnTo>
                    <a:pt x="4" y="41"/>
                  </a:lnTo>
                  <a:lnTo>
                    <a:pt x="0" y="54"/>
                  </a:lnTo>
                  <a:lnTo>
                    <a:pt x="9" y="61"/>
                  </a:lnTo>
                  <a:lnTo>
                    <a:pt x="19" y="64"/>
                  </a:lnTo>
                  <a:lnTo>
                    <a:pt x="20" y="78"/>
                  </a:lnTo>
                  <a:lnTo>
                    <a:pt x="11" y="82"/>
                  </a:lnTo>
                  <a:lnTo>
                    <a:pt x="3" y="92"/>
                  </a:lnTo>
                  <a:lnTo>
                    <a:pt x="10" y="104"/>
                  </a:lnTo>
                  <a:lnTo>
                    <a:pt x="23" y="103"/>
                  </a:lnTo>
                  <a:lnTo>
                    <a:pt x="30" y="98"/>
                  </a:lnTo>
                  <a:lnTo>
                    <a:pt x="42" y="107"/>
                  </a:lnTo>
                  <a:lnTo>
                    <a:pt x="40" y="117"/>
                  </a:lnTo>
                  <a:lnTo>
                    <a:pt x="42" y="127"/>
                  </a:lnTo>
                  <a:lnTo>
                    <a:pt x="55" y="131"/>
                  </a:lnTo>
                  <a:lnTo>
                    <a:pt x="62" y="123"/>
                  </a:lnTo>
                  <a:lnTo>
                    <a:pt x="65" y="114"/>
                  </a:lnTo>
                  <a:lnTo>
                    <a:pt x="81" y="113"/>
                  </a:lnTo>
                  <a:lnTo>
                    <a:pt x="85" y="121"/>
                  </a:lnTo>
                  <a:lnTo>
                    <a:pt x="94" y="128"/>
                  </a:lnTo>
                  <a:lnTo>
                    <a:pt x="107" y="121"/>
                  </a:lnTo>
                  <a:lnTo>
                    <a:pt x="105" y="110"/>
                  </a:lnTo>
                  <a:lnTo>
                    <a:pt x="101" y="101"/>
                  </a:lnTo>
                  <a:lnTo>
                    <a:pt x="109" y="90"/>
                  </a:lnTo>
                  <a:lnTo>
                    <a:pt x="120" y="92"/>
                  </a:lnTo>
                  <a:lnTo>
                    <a:pt x="131" y="91"/>
                  </a:lnTo>
                  <a:lnTo>
                    <a:pt x="134" y="78"/>
                  </a:lnTo>
                  <a:lnTo>
                    <a:pt x="125" y="71"/>
                  </a:lnTo>
                  <a:lnTo>
                    <a:pt x="117" y="68"/>
                  </a:lnTo>
                  <a:lnTo>
                    <a:pt x="115" y="54"/>
                  </a:lnTo>
                  <a:lnTo>
                    <a:pt x="124" y="49"/>
                  </a:lnTo>
                  <a:lnTo>
                    <a:pt x="131" y="39"/>
                  </a:lnTo>
                  <a:lnTo>
                    <a:pt x="125" y="26"/>
                  </a:lnTo>
                  <a:lnTo>
                    <a:pt x="112" y="28"/>
                  </a:lnTo>
                  <a:lnTo>
                    <a:pt x="104" y="33"/>
                  </a:lnTo>
                  <a:lnTo>
                    <a:pt x="92" y="23"/>
                  </a:lnTo>
                  <a:lnTo>
                    <a:pt x="95" y="15"/>
                  </a:lnTo>
                  <a:lnTo>
                    <a:pt x="94" y="3"/>
                  </a:lnTo>
                  <a:close/>
                  <a:moveTo>
                    <a:pt x="73" y="45"/>
                  </a:moveTo>
                  <a:lnTo>
                    <a:pt x="82" y="49"/>
                  </a:lnTo>
                  <a:lnTo>
                    <a:pt x="89" y="64"/>
                  </a:lnTo>
                  <a:lnTo>
                    <a:pt x="88" y="72"/>
                  </a:lnTo>
                  <a:lnTo>
                    <a:pt x="85" y="79"/>
                  </a:lnTo>
                  <a:lnTo>
                    <a:pt x="71" y="88"/>
                  </a:lnTo>
                  <a:lnTo>
                    <a:pt x="60" y="87"/>
                  </a:lnTo>
                  <a:lnTo>
                    <a:pt x="53" y="82"/>
                  </a:lnTo>
                  <a:lnTo>
                    <a:pt x="45" y="68"/>
                  </a:lnTo>
                  <a:lnTo>
                    <a:pt x="46" y="59"/>
                  </a:lnTo>
                  <a:lnTo>
                    <a:pt x="50" y="52"/>
                  </a:lnTo>
                  <a:lnTo>
                    <a:pt x="65" y="43"/>
                  </a:lnTo>
                  <a:lnTo>
                    <a:pt x="73" y="45"/>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465"/>
            <p:cNvSpPr>
              <a:spLocks noEditPoints="1"/>
            </p:cNvSpPr>
            <p:nvPr/>
          </p:nvSpPr>
          <p:spPr bwMode="auto">
            <a:xfrm>
              <a:off x="4602163" y="1870076"/>
              <a:ext cx="76200" cy="76200"/>
            </a:xfrm>
            <a:custGeom>
              <a:avLst/>
              <a:gdLst>
                <a:gd name="T0" fmla="*/ 111 w 143"/>
                <a:gd name="T1" fmla="*/ 13 h 144"/>
                <a:gd name="T2" fmla="*/ 98 w 143"/>
                <a:gd name="T3" fmla="*/ 6 h 144"/>
                <a:gd name="T4" fmla="*/ 90 w 143"/>
                <a:gd name="T5" fmla="*/ 13 h 144"/>
                <a:gd name="T6" fmla="*/ 84 w 143"/>
                <a:gd name="T7" fmla="*/ 21 h 144"/>
                <a:gd name="T8" fmla="*/ 68 w 143"/>
                <a:gd name="T9" fmla="*/ 20 h 144"/>
                <a:gd name="T10" fmla="*/ 67 w 143"/>
                <a:gd name="T11" fmla="*/ 11 h 144"/>
                <a:gd name="T12" fmla="*/ 58 w 143"/>
                <a:gd name="T13" fmla="*/ 0 h 144"/>
                <a:gd name="T14" fmla="*/ 44 w 143"/>
                <a:gd name="T15" fmla="*/ 6 h 144"/>
                <a:gd name="T16" fmla="*/ 42 w 143"/>
                <a:gd name="T17" fmla="*/ 18 h 144"/>
                <a:gd name="T18" fmla="*/ 45 w 143"/>
                <a:gd name="T19" fmla="*/ 27 h 144"/>
                <a:gd name="T20" fmla="*/ 34 w 143"/>
                <a:gd name="T21" fmla="*/ 37 h 144"/>
                <a:gd name="T22" fmla="*/ 23 w 143"/>
                <a:gd name="T23" fmla="*/ 33 h 144"/>
                <a:gd name="T24" fmla="*/ 12 w 143"/>
                <a:gd name="T25" fmla="*/ 33 h 144"/>
                <a:gd name="T26" fmla="*/ 5 w 143"/>
                <a:gd name="T27" fmla="*/ 46 h 144"/>
                <a:gd name="T28" fmla="*/ 13 w 143"/>
                <a:gd name="T29" fmla="*/ 54 h 144"/>
                <a:gd name="T30" fmla="*/ 22 w 143"/>
                <a:gd name="T31" fmla="*/ 60 h 144"/>
                <a:gd name="T32" fmla="*/ 21 w 143"/>
                <a:gd name="T33" fmla="*/ 76 h 144"/>
                <a:gd name="T34" fmla="*/ 10 w 143"/>
                <a:gd name="T35" fmla="*/ 78 h 144"/>
                <a:gd name="T36" fmla="*/ 0 w 143"/>
                <a:gd name="T37" fmla="*/ 86 h 144"/>
                <a:gd name="T38" fmla="*/ 5 w 143"/>
                <a:gd name="T39" fmla="*/ 101 h 144"/>
                <a:gd name="T40" fmla="*/ 18 w 143"/>
                <a:gd name="T41" fmla="*/ 102 h 144"/>
                <a:gd name="T42" fmla="*/ 28 w 143"/>
                <a:gd name="T43" fmla="*/ 99 h 144"/>
                <a:gd name="T44" fmla="*/ 38 w 143"/>
                <a:gd name="T45" fmla="*/ 111 h 144"/>
                <a:gd name="T46" fmla="*/ 34 w 143"/>
                <a:gd name="T47" fmla="*/ 121 h 144"/>
                <a:gd name="T48" fmla="*/ 32 w 143"/>
                <a:gd name="T49" fmla="*/ 132 h 144"/>
                <a:gd name="T50" fmla="*/ 45 w 143"/>
                <a:gd name="T51" fmla="*/ 139 h 144"/>
                <a:gd name="T52" fmla="*/ 55 w 143"/>
                <a:gd name="T53" fmla="*/ 131 h 144"/>
                <a:gd name="T54" fmla="*/ 59 w 143"/>
                <a:gd name="T55" fmla="*/ 122 h 144"/>
                <a:gd name="T56" fmla="*/ 75 w 143"/>
                <a:gd name="T57" fmla="*/ 124 h 144"/>
                <a:gd name="T58" fmla="*/ 78 w 143"/>
                <a:gd name="T59" fmla="*/ 134 h 144"/>
                <a:gd name="T60" fmla="*/ 87 w 143"/>
                <a:gd name="T61" fmla="*/ 144 h 144"/>
                <a:gd name="T62" fmla="*/ 101 w 143"/>
                <a:gd name="T63" fmla="*/ 139 h 144"/>
                <a:gd name="T64" fmla="*/ 103 w 143"/>
                <a:gd name="T65" fmla="*/ 126 h 144"/>
                <a:gd name="T66" fmla="*/ 98 w 143"/>
                <a:gd name="T67" fmla="*/ 116 h 144"/>
                <a:gd name="T68" fmla="*/ 111 w 143"/>
                <a:gd name="T69" fmla="*/ 106 h 144"/>
                <a:gd name="T70" fmla="*/ 120 w 143"/>
                <a:gd name="T71" fmla="*/ 111 h 144"/>
                <a:gd name="T72" fmla="*/ 132 w 143"/>
                <a:gd name="T73" fmla="*/ 112 h 144"/>
                <a:gd name="T74" fmla="*/ 139 w 143"/>
                <a:gd name="T75" fmla="*/ 98 h 144"/>
                <a:gd name="T76" fmla="*/ 132 w 143"/>
                <a:gd name="T77" fmla="*/ 89 h 144"/>
                <a:gd name="T78" fmla="*/ 123 w 143"/>
                <a:gd name="T79" fmla="*/ 83 h 144"/>
                <a:gd name="T80" fmla="*/ 124 w 143"/>
                <a:gd name="T81" fmla="*/ 69 h 144"/>
                <a:gd name="T82" fmla="*/ 133 w 143"/>
                <a:gd name="T83" fmla="*/ 66 h 144"/>
                <a:gd name="T84" fmla="*/ 143 w 143"/>
                <a:gd name="T85" fmla="*/ 57 h 144"/>
                <a:gd name="T86" fmla="*/ 139 w 143"/>
                <a:gd name="T87" fmla="*/ 43 h 144"/>
                <a:gd name="T88" fmla="*/ 126 w 143"/>
                <a:gd name="T89" fmla="*/ 42 h 144"/>
                <a:gd name="T90" fmla="*/ 117 w 143"/>
                <a:gd name="T91" fmla="*/ 46 h 144"/>
                <a:gd name="T92" fmla="*/ 107 w 143"/>
                <a:gd name="T93" fmla="*/ 33 h 144"/>
                <a:gd name="T94" fmla="*/ 111 w 143"/>
                <a:gd name="T95" fmla="*/ 24 h 144"/>
                <a:gd name="T96" fmla="*/ 111 w 143"/>
                <a:gd name="T97" fmla="*/ 13 h 144"/>
                <a:gd name="T98" fmla="*/ 83 w 143"/>
                <a:gd name="T99" fmla="*/ 52 h 144"/>
                <a:gd name="T100" fmla="*/ 90 w 143"/>
                <a:gd name="T101" fmla="*/ 57 h 144"/>
                <a:gd name="T102" fmla="*/ 96 w 143"/>
                <a:gd name="T103" fmla="*/ 73 h 144"/>
                <a:gd name="T104" fmla="*/ 93 w 143"/>
                <a:gd name="T105" fmla="*/ 83 h 144"/>
                <a:gd name="T106" fmla="*/ 87 w 143"/>
                <a:gd name="T107" fmla="*/ 90 h 144"/>
                <a:gd name="T108" fmla="*/ 70 w 143"/>
                <a:gd name="T109" fmla="*/ 96 h 144"/>
                <a:gd name="T110" fmla="*/ 61 w 143"/>
                <a:gd name="T111" fmla="*/ 92 h 144"/>
                <a:gd name="T112" fmla="*/ 54 w 143"/>
                <a:gd name="T113" fmla="*/ 88 h 144"/>
                <a:gd name="T114" fmla="*/ 48 w 143"/>
                <a:gd name="T115" fmla="*/ 70 h 144"/>
                <a:gd name="T116" fmla="*/ 52 w 143"/>
                <a:gd name="T117" fmla="*/ 62 h 144"/>
                <a:gd name="T118" fmla="*/ 57 w 143"/>
                <a:gd name="T119" fmla="*/ 54 h 144"/>
                <a:gd name="T120" fmla="*/ 74 w 143"/>
                <a:gd name="T121" fmla="*/ 49 h 144"/>
                <a:gd name="T122" fmla="*/ 83 w 143"/>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44">
                  <a:moveTo>
                    <a:pt x="111" y="13"/>
                  </a:moveTo>
                  <a:lnTo>
                    <a:pt x="98" y="6"/>
                  </a:lnTo>
                  <a:lnTo>
                    <a:pt x="90" y="13"/>
                  </a:lnTo>
                  <a:lnTo>
                    <a:pt x="84" y="21"/>
                  </a:lnTo>
                  <a:lnTo>
                    <a:pt x="68" y="20"/>
                  </a:lnTo>
                  <a:lnTo>
                    <a:pt x="67" y="11"/>
                  </a:lnTo>
                  <a:lnTo>
                    <a:pt x="58" y="0"/>
                  </a:lnTo>
                  <a:lnTo>
                    <a:pt x="44" y="6"/>
                  </a:lnTo>
                  <a:lnTo>
                    <a:pt x="42" y="18"/>
                  </a:lnTo>
                  <a:lnTo>
                    <a:pt x="45" y="27"/>
                  </a:lnTo>
                  <a:lnTo>
                    <a:pt x="34" y="37"/>
                  </a:lnTo>
                  <a:lnTo>
                    <a:pt x="23" y="33"/>
                  </a:lnTo>
                  <a:lnTo>
                    <a:pt x="12" y="33"/>
                  </a:lnTo>
                  <a:lnTo>
                    <a:pt x="5" y="46"/>
                  </a:lnTo>
                  <a:lnTo>
                    <a:pt x="13" y="54"/>
                  </a:lnTo>
                  <a:lnTo>
                    <a:pt x="22" y="60"/>
                  </a:lnTo>
                  <a:lnTo>
                    <a:pt x="21" y="76"/>
                  </a:lnTo>
                  <a:lnTo>
                    <a:pt x="10" y="78"/>
                  </a:lnTo>
                  <a:lnTo>
                    <a:pt x="0" y="86"/>
                  </a:lnTo>
                  <a:lnTo>
                    <a:pt x="5" y="101"/>
                  </a:lnTo>
                  <a:lnTo>
                    <a:pt x="18" y="102"/>
                  </a:lnTo>
                  <a:lnTo>
                    <a:pt x="28" y="99"/>
                  </a:lnTo>
                  <a:lnTo>
                    <a:pt x="38" y="111"/>
                  </a:lnTo>
                  <a:lnTo>
                    <a:pt x="34" y="121"/>
                  </a:lnTo>
                  <a:lnTo>
                    <a:pt x="32" y="132"/>
                  </a:lnTo>
                  <a:lnTo>
                    <a:pt x="45" y="139"/>
                  </a:lnTo>
                  <a:lnTo>
                    <a:pt x="55" y="131"/>
                  </a:lnTo>
                  <a:lnTo>
                    <a:pt x="59" y="122"/>
                  </a:lnTo>
                  <a:lnTo>
                    <a:pt x="75" y="124"/>
                  </a:lnTo>
                  <a:lnTo>
                    <a:pt x="78" y="134"/>
                  </a:lnTo>
                  <a:lnTo>
                    <a:pt x="87" y="144"/>
                  </a:lnTo>
                  <a:lnTo>
                    <a:pt x="101" y="139"/>
                  </a:lnTo>
                  <a:lnTo>
                    <a:pt x="103" y="126"/>
                  </a:lnTo>
                  <a:lnTo>
                    <a:pt x="98" y="116"/>
                  </a:lnTo>
                  <a:lnTo>
                    <a:pt x="111" y="106"/>
                  </a:lnTo>
                  <a:lnTo>
                    <a:pt x="120" y="111"/>
                  </a:lnTo>
                  <a:lnTo>
                    <a:pt x="132" y="112"/>
                  </a:lnTo>
                  <a:lnTo>
                    <a:pt x="139" y="98"/>
                  </a:lnTo>
                  <a:lnTo>
                    <a:pt x="132" y="89"/>
                  </a:lnTo>
                  <a:lnTo>
                    <a:pt x="123" y="83"/>
                  </a:lnTo>
                  <a:lnTo>
                    <a:pt x="124" y="69"/>
                  </a:lnTo>
                  <a:lnTo>
                    <a:pt x="133" y="66"/>
                  </a:lnTo>
                  <a:lnTo>
                    <a:pt x="143" y="57"/>
                  </a:lnTo>
                  <a:lnTo>
                    <a:pt x="139" y="43"/>
                  </a:lnTo>
                  <a:lnTo>
                    <a:pt x="126" y="42"/>
                  </a:lnTo>
                  <a:lnTo>
                    <a:pt x="117" y="46"/>
                  </a:lnTo>
                  <a:lnTo>
                    <a:pt x="107" y="33"/>
                  </a:lnTo>
                  <a:lnTo>
                    <a:pt x="111" y="24"/>
                  </a:lnTo>
                  <a:lnTo>
                    <a:pt x="111" y="13"/>
                  </a:lnTo>
                  <a:close/>
                  <a:moveTo>
                    <a:pt x="83" y="52"/>
                  </a:moveTo>
                  <a:lnTo>
                    <a:pt x="90" y="57"/>
                  </a:lnTo>
                  <a:lnTo>
                    <a:pt x="96" y="73"/>
                  </a:lnTo>
                  <a:lnTo>
                    <a:pt x="93" y="83"/>
                  </a:lnTo>
                  <a:lnTo>
                    <a:pt x="87" y="90"/>
                  </a:lnTo>
                  <a:lnTo>
                    <a:pt x="70" y="96"/>
                  </a:lnTo>
                  <a:lnTo>
                    <a:pt x="61" y="92"/>
                  </a:lnTo>
                  <a:lnTo>
                    <a:pt x="54" y="88"/>
                  </a:lnTo>
                  <a:lnTo>
                    <a:pt x="48" y="70"/>
                  </a:lnTo>
                  <a:lnTo>
                    <a:pt x="52" y="62"/>
                  </a:lnTo>
                  <a:lnTo>
                    <a:pt x="57" y="54"/>
                  </a:lnTo>
                  <a:lnTo>
                    <a:pt x="74" y="49"/>
                  </a:lnTo>
                  <a:lnTo>
                    <a:pt x="83"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466"/>
            <p:cNvSpPr>
              <a:spLocks noEditPoints="1"/>
            </p:cNvSpPr>
            <p:nvPr/>
          </p:nvSpPr>
          <p:spPr bwMode="auto">
            <a:xfrm>
              <a:off x="4548188" y="1911351"/>
              <a:ext cx="80963" cy="82550"/>
            </a:xfrm>
            <a:custGeom>
              <a:avLst/>
              <a:gdLst>
                <a:gd name="T0" fmla="*/ 89 w 151"/>
                <a:gd name="T1" fmla="*/ 1 h 155"/>
                <a:gd name="T2" fmla="*/ 74 w 151"/>
                <a:gd name="T3" fmla="*/ 0 h 155"/>
                <a:gd name="T4" fmla="*/ 68 w 151"/>
                <a:gd name="T5" fmla="*/ 11 h 155"/>
                <a:gd name="T6" fmla="*/ 66 w 151"/>
                <a:gd name="T7" fmla="*/ 22 h 155"/>
                <a:gd name="T8" fmla="*/ 50 w 151"/>
                <a:gd name="T9" fmla="*/ 27 h 155"/>
                <a:gd name="T10" fmla="*/ 45 w 151"/>
                <a:gd name="T11" fmla="*/ 19 h 155"/>
                <a:gd name="T12" fmla="*/ 32 w 151"/>
                <a:gd name="T13" fmla="*/ 11 h 155"/>
                <a:gd name="T14" fmla="*/ 20 w 151"/>
                <a:gd name="T15" fmla="*/ 23 h 155"/>
                <a:gd name="T16" fmla="*/ 25 w 151"/>
                <a:gd name="T17" fmla="*/ 36 h 155"/>
                <a:gd name="T18" fmla="*/ 32 w 151"/>
                <a:gd name="T19" fmla="*/ 45 h 155"/>
                <a:gd name="T20" fmla="*/ 25 w 151"/>
                <a:gd name="T21" fmla="*/ 59 h 155"/>
                <a:gd name="T22" fmla="*/ 13 w 151"/>
                <a:gd name="T23" fmla="*/ 59 h 155"/>
                <a:gd name="T24" fmla="*/ 1 w 151"/>
                <a:gd name="T25" fmla="*/ 63 h 155"/>
                <a:gd name="T26" fmla="*/ 0 w 151"/>
                <a:gd name="T27" fmla="*/ 79 h 155"/>
                <a:gd name="T28" fmla="*/ 12 w 151"/>
                <a:gd name="T29" fmla="*/ 85 h 155"/>
                <a:gd name="T30" fmla="*/ 22 w 151"/>
                <a:gd name="T31" fmla="*/ 86 h 155"/>
                <a:gd name="T32" fmla="*/ 26 w 151"/>
                <a:gd name="T33" fmla="*/ 102 h 155"/>
                <a:gd name="T34" fmla="*/ 19 w 151"/>
                <a:gd name="T35" fmla="*/ 109 h 155"/>
                <a:gd name="T36" fmla="*/ 12 w 151"/>
                <a:gd name="T37" fmla="*/ 122 h 155"/>
                <a:gd name="T38" fmla="*/ 22 w 151"/>
                <a:gd name="T39" fmla="*/ 135 h 155"/>
                <a:gd name="T40" fmla="*/ 36 w 151"/>
                <a:gd name="T41" fmla="*/ 131 h 155"/>
                <a:gd name="T42" fmla="*/ 43 w 151"/>
                <a:gd name="T43" fmla="*/ 122 h 155"/>
                <a:gd name="T44" fmla="*/ 58 w 151"/>
                <a:gd name="T45" fmla="*/ 131 h 155"/>
                <a:gd name="T46" fmla="*/ 58 w 151"/>
                <a:gd name="T47" fmla="*/ 143 h 155"/>
                <a:gd name="T48" fmla="*/ 61 w 151"/>
                <a:gd name="T49" fmla="*/ 154 h 155"/>
                <a:gd name="T50" fmla="*/ 76 w 151"/>
                <a:gd name="T51" fmla="*/ 155 h 155"/>
                <a:gd name="T52" fmla="*/ 82 w 151"/>
                <a:gd name="T53" fmla="*/ 144 h 155"/>
                <a:gd name="T54" fmla="*/ 84 w 151"/>
                <a:gd name="T55" fmla="*/ 132 h 155"/>
                <a:gd name="T56" fmla="*/ 99 w 151"/>
                <a:gd name="T57" fmla="*/ 128 h 155"/>
                <a:gd name="T58" fmla="*/ 105 w 151"/>
                <a:gd name="T59" fmla="*/ 137 h 155"/>
                <a:gd name="T60" fmla="*/ 118 w 151"/>
                <a:gd name="T61" fmla="*/ 144 h 155"/>
                <a:gd name="T62" fmla="*/ 130 w 151"/>
                <a:gd name="T63" fmla="*/ 132 h 155"/>
                <a:gd name="T64" fmla="*/ 127 w 151"/>
                <a:gd name="T65" fmla="*/ 119 h 155"/>
                <a:gd name="T66" fmla="*/ 120 w 151"/>
                <a:gd name="T67" fmla="*/ 111 h 155"/>
                <a:gd name="T68" fmla="*/ 127 w 151"/>
                <a:gd name="T69" fmla="*/ 96 h 155"/>
                <a:gd name="T70" fmla="*/ 137 w 151"/>
                <a:gd name="T71" fmla="*/ 96 h 155"/>
                <a:gd name="T72" fmla="*/ 150 w 151"/>
                <a:gd name="T73" fmla="*/ 92 h 155"/>
                <a:gd name="T74" fmla="*/ 151 w 151"/>
                <a:gd name="T75" fmla="*/ 76 h 155"/>
                <a:gd name="T76" fmla="*/ 140 w 151"/>
                <a:gd name="T77" fmla="*/ 71 h 155"/>
                <a:gd name="T78" fmla="*/ 128 w 151"/>
                <a:gd name="T79" fmla="*/ 69 h 155"/>
                <a:gd name="T80" fmla="*/ 124 w 151"/>
                <a:gd name="T81" fmla="*/ 53 h 155"/>
                <a:gd name="T82" fmla="*/ 133 w 151"/>
                <a:gd name="T83" fmla="*/ 46 h 155"/>
                <a:gd name="T84" fmla="*/ 138 w 151"/>
                <a:gd name="T85" fmla="*/ 33 h 155"/>
                <a:gd name="T86" fmla="*/ 128 w 151"/>
                <a:gd name="T87" fmla="*/ 20 h 155"/>
                <a:gd name="T88" fmla="*/ 115 w 151"/>
                <a:gd name="T89" fmla="*/ 24 h 155"/>
                <a:gd name="T90" fmla="*/ 108 w 151"/>
                <a:gd name="T91" fmla="*/ 32 h 155"/>
                <a:gd name="T92" fmla="*/ 94 w 151"/>
                <a:gd name="T93" fmla="*/ 24 h 155"/>
                <a:gd name="T94" fmla="*/ 94 w 151"/>
                <a:gd name="T95" fmla="*/ 13 h 155"/>
                <a:gd name="T96" fmla="*/ 89 w 151"/>
                <a:gd name="T97" fmla="*/ 1 h 155"/>
                <a:gd name="T98" fmla="*/ 78 w 151"/>
                <a:gd name="T99" fmla="*/ 53 h 155"/>
                <a:gd name="T100" fmla="*/ 87 w 151"/>
                <a:gd name="T101" fmla="*/ 55 h 155"/>
                <a:gd name="T102" fmla="*/ 99 w 151"/>
                <a:gd name="T103" fmla="*/ 69 h 155"/>
                <a:gd name="T104" fmla="*/ 99 w 151"/>
                <a:gd name="T105" fmla="*/ 79 h 155"/>
                <a:gd name="T106" fmla="*/ 97 w 151"/>
                <a:gd name="T107" fmla="*/ 89 h 155"/>
                <a:gd name="T108" fmla="*/ 84 w 151"/>
                <a:gd name="T109" fmla="*/ 102 h 155"/>
                <a:gd name="T110" fmla="*/ 74 w 151"/>
                <a:gd name="T111" fmla="*/ 102 h 155"/>
                <a:gd name="T112" fmla="*/ 63 w 151"/>
                <a:gd name="T113" fmla="*/ 101 h 155"/>
                <a:gd name="T114" fmla="*/ 52 w 151"/>
                <a:gd name="T115" fmla="*/ 85 h 155"/>
                <a:gd name="T116" fmla="*/ 52 w 151"/>
                <a:gd name="T117" fmla="*/ 75 h 155"/>
                <a:gd name="T118" fmla="*/ 53 w 151"/>
                <a:gd name="T119" fmla="*/ 66 h 155"/>
                <a:gd name="T120" fmla="*/ 68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89" y="1"/>
                  </a:moveTo>
                  <a:lnTo>
                    <a:pt x="74" y="0"/>
                  </a:lnTo>
                  <a:lnTo>
                    <a:pt x="68" y="11"/>
                  </a:lnTo>
                  <a:lnTo>
                    <a:pt x="66" y="22"/>
                  </a:lnTo>
                  <a:lnTo>
                    <a:pt x="50" y="27"/>
                  </a:lnTo>
                  <a:lnTo>
                    <a:pt x="45" y="19"/>
                  </a:lnTo>
                  <a:lnTo>
                    <a:pt x="32" y="11"/>
                  </a:lnTo>
                  <a:lnTo>
                    <a:pt x="20" y="23"/>
                  </a:lnTo>
                  <a:lnTo>
                    <a:pt x="25" y="36"/>
                  </a:lnTo>
                  <a:lnTo>
                    <a:pt x="32" y="45"/>
                  </a:lnTo>
                  <a:lnTo>
                    <a:pt x="25" y="59"/>
                  </a:lnTo>
                  <a:lnTo>
                    <a:pt x="13" y="59"/>
                  </a:lnTo>
                  <a:lnTo>
                    <a:pt x="1" y="63"/>
                  </a:lnTo>
                  <a:lnTo>
                    <a:pt x="0" y="79"/>
                  </a:lnTo>
                  <a:lnTo>
                    <a:pt x="12" y="85"/>
                  </a:lnTo>
                  <a:lnTo>
                    <a:pt x="22" y="86"/>
                  </a:lnTo>
                  <a:lnTo>
                    <a:pt x="26" y="102"/>
                  </a:lnTo>
                  <a:lnTo>
                    <a:pt x="19" y="109"/>
                  </a:lnTo>
                  <a:lnTo>
                    <a:pt x="12" y="122"/>
                  </a:lnTo>
                  <a:lnTo>
                    <a:pt x="22" y="135"/>
                  </a:lnTo>
                  <a:lnTo>
                    <a:pt x="36" y="131"/>
                  </a:lnTo>
                  <a:lnTo>
                    <a:pt x="43" y="122"/>
                  </a:lnTo>
                  <a:lnTo>
                    <a:pt x="58" y="131"/>
                  </a:lnTo>
                  <a:lnTo>
                    <a:pt x="58" y="143"/>
                  </a:lnTo>
                  <a:lnTo>
                    <a:pt x="61" y="154"/>
                  </a:lnTo>
                  <a:lnTo>
                    <a:pt x="76" y="155"/>
                  </a:lnTo>
                  <a:lnTo>
                    <a:pt x="82" y="144"/>
                  </a:lnTo>
                  <a:lnTo>
                    <a:pt x="84" y="132"/>
                  </a:lnTo>
                  <a:lnTo>
                    <a:pt x="99" y="128"/>
                  </a:lnTo>
                  <a:lnTo>
                    <a:pt x="105" y="137"/>
                  </a:lnTo>
                  <a:lnTo>
                    <a:pt x="118" y="144"/>
                  </a:lnTo>
                  <a:lnTo>
                    <a:pt x="130" y="132"/>
                  </a:lnTo>
                  <a:lnTo>
                    <a:pt x="127" y="119"/>
                  </a:lnTo>
                  <a:lnTo>
                    <a:pt x="120" y="111"/>
                  </a:lnTo>
                  <a:lnTo>
                    <a:pt x="127" y="96"/>
                  </a:lnTo>
                  <a:lnTo>
                    <a:pt x="137" y="96"/>
                  </a:lnTo>
                  <a:lnTo>
                    <a:pt x="150" y="92"/>
                  </a:lnTo>
                  <a:lnTo>
                    <a:pt x="151" y="76"/>
                  </a:lnTo>
                  <a:lnTo>
                    <a:pt x="140" y="71"/>
                  </a:lnTo>
                  <a:lnTo>
                    <a:pt x="128" y="69"/>
                  </a:lnTo>
                  <a:lnTo>
                    <a:pt x="124" y="53"/>
                  </a:lnTo>
                  <a:lnTo>
                    <a:pt x="133" y="46"/>
                  </a:lnTo>
                  <a:lnTo>
                    <a:pt x="138" y="33"/>
                  </a:lnTo>
                  <a:lnTo>
                    <a:pt x="128" y="20"/>
                  </a:lnTo>
                  <a:lnTo>
                    <a:pt x="115" y="24"/>
                  </a:lnTo>
                  <a:lnTo>
                    <a:pt x="108" y="32"/>
                  </a:lnTo>
                  <a:lnTo>
                    <a:pt x="94" y="24"/>
                  </a:lnTo>
                  <a:lnTo>
                    <a:pt x="94" y="13"/>
                  </a:lnTo>
                  <a:lnTo>
                    <a:pt x="89" y="1"/>
                  </a:lnTo>
                  <a:close/>
                  <a:moveTo>
                    <a:pt x="78" y="53"/>
                  </a:moveTo>
                  <a:lnTo>
                    <a:pt x="87" y="55"/>
                  </a:lnTo>
                  <a:lnTo>
                    <a:pt x="99" y="69"/>
                  </a:lnTo>
                  <a:lnTo>
                    <a:pt x="99" y="79"/>
                  </a:lnTo>
                  <a:lnTo>
                    <a:pt x="97" y="89"/>
                  </a:lnTo>
                  <a:lnTo>
                    <a:pt x="84" y="102"/>
                  </a:lnTo>
                  <a:lnTo>
                    <a:pt x="74" y="102"/>
                  </a:lnTo>
                  <a:lnTo>
                    <a:pt x="63" y="101"/>
                  </a:lnTo>
                  <a:lnTo>
                    <a:pt x="52" y="85"/>
                  </a:lnTo>
                  <a:lnTo>
                    <a:pt x="52" y="75"/>
                  </a:lnTo>
                  <a:lnTo>
                    <a:pt x="53" y="66"/>
                  </a:lnTo>
                  <a:lnTo>
                    <a:pt x="68"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467"/>
            <p:cNvSpPr>
              <a:spLocks noEditPoints="1"/>
            </p:cNvSpPr>
            <p:nvPr/>
          </p:nvSpPr>
          <p:spPr bwMode="auto">
            <a:xfrm>
              <a:off x="4548188" y="1833563"/>
              <a:ext cx="73025" cy="69850"/>
            </a:xfrm>
            <a:custGeom>
              <a:avLst/>
              <a:gdLst>
                <a:gd name="T0" fmla="*/ 94 w 136"/>
                <a:gd name="T1" fmla="*/ 3 h 131"/>
                <a:gd name="T2" fmla="*/ 81 w 136"/>
                <a:gd name="T3" fmla="*/ 0 h 131"/>
                <a:gd name="T4" fmla="*/ 74 w 136"/>
                <a:gd name="T5" fmla="*/ 9 h 131"/>
                <a:gd name="T6" fmla="*/ 69 w 136"/>
                <a:gd name="T7" fmla="*/ 17 h 131"/>
                <a:gd name="T8" fmla="*/ 55 w 136"/>
                <a:gd name="T9" fmla="*/ 19 h 131"/>
                <a:gd name="T10" fmla="*/ 50 w 136"/>
                <a:gd name="T11" fmla="*/ 10 h 131"/>
                <a:gd name="T12" fmla="*/ 40 w 136"/>
                <a:gd name="T13" fmla="*/ 3 h 131"/>
                <a:gd name="T14" fmla="*/ 29 w 136"/>
                <a:gd name="T15" fmla="*/ 10 h 131"/>
                <a:gd name="T16" fmla="*/ 30 w 136"/>
                <a:gd name="T17" fmla="*/ 22 h 131"/>
                <a:gd name="T18" fmla="*/ 35 w 136"/>
                <a:gd name="T19" fmla="*/ 30 h 131"/>
                <a:gd name="T20" fmla="*/ 26 w 136"/>
                <a:gd name="T21" fmla="*/ 42 h 131"/>
                <a:gd name="T22" fmla="*/ 16 w 136"/>
                <a:gd name="T23" fmla="*/ 39 h 131"/>
                <a:gd name="T24" fmla="*/ 4 w 136"/>
                <a:gd name="T25" fmla="*/ 40 h 131"/>
                <a:gd name="T26" fmla="*/ 0 w 136"/>
                <a:gd name="T27" fmla="*/ 53 h 131"/>
                <a:gd name="T28" fmla="*/ 9 w 136"/>
                <a:gd name="T29" fmla="*/ 61 h 131"/>
                <a:gd name="T30" fmla="*/ 19 w 136"/>
                <a:gd name="T31" fmla="*/ 63 h 131"/>
                <a:gd name="T32" fmla="*/ 20 w 136"/>
                <a:gd name="T33" fmla="*/ 78 h 131"/>
                <a:gd name="T34" fmla="*/ 12 w 136"/>
                <a:gd name="T35" fmla="*/ 82 h 131"/>
                <a:gd name="T36" fmla="*/ 4 w 136"/>
                <a:gd name="T37" fmla="*/ 92 h 131"/>
                <a:gd name="T38" fmla="*/ 10 w 136"/>
                <a:gd name="T39" fmla="*/ 104 h 131"/>
                <a:gd name="T40" fmla="*/ 23 w 136"/>
                <a:gd name="T41" fmla="*/ 104 h 131"/>
                <a:gd name="T42" fmla="*/ 32 w 136"/>
                <a:gd name="T43" fmla="*/ 98 h 131"/>
                <a:gd name="T44" fmla="*/ 43 w 136"/>
                <a:gd name="T45" fmla="*/ 107 h 131"/>
                <a:gd name="T46" fmla="*/ 40 w 136"/>
                <a:gd name="T47" fmla="*/ 117 h 131"/>
                <a:gd name="T48" fmla="*/ 42 w 136"/>
                <a:gd name="T49" fmla="*/ 128 h 131"/>
                <a:gd name="T50" fmla="*/ 56 w 136"/>
                <a:gd name="T51" fmla="*/ 131 h 131"/>
                <a:gd name="T52" fmla="*/ 63 w 136"/>
                <a:gd name="T53" fmla="*/ 122 h 131"/>
                <a:gd name="T54" fmla="*/ 66 w 136"/>
                <a:gd name="T55" fmla="*/ 114 h 131"/>
                <a:gd name="T56" fmla="*/ 81 w 136"/>
                <a:gd name="T57" fmla="*/ 112 h 131"/>
                <a:gd name="T58" fmla="*/ 85 w 136"/>
                <a:gd name="T59" fmla="*/ 121 h 131"/>
                <a:gd name="T60" fmla="*/ 95 w 136"/>
                <a:gd name="T61" fmla="*/ 128 h 131"/>
                <a:gd name="T62" fmla="*/ 108 w 136"/>
                <a:gd name="T63" fmla="*/ 122 h 131"/>
                <a:gd name="T64" fmla="*/ 107 w 136"/>
                <a:gd name="T65" fmla="*/ 110 h 131"/>
                <a:gd name="T66" fmla="*/ 101 w 136"/>
                <a:gd name="T67" fmla="*/ 101 h 131"/>
                <a:gd name="T68" fmla="*/ 111 w 136"/>
                <a:gd name="T69" fmla="*/ 91 h 131"/>
                <a:gd name="T70" fmla="*/ 120 w 136"/>
                <a:gd name="T71" fmla="*/ 92 h 131"/>
                <a:gd name="T72" fmla="*/ 131 w 136"/>
                <a:gd name="T73" fmla="*/ 91 h 131"/>
                <a:gd name="T74" fmla="*/ 136 w 136"/>
                <a:gd name="T75" fmla="*/ 78 h 131"/>
                <a:gd name="T76" fmla="*/ 127 w 136"/>
                <a:gd name="T77" fmla="*/ 71 h 131"/>
                <a:gd name="T78" fmla="*/ 117 w 136"/>
                <a:gd name="T79" fmla="*/ 68 h 131"/>
                <a:gd name="T80" fmla="*/ 115 w 136"/>
                <a:gd name="T81" fmla="*/ 53 h 131"/>
                <a:gd name="T82" fmla="*/ 124 w 136"/>
                <a:gd name="T83" fmla="*/ 49 h 131"/>
                <a:gd name="T84" fmla="*/ 133 w 136"/>
                <a:gd name="T85" fmla="*/ 39 h 131"/>
                <a:gd name="T86" fmla="*/ 125 w 136"/>
                <a:gd name="T87" fmla="*/ 27 h 131"/>
                <a:gd name="T88" fmla="*/ 112 w 136"/>
                <a:gd name="T89" fmla="*/ 29 h 131"/>
                <a:gd name="T90" fmla="*/ 105 w 136"/>
                <a:gd name="T91" fmla="*/ 33 h 131"/>
                <a:gd name="T92" fmla="*/ 94 w 136"/>
                <a:gd name="T93" fmla="*/ 25 h 131"/>
                <a:gd name="T94" fmla="*/ 95 w 136"/>
                <a:gd name="T95" fmla="*/ 14 h 131"/>
                <a:gd name="T96" fmla="*/ 94 w 136"/>
                <a:gd name="T97" fmla="*/ 3 h 131"/>
                <a:gd name="T98" fmla="*/ 74 w 136"/>
                <a:gd name="T99" fmla="*/ 45 h 131"/>
                <a:gd name="T100" fmla="*/ 82 w 136"/>
                <a:gd name="T101" fmla="*/ 49 h 131"/>
                <a:gd name="T102" fmla="*/ 91 w 136"/>
                <a:gd name="T103" fmla="*/ 63 h 131"/>
                <a:gd name="T104" fmla="*/ 89 w 136"/>
                <a:gd name="T105" fmla="*/ 72 h 131"/>
                <a:gd name="T106" fmla="*/ 85 w 136"/>
                <a:gd name="T107" fmla="*/ 79 h 131"/>
                <a:gd name="T108" fmla="*/ 71 w 136"/>
                <a:gd name="T109" fmla="*/ 88 h 131"/>
                <a:gd name="T110" fmla="*/ 62 w 136"/>
                <a:gd name="T111" fmla="*/ 86 h 131"/>
                <a:gd name="T112" fmla="*/ 53 w 136"/>
                <a:gd name="T113" fmla="*/ 82 h 131"/>
                <a:gd name="T114" fmla="*/ 46 w 136"/>
                <a:gd name="T115" fmla="*/ 68 h 131"/>
                <a:gd name="T116" fmla="*/ 48 w 136"/>
                <a:gd name="T117" fmla="*/ 59 h 131"/>
                <a:gd name="T118" fmla="*/ 50 w 136"/>
                <a:gd name="T119" fmla="*/ 52 h 131"/>
                <a:gd name="T120" fmla="*/ 65 w 136"/>
                <a:gd name="T121" fmla="*/ 43 h 131"/>
                <a:gd name="T122" fmla="*/ 74 w 136"/>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1">
                  <a:moveTo>
                    <a:pt x="94" y="3"/>
                  </a:moveTo>
                  <a:lnTo>
                    <a:pt x="81" y="0"/>
                  </a:lnTo>
                  <a:lnTo>
                    <a:pt x="74" y="9"/>
                  </a:lnTo>
                  <a:lnTo>
                    <a:pt x="69" y="17"/>
                  </a:lnTo>
                  <a:lnTo>
                    <a:pt x="55" y="19"/>
                  </a:lnTo>
                  <a:lnTo>
                    <a:pt x="50" y="10"/>
                  </a:lnTo>
                  <a:lnTo>
                    <a:pt x="40" y="3"/>
                  </a:lnTo>
                  <a:lnTo>
                    <a:pt x="29" y="10"/>
                  </a:lnTo>
                  <a:lnTo>
                    <a:pt x="30" y="22"/>
                  </a:lnTo>
                  <a:lnTo>
                    <a:pt x="35" y="30"/>
                  </a:lnTo>
                  <a:lnTo>
                    <a:pt x="26" y="42"/>
                  </a:lnTo>
                  <a:lnTo>
                    <a:pt x="16" y="39"/>
                  </a:lnTo>
                  <a:lnTo>
                    <a:pt x="4" y="40"/>
                  </a:lnTo>
                  <a:lnTo>
                    <a:pt x="0" y="53"/>
                  </a:lnTo>
                  <a:lnTo>
                    <a:pt x="9" y="61"/>
                  </a:lnTo>
                  <a:lnTo>
                    <a:pt x="19" y="63"/>
                  </a:lnTo>
                  <a:lnTo>
                    <a:pt x="20" y="78"/>
                  </a:lnTo>
                  <a:lnTo>
                    <a:pt x="12" y="82"/>
                  </a:lnTo>
                  <a:lnTo>
                    <a:pt x="4" y="92"/>
                  </a:lnTo>
                  <a:lnTo>
                    <a:pt x="10" y="104"/>
                  </a:lnTo>
                  <a:lnTo>
                    <a:pt x="23" y="104"/>
                  </a:lnTo>
                  <a:lnTo>
                    <a:pt x="32" y="98"/>
                  </a:lnTo>
                  <a:lnTo>
                    <a:pt x="43" y="107"/>
                  </a:lnTo>
                  <a:lnTo>
                    <a:pt x="40" y="117"/>
                  </a:lnTo>
                  <a:lnTo>
                    <a:pt x="42" y="128"/>
                  </a:lnTo>
                  <a:lnTo>
                    <a:pt x="56" y="131"/>
                  </a:lnTo>
                  <a:lnTo>
                    <a:pt x="63" y="122"/>
                  </a:lnTo>
                  <a:lnTo>
                    <a:pt x="66" y="114"/>
                  </a:lnTo>
                  <a:lnTo>
                    <a:pt x="81" y="112"/>
                  </a:lnTo>
                  <a:lnTo>
                    <a:pt x="85" y="121"/>
                  </a:lnTo>
                  <a:lnTo>
                    <a:pt x="95" y="128"/>
                  </a:lnTo>
                  <a:lnTo>
                    <a:pt x="108" y="122"/>
                  </a:lnTo>
                  <a:lnTo>
                    <a:pt x="107" y="110"/>
                  </a:lnTo>
                  <a:lnTo>
                    <a:pt x="101" y="101"/>
                  </a:lnTo>
                  <a:lnTo>
                    <a:pt x="111" y="91"/>
                  </a:lnTo>
                  <a:lnTo>
                    <a:pt x="120" y="92"/>
                  </a:lnTo>
                  <a:lnTo>
                    <a:pt x="131" y="91"/>
                  </a:lnTo>
                  <a:lnTo>
                    <a:pt x="136" y="78"/>
                  </a:lnTo>
                  <a:lnTo>
                    <a:pt x="127" y="71"/>
                  </a:lnTo>
                  <a:lnTo>
                    <a:pt x="117" y="68"/>
                  </a:lnTo>
                  <a:lnTo>
                    <a:pt x="115" y="53"/>
                  </a:lnTo>
                  <a:lnTo>
                    <a:pt x="124" y="49"/>
                  </a:lnTo>
                  <a:lnTo>
                    <a:pt x="133" y="39"/>
                  </a:lnTo>
                  <a:lnTo>
                    <a:pt x="125" y="27"/>
                  </a:lnTo>
                  <a:lnTo>
                    <a:pt x="112" y="29"/>
                  </a:lnTo>
                  <a:lnTo>
                    <a:pt x="105" y="33"/>
                  </a:lnTo>
                  <a:lnTo>
                    <a:pt x="94" y="25"/>
                  </a:lnTo>
                  <a:lnTo>
                    <a:pt x="95" y="14"/>
                  </a:lnTo>
                  <a:lnTo>
                    <a:pt x="94" y="3"/>
                  </a:lnTo>
                  <a:close/>
                  <a:moveTo>
                    <a:pt x="74" y="45"/>
                  </a:moveTo>
                  <a:lnTo>
                    <a:pt x="82" y="49"/>
                  </a:lnTo>
                  <a:lnTo>
                    <a:pt x="91" y="63"/>
                  </a:lnTo>
                  <a:lnTo>
                    <a:pt x="89" y="72"/>
                  </a:lnTo>
                  <a:lnTo>
                    <a:pt x="85" y="79"/>
                  </a:lnTo>
                  <a:lnTo>
                    <a:pt x="71" y="88"/>
                  </a:lnTo>
                  <a:lnTo>
                    <a:pt x="62" y="86"/>
                  </a:lnTo>
                  <a:lnTo>
                    <a:pt x="53" y="82"/>
                  </a:lnTo>
                  <a:lnTo>
                    <a:pt x="46" y="68"/>
                  </a:lnTo>
                  <a:lnTo>
                    <a:pt x="48" y="59"/>
                  </a:lnTo>
                  <a:lnTo>
                    <a:pt x="50" y="52"/>
                  </a:lnTo>
                  <a:lnTo>
                    <a:pt x="65" y="43"/>
                  </a:lnTo>
                  <a:lnTo>
                    <a:pt x="74"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468"/>
            <p:cNvSpPr>
              <a:spLocks noEditPoints="1"/>
            </p:cNvSpPr>
            <p:nvPr/>
          </p:nvSpPr>
          <p:spPr bwMode="auto">
            <a:xfrm>
              <a:off x="4600576" y="1866901"/>
              <a:ext cx="77788" cy="74613"/>
            </a:xfrm>
            <a:custGeom>
              <a:avLst/>
              <a:gdLst>
                <a:gd name="T0" fmla="*/ 113 w 145"/>
                <a:gd name="T1" fmla="*/ 12 h 143"/>
                <a:gd name="T2" fmla="*/ 99 w 145"/>
                <a:gd name="T3" fmla="*/ 4 h 143"/>
                <a:gd name="T4" fmla="*/ 90 w 145"/>
                <a:gd name="T5" fmla="*/ 12 h 143"/>
                <a:gd name="T6" fmla="*/ 84 w 145"/>
                <a:gd name="T7" fmla="*/ 20 h 143"/>
                <a:gd name="T8" fmla="*/ 70 w 145"/>
                <a:gd name="T9" fmla="*/ 19 h 143"/>
                <a:gd name="T10" fmla="*/ 67 w 145"/>
                <a:gd name="T11" fmla="*/ 10 h 143"/>
                <a:gd name="T12" fmla="*/ 58 w 145"/>
                <a:gd name="T13" fmla="*/ 0 h 143"/>
                <a:gd name="T14" fmla="*/ 44 w 145"/>
                <a:gd name="T15" fmla="*/ 4 h 143"/>
                <a:gd name="T16" fmla="*/ 42 w 145"/>
                <a:gd name="T17" fmla="*/ 17 h 143"/>
                <a:gd name="T18" fmla="*/ 45 w 145"/>
                <a:gd name="T19" fmla="*/ 26 h 143"/>
                <a:gd name="T20" fmla="*/ 34 w 145"/>
                <a:gd name="T21" fmla="*/ 36 h 143"/>
                <a:gd name="T22" fmla="*/ 25 w 145"/>
                <a:gd name="T23" fmla="*/ 32 h 143"/>
                <a:gd name="T24" fmla="*/ 13 w 145"/>
                <a:gd name="T25" fmla="*/ 32 h 143"/>
                <a:gd name="T26" fmla="*/ 6 w 145"/>
                <a:gd name="T27" fmla="*/ 45 h 143"/>
                <a:gd name="T28" fmla="*/ 13 w 145"/>
                <a:gd name="T29" fmla="*/ 55 h 143"/>
                <a:gd name="T30" fmla="*/ 22 w 145"/>
                <a:gd name="T31" fmla="*/ 59 h 143"/>
                <a:gd name="T32" fmla="*/ 21 w 145"/>
                <a:gd name="T33" fmla="*/ 75 h 143"/>
                <a:gd name="T34" fmla="*/ 11 w 145"/>
                <a:gd name="T35" fmla="*/ 78 h 143"/>
                <a:gd name="T36" fmla="*/ 0 w 145"/>
                <a:gd name="T37" fmla="*/ 86 h 143"/>
                <a:gd name="T38" fmla="*/ 6 w 145"/>
                <a:gd name="T39" fmla="*/ 101 h 143"/>
                <a:gd name="T40" fmla="*/ 19 w 145"/>
                <a:gd name="T41" fmla="*/ 101 h 143"/>
                <a:gd name="T42" fmla="*/ 28 w 145"/>
                <a:gd name="T43" fmla="*/ 98 h 143"/>
                <a:gd name="T44" fmla="*/ 38 w 145"/>
                <a:gd name="T45" fmla="*/ 109 h 143"/>
                <a:gd name="T46" fmla="*/ 34 w 145"/>
                <a:gd name="T47" fmla="*/ 120 h 143"/>
                <a:gd name="T48" fmla="*/ 34 w 145"/>
                <a:gd name="T49" fmla="*/ 131 h 143"/>
                <a:gd name="T50" fmla="*/ 47 w 145"/>
                <a:gd name="T51" fmla="*/ 138 h 143"/>
                <a:gd name="T52" fmla="*/ 55 w 145"/>
                <a:gd name="T53" fmla="*/ 131 h 143"/>
                <a:gd name="T54" fmla="*/ 61 w 145"/>
                <a:gd name="T55" fmla="*/ 121 h 143"/>
                <a:gd name="T56" fmla="*/ 77 w 145"/>
                <a:gd name="T57" fmla="*/ 122 h 143"/>
                <a:gd name="T58" fmla="*/ 78 w 145"/>
                <a:gd name="T59" fmla="*/ 132 h 143"/>
                <a:gd name="T60" fmla="*/ 87 w 145"/>
                <a:gd name="T61" fmla="*/ 143 h 143"/>
                <a:gd name="T62" fmla="*/ 101 w 145"/>
                <a:gd name="T63" fmla="*/ 138 h 143"/>
                <a:gd name="T64" fmla="*/ 103 w 145"/>
                <a:gd name="T65" fmla="*/ 125 h 143"/>
                <a:gd name="T66" fmla="*/ 100 w 145"/>
                <a:gd name="T67" fmla="*/ 115 h 143"/>
                <a:gd name="T68" fmla="*/ 111 w 145"/>
                <a:gd name="T69" fmla="*/ 105 h 143"/>
                <a:gd name="T70" fmla="*/ 120 w 145"/>
                <a:gd name="T71" fmla="*/ 109 h 143"/>
                <a:gd name="T72" fmla="*/ 133 w 145"/>
                <a:gd name="T73" fmla="*/ 111 h 143"/>
                <a:gd name="T74" fmla="*/ 140 w 145"/>
                <a:gd name="T75" fmla="*/ 98 h 143"/>
                <a:gd name="T76" fmla="*/ 132 w 145"/>
                <a:gd name="T77" fmla="*/ 88 h 143"/>
                <a:gd name="T78" fmla="*/ 123 w 145"/>
                <a:gd name="T79" fmla="*/ 84 h 143"/>
                <a:gd name="T80" fmla="*/ 124 w 145"/>
                <a:gd name="T81" fmla="*/ 68 h 143"/>
                <a:gd name="T82" fmla="*/ 135 w 145"/>
                <a:gd name="T83" fmla="*/ 65 h 143"/>
                <a:gd name="T84" fmla="*/ 145 w 145"/>
                <a:gd name="T85" fmla="*/ 56 h 143"/>
                <a:gd name="T86" fmla="*/ 140 w 145"/>
                <a:gd name="T87" fmla="*/ 42 h 143"/>
                <a:gd name="T88" fmla="*/ 126 w 145"/>
                <a:gd name="T89" fmla="*/ 40 h 143"/>
                <a:gd name="T90" fmla="*/ 117 w 145"/>
                <a:gd name="T91" fmla="*/ 45 h 143"/>
                <a:gd name="T92" fmla="*/ 107 w 145"/>
                <a:gd name="T93" fmla="*/ 33 h 143"/>
                <a:gd name="T94" fmla="*/ 111 w 145"/>
                <a:gd name="T95" fmla="*/ 23 h 143"/>
                <a:gd name="T96" fmla="*/ 113 w 145"/>
                <a:gd name="T97" fmla="*/ 12 h 143"/>
                <a:gd name="T98" fmla="*/ 84 w 145"/>
                <a:gd name="T99" fmla="*/ 50 h 143"/>
                <a:gd name="T100" fmla="*/ 91 w 145"/>
                <a:gd name="T101" fmla="*/ 56 h 143"/>
                <a:gd name="T102" fmla="*/ 96 w 145"/>
                <a:gd name="T103" fmla="*/ 73 h 143"/>
                <a:gd name="T104" fmla="*/ 93 w 145"/>
                <a:gd name="T105" fmla="*/ 82 h 143"/>
                <a:gd name="T106" fmla="*/ 88 w 145"/>
                <a:gd name="T107" fmla="*/ 89 h 143"/>
                <a:gd name="T108" fmla="*/ 71 w 145"/>
                <a:gd name="T109" fmla="*/ 95 h 143"/>
                <a:gd name="T110" fmla="*/ 62 w 145"/>
                <a:gd name="T111" fmla="*/ 92 h 143"/>
                <a:gd name="T112" fmla="*/ 54 w 145"/>
                <a:gd name="T113" fmla="*/ 86 h 143"/>
                <a:gd name="T114" fmla="*/ 49 w 145"/>
                <a:gd name="T115" fmla="*/ 69 h 143"/>
                <a:gd name="T116" fmla="*/ 52 w 145"/>
                <a:gd name="T117" fmla="*/ 60 h 143"/>
                <a:gd name="T118" fmla="*/ 58 w 145"/>
                <a:gd name="T119" fmla="*/ 53 h 143"/>
                <a:gd name="T120" fmla="*/ 74 w 145"/>
                <a:gd name="T121" fmla="*/ 48 h 143"/>
                <a:gd name="T122" fmla="*/ 84 w 145"/>
                <a:gd name="T123"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5" h="143">
                  <a:moveTo>
                    <a:pt x="113" y="12"/>
                  </a:moveTo>
                  <a:lnTo>
                    <a:pt x="99" y="4"/>
                  </a:lnTo>
                  <a:lnTo>
                    <a:pt x="90" y="12"/>
                  </a:lnTo>
                  <a:lnTo>
                    <a:pt x="84" y="20"/>
                  </a:lnTo>
                  <a:lnTo>
                    <a:pt x="70" y="19"/>
                  </a:lnTo>
                  <a:lnTo>
                    <a:pt x="67" y="10"/>
                  </a:lnTo>
                  <a:lnTo>
                    <a:pt x="58" y="0"/>
                  </a:lnTo>
                  <a:lnTo>
                    <a:pt x="44" y="4"/>
                  </a:lnTo>
                  <a:lnTo>
                    <a:pt x="42" y="17"/>
                  </a:lnTo>
                  <a:lnTo>
                    <a:pt x="45" y="26"/>
                  </a:lnTo>
                  <a:lnTo>
                    <a:pt x="34" y="36"/>
                  </a:lnTo>
                  <a:lnTo>
                    <a:pt x="25" y="32"/>
                  </a:lnTo>
                  <a:lnTo>
                    <a:pt x="13" y="32"/>
                  </a:lnTo>
                  <a:lnTo>
                    <a:pt x="6" y="45"/>
                  </a:lnTo>
                  <a:lnTo>
                    <a:pt x="13" y="55"/>
                  </a:lnTo>
                  <a:lnTo>
                    <a:pt x="22" y="59"/>
                  </a:lnTo>
                  <a:lnTo>
                    <a:pt x="21" y="75"/>
                  </a:lnTo>
                  <a:lnTo>
                    <a:pt x="11" y="78"/>
                  </a:lnTo>
                  <a:lnTo>
                    <a:pt x="0" y="86"/>
                  </a:lnTo>
                  <a:lnTo>
                    <a:pt x="6" y="101"/>
                  </a:lnTo>
                  <a:lnTo>
                    <a:pt x="19" y="101"/>
                  </a:lnTo>
                  <a:lnTo>
                    <a:pt x="28" y="98"/>
                  </a:lnTo>
                  <a:lnTo>
                    <a:pt x="38" y="109"/>
                  </a:lnTo>
                  <a:lnTo>
                    <a:pt x="34" y="120"/>
                  </a:lnTo>
                  <a:lnTo>
                    <a:pt x="34" y="131"/>
                  </a:lnTo>
                  <a:lnTo>
                    <a:pt x="47" y="138"/>
                  </a:lnTo>
                  <a:lnTo>
                    <a:pt x="55" y="131"/>
                  </a:lnTo>
                  <a:lnTo>
                    <a:pt x="61" y="121"/>
                  </a:lnTo>
                  <a:lnTo>
                    <a:pt x="77" y="122"/>
                  </a:lnTo>
                  <a:lnTo>
                    <a:pt x="78" y="132"/>
                  </a:lnTo>
                  <a:lnTo>
                    <a:pt x="87" y="143"/>
                  </a:lnTo>
                  <a:lnTo>
                    <a:pt x="101" y="138"/>
                  </a:lnTo>
                  <a:lnTo>
                    <a:pt x="103" y="125"/>
                  </a:lnTo>
                  <a:lnTo>
                    <a:pt x="100" y="115"/>
                  </a:lnTo>
                  <a:lnTo>
                    <a:pt x="111" y="105"/>
                  </a:lnTo>
                  <a:lnTo>
                    <a:pt x="120" y="109"/>
                  </a:lnTo>
                  <a:lnTo>
                    <a:pt x="133" y="111"/>
                  </a:lnTo>
                  <a:lnTo>
                    <a:pt x="140" y="98"/>
                  </a:lnTo>
                  <a:lnTo>
                    <a:pt x="132" y="88"/>
                  </a:lnTo>
                  <a:lnTo>
                    <a:pt x="123" y="84"/>
                  </a:lnTo>
                  <a:lnTo>
                    <a:pt x="124" y="68"/>
                  </a:lnTo>
                  <a:lnTo>
                    <a:pt x="135" y="65"/>
                  </a:lnTo>
                  <a:lnTo>
                    <a:pt x="145" y="56"/>
                  </a:lnTo>
                  <a:lnTo>
                    <a:pt x="140" y="42"/>
                  </a:lnTo>
                  <a:lnTo>
                    <a:pt x="126" y="40"/>
                  </a:lnTo>
                  <a:lnTo>
                    <a:pt x="117" y="45"/>
                  </a:lnTo>
                  <a:lnTo>
                    <a:pt x="107" y="33"/>
                  </a:lnTo>
                  <a:lnTo>
                    <a:pt x="111" y="23"/>
                  </a:lnTo>
                  <a:lnTo>
                    <a:pt x="113" y="12"/>
                  </a:lnTo>
                  <a:close/>
                  <a:moveTo>
                    <a:pt x="84" y="50"/>
                  </a:moveTo>
                  <a:lnTo>
                    <a:pt x="91" y="56"/>
                  </a:lnTo>
                  <a:lnTo>
                    <a:pt x="96" y="73"/>
                  </a:lnTo>
                  <a:lnTo>
                    <a:pt x="93" y="82"/>
                  </a:lnTo>
                  <a:lnTo>
                    <a:pt x="88" y="89"/>
                  </a:lnTo>
                  <a:lnTo>
                    <a:pt x="71" y="95"/>
                  </a:lnTo>
                  <a:lnTo>
                    <a:pt x="62" y="92"/>
                  </a:lnTo>
                  <a:lnTo>
                    <a:pt x="54" y="86"/>
                  </a:lnTo>
                  <a:lnTo>
                    <a:pt x="49" y="69"/>
                  </a:lnTo>
                  <a:lnTo>
                    <a:pt x="52" y="60"/>
                  </a:lnTo>
                  <a:lnTo>
                    <a:pt x="58" y="53"/>
                  </a:lnTo>
                  <a:lnTo>
                    <a:pt x="74" y="48"/>
                  </a:lnTo>
                  <a:lnTo>
                    <a:pt x="84" y="50"/>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469"/>
            <p:cNvSpPr>
              <a:spLocks noEditPoints="1"/>
            </p:cNvSpPr>
            <p:nvPr/>
          </p:nvSpPr>
          <p:spPr bwMode="auto">
            <a:xfrm>
              <a:off x="4546601" y="1908176"/>
              <a:ext cx="80963" cy="80963"/>
            </a:xfrm>
            <a:custGeom>
              <a:avLst/>
              <a:gdLst>
                <a:gd name="T0" fmla="*/ 91 w 151"/>
                <a:gd name="T1" fmla="*/ 1 h 155"/>
                <a:gd name="T2" fmla="*/ 75 w 151"/>
                <a:gd name="T3" fmla="*/ 0 h 155"/>
                <a:gd name="T4" fmla="*/ 69 w 151"/>
                <a:gd name="T5" fmla="*/ 11 h 155"/>
                <a:gd name="T6" fmla="*/ 68 w 151"/>
                <a:gd name="T7" fmla="*/ 23 h 155"/>
                <a:gd name="T8" fmla="*/ 52 w 151"/>
                <a:gd name="T9" fmla="*/ 27 h 155"/>
                <a:gd name="T10" fmla="*/ 45 w 151"/>
                <a:gd name="T11" fmla="*/ 18 h 155"/>
                <a:gd name="T12" fmla="*/ 33 w 151"/>
                <a:gd name="T13" fmla="*/ 13 h 155"/>
                <a:gd name="T14" fmla="*/ 20 w 151"/>
                <a:gd name="T15" fmla="*/ 23 h 155"/>
                <a:gd name="T16" fmla="*/ 25 w 151"/>
                <a:gd name="T17" fmla="*/ 36 h 155"/>
                <a:gd name="T18" fmla="*/ 32 w 151"/>
                <a:gd name="T19" fmla="*/ 44 h 155"/>
                <a:gd name="T20" fmla="*/ 25 w 151"/>
                <a:gd name="T21" fmla="*/ 59 h 155"/>
                <a:gd name="T22" fmla="*/ 15 w 151"/>
                <a:gd name="T23" fmla="*/ 59 h 155"/>
                <a:gd name="T24" fmla="*/ 2 w 151"/>
                <a:gd name="T25" fmla="*/ 63 h 155"/>
                <a:gd name="T26" fmla="*/ 0 w 151"/>
                <a:gd name="T27" fmla="*/ 79 h 155"/>
                <a:gd name="T28" fmla="*/ 12 w 151"/>
                <a:gd name="T29" fmla="*/ 85 h 155"/>
                <a:gd name="T30" fmla="*/ 23 w 151"/>
                <a:gd name="T31" fmla="*/ 86 h 155"/>
                <a:gd name="T32" fmla="*/ 28 w 151"/>
                <a:gd name="T33" fmla="*/ 103 h 155"/>
                <a:gd name="T34" fmla="*/ 19 w 151"/>
                <a:gd name="T35" fmla="*/ 109 h 155"/>
                <a:gd name="T36" fmla="*/ 13 w 151"/>
                <a:gd name="T37" fmla="*/ 122 h 155"/>
                <a:gd name="T38" fmla="*/ 23 w 151"/>
                <a:gd name="T39" fmla="*/ 135 h 155"/>
                <a:gd name="T40" fmla="*/ 36 w 151"/>
                <a:gd name="T41" fmla="*/ 131 h 155"/>
                <a:gd name="T42" fmla="*/ 43 w 151"/>
                <a:gd name="T43" fmla="*/ 124 h 155"/>
                <a:gd name="T44" fmla="*/ 58 w 151"/>
                <a:gd name="T45" fmla="*/ 131 h 155"/>
                <a:gd name="T46" fmla="*/ 58 w 151"/>
                <a:gd name="T47" fmla="*/ 142 h 155"/>
                <a:gd name="T48" fmla="*/ 62 w 151"/>
                <a:gd name="T49" fmla="*/ 154 h 155"/>
                <a:gd name="T50" fmla="*/ 78 w 151"/>
                <a:gd name="T51" fmla="*/ 155 h 155"/>
                <a:gd name="T52" fmla="*/ 84 w 151"/>
                <a:gd name="T53" fmla="*/ 144 h 155"/>
                <a:gd name="T54" fmla="*/ 85 w 151"/>
                <a:gd name="T55" fmla="*/ 134 h 155"/>
                <a:gd name="T56" fmla="*/ 100 w 151"/>
                <a:gd name="T57" fmla="*/ 128 h 155"/>
                <a:gd name="T58" fmla="*/ 107 w 151"/>
                <a:gd name="T59" fmla="*/ 137 h 155"/>
                <a:gd name="T60" fmla="*/ 118 w 151"/>
                <a:gd name="T61" fmla="*/ 144 h 155"/>
                <a:gd name="T62" fmla="*/ 131 w 151"/>
                <a:gd name="T63" fmla="*/ 134 h 155"/>
                <a:gd name="T64" fmla="*/ 127 w 151"/>
                <a:gd name="T65" fmla="*/ 119 h 155"/>
                <a:gd name="T66" fmla="*/ 120 w 151"/>
                <a:gd name="T67" fmla="*/ 111 h 155"/>
                <a:gd name="T68" fmla="*/ 127 w 151"/>
                <a:gd name="T69" fmla="*/ 96 h 155"/>
                <a:gd name="T70" fmla="*/ 139 w 151"/>
                <a:gd name="T71" fmla="*/ 96 h 155"/>
                <a:gd name="T72" fmla="*/ 150 w 151"/>
                <a:gd name="T73" fmla="*/ 92 h 155"/>
                <a:gd name="T74" fmla="*/ 151 w 151"/>
                <a:gd name="T75" fmla="*/ 76 h 155"/>
                <a:gd name="T76" fmla="*/ 140 w 151"/>
                <a:gd name="T77" fmla="*/ 70 h 155"/>
                <a:gd name="T78" fmla="*/ 130 w 151"/>
                <a:gd name="T79" fmla="*/ 69 h 155"/>
                <a:gd name="T80" fmla="*/ 126 w 151"/>
                <a:gd name="T81" fmla="*/ 53 h 155"/>
                <a:gd name="T82" fmla="*/ 133 w 151"/>
                <a:gd name="T83" fmla="*/ 46 h 155"/>
                <a:gd name="T84" fmla="*/ 140 w 151"/>
                <a:gd name="T85" fmla="*/ 33 h 155"/>
                <a:gd name="T86" fmla="*/ 130 w 151"/>
                <a:gd name="T87" fmla="*/ 21 h 155"/>
                <a:gd name="T88" fmla="*/ 115 w 151"/>
                <a:gd name="T89" fmla="*/ 26 h 155"/>
                <a:gd name="T90" fmla="*/ 108 w 151"/>
                <a:gd name="T91" fmla="*/ 33 h 155"/>
                <a:gd name="T92" fmla="*/ 94 w 151"/>
                <a:gd name="T93" fmla="*/ 24 h 155"/>
                <a:gd name="T94" fmla="*/ 94 w 151"/>
                <a:gd name="T95" fmla="*/ 14 h 155"/>
                <a:gd name="T96" fmla="*/ 91 w 151"/>
                <a:gd name="T97" fmla="*/ 1 h 155"/>
                <a:gd name="T98" fmla="*/ 78 w 151"/>
                <a:gd name="T99" fmla="*/ 53 h 155"/>
                <a:gd name="T100" fmla="*/ 88 w 151"/>
                <a:gd name="T101" fmla="*/ 54 h 155"/>
                <a:gd name="T102" fmla="*/ 100 w 151"/>
                <a:gd name="T103" fmla="*/ 70 h 155"/>
                <a:gd name="T104" fmla="*/ 100 w 151"/>
                <a:gd name="T105" fmla="*/ 80 h 155"/>
                <a:gd name="T106" fmla="*/ 98 w 151"/>
                <a:gd name="T107" fmla="*/ 90 h 155"/>
                <a:gd name="T108" fmla="*/ 84 w 151"/>
                <a:gd name="T109" fmla="*/ 102 h 155"/>
                <a:gd name="T110" fmla="*/ 74 w 151"/>
                <a:gd name="T111" fmla="*/ 102 h 155"/>
                <a:gd name="T112" fmla="*/ 65 w 151"/>
                <a:gd name="T113" fmla="*/ 101 h 155"/>
                <a:gd name="T114" fmla="*/ 52 w 151"/>
                <a:gd name="T115" fmla="*/ 86 h 155"/>
                <a:gd name="T116" fmla="*/ 52 w 151"/>
                <a:gd name="T117" fmla="*/ 76 h 155"/>
                <a:gd name="T118" fmla="*/ 53 w 151"/>
                <a:gd name="T119" fmla="*/ 66 h 155"/>
                <a:gd name="T120" fmla="*/ 68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91" y="1"/>
                  </a:moveTo>
                  <a:lnTo>
                    <a:pt x="75" y="0"/>
                  </a:lnTo>
                  <a:lnTo>
                    <a:pt x="69" y="11"/>
                  </a:lnTo>
                  <a:lnTo>
                    <a:pt x="68" y="23"/>
                  </a:lnTo>
                  <a:lnTo>
                    <a:pt x="52" y="27"/>
                  </a:lnTo>
                  <a:lnTo>
                    <a:pt x="45" y="18"/>
                  </a:lnTo>
                  <a:lnTo>
                    <a:pt x="33" y="13"/>
                  </a:lnTo>
                  <a:lnTo>
                    <a:pt x="20" y="23"/>
                  </a:lnTo>
                  <a:lnTo>
                    <a:pt x="25" y="36"/>
                  </a:lnTo>
                  <a:lnTo>
                    <a:pt x="32" y="44"/>
                  </a:lnTo>
                  <a:lnTo>
                    <a:pt x="25" y="59"/>
                  </a:lnTo>
                  <a:lnTo>
                    <a:pt x="15" y="59"/>
                  </a:lnTo>
                  <a:lnTo>
                    <a:pt x="2" y="63"/>
                  </a:lnTo>
                  <a:lnTo>
                    <a:pt x="0" y="79"/>
                  </a:lnTo>
                  <a:lnTo>
                    <a:pt x="12" y="85"/>
                  </a:lnTo>
                  <a:lnTo>
                    <a:pt x="23" y="86"/>
                  </a:lnTo>
                  <a:lnTo>
                    <a:pt x="28" y="103"/>
                  </a:lnTo>
                  <a:lnTo>
                    <a:pt x="19" y="109"/>
                  </a:lnTo>
                  <a:lnTo>
                    <a:pt x="13" y="122"/>
                  </a:lnTo>
                  <a:lnTo>
                    <a:pt x="23" y="135"/>
                  </a:lnTo>
                  <a:lnTo>
                    <a:pt x="36" y="131"/>
                  </a:lnTo>
                  <a:lnTo>
                    <a:pt x="43" y="124"/>
                  </a:lnTo>
                  <a:lnTo>
                    <a:pt x="58" y="131"/>
                  </a:lnTo>
                  <a:lnTo>
                    <a:pt x="58" y="142"/>
                  </a:lnTo>
                  <a:lnTo>
                    <a:pt x="62" y="154"/>
                  </a:lnTo>
                  <a:lnTo>
                    <a:pt x="78" y="155"/>
                  </a:lnTo>
                  <a:lnTo>
                    <a:pt x="84" y="144"/>
                  </a:lnTo>
                  <a:lnTo>
                    <a:pt x="85" y="134"/>
                  </a:lnTo>
                  <a:lnTo>
                    <a:pt x="100" y="128"/>
                  </a:lnTo>
                  <a:lnTo>
                    <a:pt x="107" y="137"/>
                  </a:lnTo>
                  <a:lnTo>
                    <a:pt x="118" y="144"/>
                  </a:lnTo>
                  <a:lnTo>
                    <a:pt x="131" y="134"/>
                  </a:lnTo>
                  <a:lnTo>
                    <a:pt x="127" y="119"/>
                  </a:lnTo>
                  <a:lnTo>
                    <a:pt x="120" y="111"/>
                  </a:lnTo>
                  <a:lnTo>
                    <a:pt x="127" y="96"/>
                  </a:lnTo>
                  <a:lnTo>
                    <a:pt x="139" y="96"/>
                  </a:lnTo>
                  <a:lnTo>
                    <a:pt x="150" y="92"/>
                  </a:lnTo>
                  <a:lnTo>
                    <a:pt x="151" y="76"/>
                  </a:lnTo>
                  <a:lnTo>
                    <a:pt x="140" y="70"/>
                  </a:lnTo>
                  <a:lnTo>
                    <a:pt x="130" y="69"/>
                  </a:lnTo>
                  <a:lnTo>
                    <a:pt x="126" y="53"/>
                  </a:lnTo>
                  <a:lnTo>
                    <a:pt x="133" y="46"/>
                  </a:lnTo>
                  <a:lnTo>
                    <a:pt x="140" y="33"/>
                  </a:lnTo>
                  <a:lnTo>
                    <a:pt x="130" y="21"/>
                  </a:lnTo>
                  <a:lnTo>
                    <a:pt x="115" y="26"/>
                  </a:lnTo>
                  <a:lnTo>
                    <a:pt x="108" y="33"/>
                  </a:lnTo>
                  <a:lnTo>
                    <a:pt x="94" y="24"/>
                  </a:lnTo>
                  <a:lnTo>
                    <a:pt x="94" y="14"/>
                  </a:lnTo>
                  <a:lnTo>
                    <a:pt x="91" y="1"/>
                  </a:lnTo>
                  <a:close/>
                  <a:moveTo>
                    <a:pt x="78" y="53"/>
                  </a:moveTo>
                  <a:lnTo>
                    <a:pt x="88" y="54"/>
                  </a:lnTo>
                  <a:lnTo>
                    <a:pt x="100" y="70"/>
                  </a:lnTo>
                  <a:lnTo>
                    <a:pt x="100" y="80"/>
                  </a:lnTo>
                  <a:lnTo>
                    <a:pt x="98" y="90"/>
                  </a:lnTo>
                  <a:lnTo>
                    <a:pt x="84" y="102"/>
                  </a:lnTo>
                  <a:lnTo>
                    <a:pt x="74" y="102"/>
                  </a:lnTo>
                  <a:lnTo>
                    <a:pt x="65" y="101"/>
                  </a:lnTo>
                  <a:lnTo>
                    <a:pt x="52" y="86"/>
                  </a:lnTo>
                  <a:lnTo>
                    <a:pt x="52" y="76"/>
                  </a:lnTo>
                  <a:lnTo>
                    <a:pt x="53" y="66"/>
                  </a:lnTo>
                  <a:lnTo>
                    <a:pt x="68" y="53"/>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470"/>
            <p:cNvSpPr>
              <a:spLocks noEditPoints="1"/>
            </p:cNvSpPr>
            <p:nvPr/>
          </p:nvSpPr>
          <p:spPr bwMode="auto">
            <a:xfrm>
              <a:off x="4684713" y="1641476"/>
              <a:ext cx="71438" cy="69850"/>
            </a:xfrm>
            <a:custGeom>
              <a:avLst/>
              <a:gdLst>
                <a:gd name="T0" fmla="*/ 93 w 135"/>
                <a:gd name="T1" fmla="*/ 4 h 132"/>
                <a:gd name="T2" fmla="*/ 79 w 135"/>
                <a:gd name="T3" fmla="*/ 0 h 132"/>
                <a:gd name="T4" fmla="*/ 72 w 135"/>
                <a:gd name="T5" fmla="*/ 8 h 132"/>
                <a:gd name="T6" fmla="*/ 69 w 135"/>
                <a:gd name="T7" fmla="*/ 18 h 132"/>
                <a:gd name="T8" fmla="*/ 54 w 135"/>
                <a:gd name="T9" fmla="*/ 20 h 132"/>
                <a:gd name="T10" fmla="*/ 50 w 135"/>
                <a:gd name="T11" fmla="*/ 11 h 132"/>
                <a:gd name="T12" fmla="*/ 40 w 135"/>
                <a:gd name="T13" fmla="*/ 4 h 132"/>
                <a:gd name="T14" fmla="*/ 27 w 135"/>
                <a:gd name="T15" fmla="*/ 10 h 132"/>
                <a:gd name="T16" fmla="*/ 28 w 135"/>
                <a:gd name="T17" fmla="*/ 23 h 132"/>
                <a:gd name="T18" fmla="*/ 34 w 135"/>
                <a:gd name="T19" fmla="*/ 30 h 132"/>
                <a:gd name="T20" fmla="*/ 24 w 135"/>
                <a:gd name="T21" fmla="*/ 41 h 132"/>
                <a:gd name="T22" fmla="*/ 15 w 135"/>
                <a:gd name="T23" fmla="*/ 40 h 132"/>
                <a:gd name="T24" fmla="*/ 4 w 135"/>
                <a:gd name="T25" fmla="*/ 41 h 132"/>
                <a:gd name="T26" fmla="*/ 0 w 135"/>
                <a:gd name="T27" fmla="*/ 54 h 132"/>
                <a:gd name="T28" fmla="*/ 8 w 135"/>
                <a:gd name="T29" fmla="*/ 62 h 132"/>
                <a:gd name="T30" fmla="*/ 18 w 135"/>
                <a:gd name="T31" fmla="*/ 65 h 132"/>
                <a:gd name="T32" fmla="*/ 20 w 135"/>
                <a:gd name="T33" fmla="*/ 79 h 132"/>
                <a:gd name="T34" fmla="*/ 11 w 135"/>
                <a:gd name="T35" fmla="*/ 83 h 132"/>
                <a:gd name="T36" fmla="*/ 2 w 135"/>
                <a:gd name="T37" fmla="*/ 93 h 132"/>
                <a:gd name="T38" fmla="*/ 10 w 135"/>
                <a:gd name="T39" fmla="*/ 105 h 132"/>
                <a:gd name="T40" fmla="*/ 23 w 135"/>
                <a:gd name="T41" fmla="*/ 103 h 132"/>
                <a:gd name="T42" fmla="*/ 31 w 135"/>
                <a:gd name="T43" fmla="*/ 99 h 132"/>
                <a:gd name="T44" fmla="*/ 43 w 135"/>
                <a:gd name="T45" fmla="*/ 108 h 132"/>
                <a:gd name="T46" fmla="*/ 40 w 135"/>
                <a:gd name="T47" fmla="*/ 118 h 132"/>
                <a:gd name="T48" fmla="*/ 41 w 135"/>
                <a:gd name="T49" fmla="*/ 128 h 132"/>
                <a:gd name="T50" fmla="*/ 54 w 135"/>
                <a:gd name="T51" fmla="*/ 132 h 132"/>
                <a:gd name="T52" fmla="*/ 62 w 135"/>
                <a:gd name="T53" fmla="*/ 124 h 132"/>
                <a:gd name="T54" fmla="*/ 66 w 135"/>
                <a:gd name="T55" fmla="*/ 115 h 132"/>
                <a:gd name="T56" fmla="*/ 80 w 135"/>
                <a:gd name="T57" fmla="*/ 113 h 132"/>
                <a:gd name="T58" fmla="*/ 85 w 135"/>
                <a:gd name="T59" fmla="*/ 122 h 132"/>
                <a:gd name="T60" fmla="*/ 95 w 135"/>
                <a:gd name="T61" fmla="*/ 129 h 132"/>
                <a:gd name="T62" fmla="*/ 106 w 135"/>
                <a:gd name="T63" fmla="*/ 122 h 132"/>
                <a:gd name="T64" fmla="*/ 106 w 135"/>
                <a:gd name="T65" fmla="*/ 111 h 132"/>
                <a:gd name="T66" fmla="*/ 100 w 135"/>
                <a:gd name="T67" fmla="*/ 102 h 132"/>
                <a:gd name="T68" fmla="*/ 109 w 135"/>
                <a:gd name="T69" fmla="*/ 90 h 132"/>
                <a:gd name="T70" fmla="*/ 119 w 135"/>
                <a:gd name="T71" fmla="*/ 93 h 132"/>
                <a:gd name="T72" fmla="*/ 131 w 135"/>
                <a:gd name="T73" fmla="*/ 92 h 132"/>
                <a:gd name="T74" fmla="*/ 135 w 135"/>
                <a:gd name="T75" fmla="*/ 79 h 132"/>
                <a:gd name="T76" fmla="*/ 126 w 135"/>
                <a:gd name="T77" fmla="*/ 72 h 132"/>
                <a:gd name="T78" fmla="*/ 116 w 135"/>
                <a:gd name="T79" fmla="*/ 67 h 132"/>
                <a:gd name="T80" fmla="*/ 115 w 135"/>
                <a:gd name="T81" fmla="*/ 53 h 132"/>
                <a:gd name="T82" fmla="*/ 124 w 135"/>
                <a:gd name="T83" fmla="*/ 50 h 132"/>
                <a:gd name="T84" fmla="*/ 132 w 135"/>
                <a:gd name="T85" fmla="*/ 40 h 132"/>
                <a:gd name="T86" fmla="*/ 125 w 135"/>
                <a:gd name="T87" fmla="*/ 27 h 132"/>
                <a:gd name="T88" fmla="*/ 112 w 135"/>
                <a:gd name="T89" fmla="*/ 29 h 132"/>
                <a:gd name="T90" fmla="*/ 103 w 135"/>
                <a:gd name="T91" fmla="*/ 34 h 132"/>
                <a:gd name="T92" fmla="*/ 92 w 135"/>
                <a:gd name="T93" fmla="*/ 24 h 132"/>
                <a:gd name="T94" fmla="*/ 95 w 135"/>
                <a:gd name="T95" fmla="*/ 16 h 132"/>
                <a:gd name="T96" fmla="*/ 93 w 135"/>
                <a:gd name="T97" fmla="*/ 4 h 132"/>
                <a:gd name="T98" fmla="*/ 73 w 135"/>
                <a:gd name="T99" fmla="*/ 46 h 132"/>
                <a:gd name="T100" fmla="*/ 82 w 135"/>
                <a:gd name="T101" fmla="*/ 49 h 132"/>
                <a:gd name="T102" fmla="*/ 89 w 135"/>
                <a:gd name="T103" fmla="*/ 63 h 132"/>
                <a:gd name="T104" fmla="*/ 89 w 135"/>
                <a:gd name="T105" fmla="*/ 72 h 132"/>
                <a:gd name="T106" fmla="*/ 85 w 135"/>
                <a:gd name="T107" fmla="*/ 80 h 132"/>
                <a:gd name="T108" fmla="*/ 70 w 135"/>
                <a:gd name="T109" fmla="*/ 88 h 132"/>
                <a:gd name="T110" fmla="*/ 62 w 135"/>
                <a:gd name="T111" fmla="*/ 88 h 132"/>
                <a:gd name="T112" fmla="*/ 53 w 135"/>
                <a:gd name="T113" fmla="*/ 83 h 132"/>
                <a:gd name="T114" fmla="*/ 44 w 135"/>
                <a:gd name="T115" fmla="*/ 69 h 132"/>
                <a:gd name="T116" fmla="*/ 46 w 135"/>
                <a:gd name="T117" fmla="*/ 60 h 132"/>
                <a:gd name="T118" fmla="*/ 50 w 135"/>
                <a:gd name="T119" fmla="*/ 53 h 132"/>
                <a:gd name="T120" fmla="*/ 64 w 135"/>
                <a:gd name="T121" fmla="*/ 44 h 132"/>
                <a:gd name="T122" fmla="*/ 73 w 135"/>
                <a:gd name="T123"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2">
                  <a:moveTo>
                    <a:pt x="93" y="4"/>
                  </a:moveTo>
                  <a:lnTo>
                    <a:pt x="79" y="0"/>
                  </a:lnTo>
                  <a:lnTo>
                    <a:pt x="72" y="8"/>
                  </a:lnTo>
                  <a:lnTo>
                    <a:pt x="69" y="18"/>
                  </a:lnTo>
                  <a:lnTo>
                    <a:pt x="54" y="20"/>
                  </a:lnTo>
                  <a:lnTo>
                    <a:pt x="50" y="11"/>
                  </a:lnTo>
                  <a:lnTo>
                    <a:pt x="40" y="4"/>
                  </a:lnTo>
                  <a:lnTo>
                    <a:pt x="27" y="10"/>
                  </a:lnTo>
                  <a:lnTo>
                    <a:pt x="28" y="23"/>
                  </a:lnTo>
                  <a:lnTo>
                    <a:pt x="34" y="30"/>
                  </a:lnTo>
                  <a:lnTo>
                    <a:pt x="24" y="41"/>
                  </a:lnTo>
                  <a:lnTo>
                    <a:pt x="15" y="40"/>
                  </a:lnTo>
                  <a:lnTo>
                    <a:pt x="4" y="41"/>
                  </a:lnTo>
                  <a:lnTo>
                    <a:pt x="0" y="54"/>
                  </a:lnTo>
                  <a:lnTo>
                    <a:pt x="8" y="62"/>
                  </a:lnTo>
                  <a:lnTo>
                    <a:pt x="18" y="65"/>
                  </a:lnTo>
                  <a:lnTo>
                    <a:pt x="20" y="79"/>
                  </a:lnTo>
                  <a:lnTo>
                    <a:pt x="11" y="83"/>
                  </a:lnTo>
                  <a:lnTo>
                    <a:pt x="2" y="93"/>
                  </a:lnTo>
                  <a:lnTo>
                    <a:pt x="10" y="105"/>
                  </a:lnTo>
                  <a:lnTo>
                    <a:pt x="23" y="103"/>
                  </a:lnTo>
                  <a:lnTo>
                    <a:pt x="31" y="99"/>
                  </a:lnTo>
                  <a:lnTo>
                    <a:pt x="43" y="108"/>
                  </a:lnTo>
                  <a:lnTo>
                    <a:pt x="40" y="118"/>
                  </a:lnTo>
                  <a:lnTo>
                    <a:pt x="41" y="128"/>
                  </a:lnTo>
                  <a:lnTo>
                    <a:pt x="54" y="132"/>
                  </a:lnTo>
                  <a:lnTo>
                    <a:pt x="62" y="124"/>
                  </a:lnTo>
                  <a:lnTo>
                    <a:pt x="66" y="115"/>
                  </a:lnTo>
                  <a:lnTo>
                    <a:pt x="80" y="113"/>
                  </a:lnTo>
                  <a:lnTo>
                    <a:pt x="85" y="122"/>
                  </a:lnTo>
                  <a:lnTo>
                    <a:pt x="95" y="129"/>
                  </a:lnTo>
                  <a:lnTo>
                    <a:pt x="106" y="122"/>
                  </a:lnTo>
                  <a:lnTo>
                    <a:pt x="106" y="111"/>
                  </a:lnTo>
                  <a:lnTo>
                    <a:pt x="100" y="102"/>
                  </a:lnTo>
                  <a:lnTo>
                    <a:pt x="109" y="90"/>
                  </a:lnTo>
                  <a:lnTo>
                    <a:pt x="119" y="93"/>
                  </a:lnTo>
                  <a:lnTo>
                    <a:pt x="131" y="92"/>
                  </a:lnTo>
                  <a:lnTo>
                    <a:pt x="135" y="79"/>
                  </a:lnTo>
                  <a:lnTo>
                    <a:pt x="126" y="72"/>
                  </a:lnTo>
                  <a:lnTo>
                    <a:pt x="116" y="67"/>
                  </a:lnTo>
                  <a:lnTo>
                    <a:pt x="115" y="53"/>
                  </a:lnTo>
                  <a:lnTo>
                    <a:pt x="124" y="50"/>
                  </a:lnTo>
                  <a:lnTo>
                    <a:pt x="132" y="40"/>
                  </a:lnTo>
                  <a:lnTo>
                    <a:pt x="125" y="27"/>
                  </a:lnTo>
                  <a:lnTo>
                    <a:pt x="112" y="29"/>
                  </a:lnTo>
                  <a:lnTo>
                    <a:pt x="103" y="34"/>
                  </a:lnTo>
                  <a:lnTo>
                    <a:pt x="92" y="24"/>
                  </a:lnTo>
                  <a:lnTo>
                    <a:pt x="95" y="16"/>
                  </a:lnTo>
                  <a:lnTo>
                    <a:pt x="93" y="4"/>
                  </a:lnTo>
                  <a:close/>
                  <a:moveTo>
                    <a:pt x="73" y="46"/>
                  </a:moveTo>
                  <a:lnTo>
                    <a:pt x="82" y="49"/>
                  </a:lnTo>
                  <a:lnTo>
                    <a:pt x="89" y="63"/>
                  </a:lnTo>
                  <a:lnTo>
                    <a:pt x="89" y="72"/>
                  </a:lnTo>
                  <a:lnTo>
                    <a:pt x="85" y="80"/>
                  </a:lnTo>
                  <a:lnTo>
                    <a:pt x="70" y="88"/>
                  </a:lnTo>
                  <a:lnTo>
                    <a:pt x="62" y="88"/>
                  </a:lnTo>
                  <a:lnTo>
                    <a:pt x="53" y="83"/>
                  </a:lnTo>
                  <a:lnTo>
                    <a:pt x="44" y="69"/>
                  </a:lnTo>
                  <a:lnTo>
                    <a:pt x="46" y="60"/>
                  </a:lnTo>
                  <a:lnTo>
                    <a:pt x="50" y="53"/>
                  </a:lnTo>
                  <a:lnTo>
                    <a:pt x="64" y="44"/>
                  </a:lnTo>
                  <a:lnTo>
                    <a:pt x="73"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471"/>
            <p:cNvSpPr>
              <a:spLocks noEditPoints="1"/>
            </p:cNvSpPr>
            <p:nvPr/>
          </p:nvSpPr>
          <p:spPr bwMode="auto">
            <a:xfrm>
              <a:off x="4737101" y="1673226"/>
              <a:ext cx="76200" cy="76200"/>
            </a:xfrm>
            <a:custGeom>
              <a:avLst/>
              <a:gdLst>
                <a:gd name="T0" fmla="*/ 111 w 144"/>
                <a:gd name="T1" fmla="*/ 11 h 144"/>
                <a:gd name="T2" fmla="*/ 98 w 144"/>
                <a:gd name="T3" fmla="*/ 5 h 144"/>
                <a:gd name="T4" fmla="*/ 89 w 144"/>
                <a:gd name="T5" fmla="*/ 13 h 144"/>
                <a:gd name="T6" fmla="*/ 84 w 144"/>
                <a:gd name="T7" fmla="*/ 21 h 144"/>
                <a:gd name="T8" fmla="*/ 68 w 144"/>
                <a:gd name="T9" fmla="*/ 20 h 144"/>
                <a:gd name="T10" fmla="*/ 66 w 144"/>
                <a:gd name="T11" fmla="*/ 10 h 144"/>
                <a:gd name="T12" fmla="*/ 58 w 144"/>
                <a:gd name="T13" fmla="*/ 0 h 144"/>
                <a:gd name="T14" fmla="*/ 43 w 144"/>
                <a:gd name="T15" fmla="*/ 4 h 144"/>
                <a:gd name="T16" fmla="*/ 42 w 144"/>
                <a:gd name="T17" fmla="*/ 18 h 144"/>
                <a:gd name="T18" fmla="*/ 45 w 144"/>
                <a:gd name="T19" fmla="*/ 27 h 144"/>
                <a:gd name="T20" fmla="*/ 33 w 144"/>
                <a:gd name="T21" fmla="*/ 37 h 144"/>
                <a:gd name="T22" fmla="*/ 25 w 144"/>
                <a:gd name="T23" fmla="*/ 33 h 144"/>
                <a:gd name="T24" fmla="*/ 12 w 144"/>
                <a:gd name="T25" fmla="*/ 31 h 144"/>
                <a:gd name="T26" fmla="*/ 4 w 144"/>
                <a:gd name="T27" fmla="*/ 46 h 144"/>
                <a:gd name="T28" fmla="*/ 13 w 144"/>
                <a:gd name="T29" fmla="*/ 54 h 144"/>
                <a:gd name="T30" fmla="*/ 22 w 144"/>
                <a:gd name="T31" fmla="*/ 60 h 144"/>
                <a:gd name="T32" fmla="*/ 20 w 144"/>
                <a:gd name="T33" fmla="*/ 75 h 144"/>
                <a:gd name="T34" fmla="*/ 10 w 144"/>
                <a:gd name="T35" fmla="*/ 77 h 144"/>
                <a:gd name="T36" fmla="*/ 0 w 144"/>
                <a:gd name="T37" fmla="*/ 86 h 144"/>
                <a:gd name="T38" fmla="*/ 4 w 144"/>
                <a:gd name="T39" fmla="*/ 100 h 144"/>
                <a:gd name="T40" fmla="*/ 19 w 144"/>
                <a:gd name="T41" fmla="*/ 102 h 144"/>
                <a:gd name="T42" fmla="*/ 27 w 144"/>
                <a:gd name="T43" fmla="*/ 99 h 144"/>
                <a:gd name="T44" fmla="*/ 38 w 144"/>
                <a:gd name="T45" fmla="*/ 111 h 144"/>
                <a:gd name="T46" fmla="*/ 33 w 144"/>
                <a:gd name="T47" fmla="*/ 119 h 144"/>
                <a:gd name="T48" fmla="*/ 32 w 144"/>
                <a:gd name="T49" fmla="*/ 132 h 144"/>
                <a:gd name="T50" fmla="*/ 46 w 144"/>
                <a:gd name="T51" fmla="*/ 138 h 144"/>
                <a:gd name="T52" fmla="*/ 55 w 144"/>
                <a:gd name="T53" fmla="*/ 131 h 144"/>
                <a:gd name="T54" fmla="*/ 61 w 144"/>
                <a:gd name="T55" fmla="*/ 122 h 144"/>
                <a:gd name="T56" fmla="*/ 75 w 144"/>
                <a:gd name="T57" fmla="*/ 123 h 144"/>
                <a:gd name="T58" fmla="*/ 78 w 144"/>
                <a:gd name="T59" fmla="*/ 134 h 144"/>
                <a:gd name="T60" fmla="*/ 87 w 144"/>
                <a:gd name="T61" fmla="*/ 144 h 144"/>
                <a:gd name="T62" fmla="*/ 101 w 144"/>
                <a:gd name="T63" fmla="*/ 139 h 144"/>
                <a:gd name="T64" fmla="*/ 102 w 144"/>
                <a:gd name="T65" fmla="*/ 125 h 144"/>
                <a:gd name="T66" fmla="*/ 99 w 144"/>
                <a:gd name="T67" fmla="*/ 116 h 144"/>
                <a:gd name="T68" fmla="*/ 111 w 144"/>
                <a:gd name="T69" fmla="*/ 106 h 144"/>
                <a:gd name="T70" fmla="*/ 120 w 144"/>
                <a:gd name="T71" fmla="*/ 111 h 144"/>
                <a:gd name="T72" fmla="*/ 133 w 144"/>
                <a:gd name="T73" fmla="*/ 112 h 144"/>
                <a:gd name="T74" fmla="*/ 138 w 144"/>
                <a:gd name="T75" fmla="*/ 98 h 144"/>
                <a:gd name="T76" fmla="*/ 131 w 144"/>
                <a:gd name="T77" fmla="*/ 89 h 144"/>
                <a:gd name="T78" fmla="*/ 123 w 144"/>
                <a:gd name="T79" fmla="*/ 83 h 144"/>
                <a:gd name="T80" fmla="*/ 124 w 144"/>
                <a:gd name="T81" fmla="*/ 69 h 144"/>
                <a:gd name="T82" fmla="*/ 134 w 144"/>
                <a:gd name="T83" fmla="*/ 66 h 144"/>
                <a:gd name="T84" fmla="*/ 144 w 144"/>
                <a:gd name="T85" fmla="*/ 57 h 144"/>
                <a:gd name="T86" fmla="*/ 140 w 144"/>
                <a:gd name="T87" fmla="*/ 43 h 144"/>
                <a:gd name="T88" fmla="*/ 125 w 144"/>
                <a:gd name="T89" fmla="*/ 41 h 144"/>
                <a:gd name="T90" fmla="*/ 117 w 144"/>
                <a:gd name="T91" fmla="*/ 44 h 144"/>
                <a:gd name="T92" fmla="*/ 107 w 144"/>
                <a:gd name="T93" fmla="*/ 33 h 144"/>
                <a:gd name="T94" fmla="*/ 111 w 144"/>
                <a:gd name="T95" fmla="*/ 24 h 144"/>
                <a:gd name="T96" fmla="*/ 111 w 144"/>
                <a:gd name="T97" fmla="*/ 11 h 144"/>
                <a:gd name="T98" fmla="*/ 82 w 144"/>
                <a:gd name="T99" fmla="*/ 51 h 144"/>
                <a:gd name="T100" fmla="*/ 91 w 144"/>
                <a:gd name="T101" fmla="*/ 57 h 144"/>
                <a:gd name="T102" fmla="*/ 95 w 144"/>
                <a:gd name="T103" fmla="*/ 73 h 144"/>
                <a:gd name="T104" fmla="*/ 92 w 144"/>
                <a:gd name="T105" fmla="*/ 82 h 144"/>
                <a:gd name="T106" fmla="*/ 87 w 144"/>
                <a:gd name="T107" fmla="*/ 90 h 144"/>
                <a:gd name="T108" fmla="*/ 71 w 144"/>
                <a:gd name="T109" fmla="*/ 95 h 144"/>
                <a:gd name="T110" fmla="*/ 62 w 144"/>
                <a:gd name="T111" fmla="*/ 92 h 144"/>
                <a:gd name="T112" fmla="*/ 53 w 144"/>
                <a:gd name="T113" fmla="*/ 86 h 144"/>
                <a:gd name="T114" fmla="*/ 49 w 144"/>
                <a:gd name="T115" fmla="*/ 70 h 144"/>
                <a:gd name="T116" fmla="*/ 52 w 144"/>
                <a:gd name="T117" fmla="*/ 62 h 144"/>
                <a:gd name="T118" fmla="*/ 56 w 144"/>
                <a:gd name="T119" fmla="*/ 53 h 144"/>
                <a:gd name="T120" fmla="*/ 74 w 144"/>
                <a:gd name="T121" fmla="*/ 49 h 144"/>
                <a:gd name="T122" fmla="*/ 82 w 144"/>
                <a:gd name="T123" fmla="*/ 5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1" y="11"/>
                  </a:moveTo>
                  <a:lnTo>
                    <a:pt x="98" y="5"/>
                  </a:lnTo>
                  <a:lnTo>
                    <a:pt x="89" y="13"/>
                  </a:lnTo>
                  <a:lnTo>
                    <a:pt x="84" y="21"/>
                  </a:lnTo>
                  <a:lnTo>
                    <a:pt x="68" y="20"/>
                  </a:lnTo>
                  <a:lnTo>
                    <a:pt x="66" y="10"/>
                  </a:lnTo>
                  <a:lnTo>
                    <a:pt x="58" y="0"/>
                  </a:lnTo>
                  <a:lnTo>
                    <a:pt x="43" y="4"/>
                  </a:lnTo>
                  <a:lnTo>
                    <a:pt x="42" y="18"/>
                  </a:lnTo>
                  <a:lnTo>
                    <a:pt x="45" y="27"/>
                  </a:lnTo>
                  <a:lnTo>
                    <a:pt x="33" y="37"/>
                  </a:lnTo>
                  <a:lnTo>
                    <a:pt x="25" y="33"/>
                  </a:lnTo>
                  <a:lnTo>
                    <a:pt x="12" y="31"/>
                  </a:lnTo>
                  <a:lnTo>
                    <a:pt x="4" y="46"/>
                  </a:lnTo>
                  <a:lnTo>
                    <a:pt x="13" y="54"/>
                  </a:lnTo>
                  <a:lnTo>
                    <a:pt x="22" y="60"/>
                  </a:lnTo>
                  <a:lnTo>
                    <a:pt x="20" y="75"/>
                  </a:lnTo>
                  <a:lnTo>
                    <a:pt x="10" y="77"/>
                  </a:lnTo>
                  <a:lnTo>
                    <a:pt x="0" y="86"/>
                  </a:lnTo>
                  <a:lnTo>
                    <a:pt x="4" y="100"/>
                  </a:lnTo>
                  <a:lnTo>
                    <a:pt x="19" y="102"/>
                  </a:lnTo>
                  <a:lnTo>
                    <a:pt x="27" y="99"/>
                  </a:lnTo>
                  <a:lnTo>
                    <a:pt x="38" y="111"/>
                  </a:lnTo>
                  <a:lnTo>
                    <a:pt x="33" y="119"/>
                  </a:lnTo>
                  <a:lnTo>
                    <a:pt x="32" y="132"/>
                  </a:lnTo>
                  <a:lnTo>
                    <a:pt x="46" y="138"/>
                  </a:lnTo>
                  <a:lnTo>
                    <a:pt x="55" y="131"/>
                  </a:lnTo>
                  <a:lnTo>
                    <a:pt x="61" y="122"/>
                  </a:lnTo>
                  <a:lnTo>
                    <a:pt x="75" y="123"/>
                  </a:lnTo>
                  <a:lnTo>
                    <a:pt x="78" y="134"/>
                  </a:lnTo>
                  <a:lnTo>
                    <a:pt x="87" y="144"/>
                  </a:lnTo>
                  <a:lnTo>
                    <a:pt x="101" y="139"/>
                  </a:lnTo>
                  <a:lnTo>
                    <a:pt x="102" y="125"/>
                  </a:lnTo>
                  <a:lnTo>
                    <a:pt x="99" y="116"/>
                  </a:lnTo>
                  <a:lnTo>
                    <a:pt x="111" y="106"/>
                  </a:lnTo>
                  <a:lnTo>
                    <a:pt x="120" y="111"/>
                  </a:lnTo>
                  <a:lnTo>
                    <a:pt x="133" y="112"/>
                  </a:lnTo>
                  <a:lnTo>
                    <a:pt x="138" y="98"/>
                  </a:lnTo>
                  <a:lnTo>
                    <a:pt x="131" y="89"/>
                  </a:lnTo>
                  <a:lnTo>
                    <a:pt x="123" y="83"/>
                  </a:lnTo>
                  <a:lnTo>
                    <a:pt x="124" y="69"/>
                  </a:lnTo>
                  <a:lnTo>
                    <a:pt x="134" y="66"/>
                  </a:lnTo>
                  <a:lnTo>
                    <a:pt x="144" y="57"/>
                  </a:lnTo>
                  <a:lnTo>
                    <a:pt x="140" y="43"/>
                  </a:lnTo>
                  <a:lnTo>
                    <a:pt x="125" y="41"/>
                  </a:lnTo>
                  <a:lnTo>
                    <a:pt x="117" y="44"/>
                  </a:lnTo>
                  <a:lnTo>
                    <a:pt x="107" y="33"/>
                  </a:lnTo>
                  <a:lnTo>
                    <a:pt x="111" y="24"/>
                  </a:lnTo>
                  <a:lnTo>
                    <a:pt x="111" y="11"/>
                  </a:lnTo>
                  <a:close/>
                  <a:moveTo>
                    <a:pt x="82" y="51"/>
                  </a:moveTo>
                  <a:lnTo>
                    <a:pt x="91" y="57"/>
                  </a:lnTo>
                  <a:lnTo>
                    <a:pt x="95" y="73"/>
                  </a:lnTo>
                  <a:lnTo>
                    <a:pt x="92" y="82"/>
                  </a:lnTo>
                  <a:lnTo>
                    <a:pt x="87" y="90"/>
                  </a:lnTo>
                  <a:lnTo>
                    <a:pt x="71" y="95"/>
                  </a:lnTo>
                  <a:lnTo>
                    <a:pt x="62" y="92"/>
                  </a:lnTo>
                  <a:lnTo>
                    <a:pt x="53" y="86"/>
                  </a:lnTo>
                  <a:lnTo>
                    <a:pt x="49" y="70"/>
                  </a:lnTo>
                  <a:lnTo>
                    <a:pt x="52" y="62"/>
                  </a:lnTo>
                  <a:lnTo>
                    <a:pt x="56" y="53"/>
                  </a:lnTo>
                  <a:lnTo>
                    <a:pt x="74" y="49"/>
                  </a:lnTo>
                  <a:lnTo>
                    <a:pt x="82" y="5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472"/>
            <p:cNvSpPr>
              <a:spLocks noEditPoints="1"/>
            </p:cNvSpPr>
            <p:nvPr/>
          </p:nvSpPr>
          <p:spPr bwMode="auto">
            <a:xfrm>
              <a:off x="4683126" y="1716088"/>
              <a:ext cx="79375" cy="80963"/>
            </a:xfrm>
            <a:custGeom>
              <a:avLst/>
              <a:gdLst>
                <a:gd name="T0" fmla="*/ 89 w 151"/>
                <a:gd name="T1" fmla="*/ 1 h 155"/>
                <a:gd name="T2" fmla="*/ 75 w 151"/>
                <a:gd name="T3" fmla="*/ 0 h 155"/>
                <a:gd name="T4" fmla="*/ 67 w 151"/>
                <a:gd name="T5" fmla="*/ 11 h 155"/>
                <a:gd name="T6" fmla="*/ 66 w 151"/>
                <a:gd name="T7" fmla="*/ 21 h 155"/>
                <a:gd name="T8" fmla="*/ 52 w 151"/>
                <a:gd name="T9" fmla="*/ 27 h 155"/>
                <a:gd name="T10" fmla="*/ 44 w 151"/>
                <a:gd name="T11" fmla="*/ 19 h 155"/>
                <a:gd name="T12" fmla="*/ 33 w 151"/>
                <a:gd name="T13" fmla="*/ 11 h 155"/>
                <a:gd name="T14" fmla="*/ 20 w 151"/>
                <a:gd name="T15" fmla="*/ 21 h 155"/>
                <a:gd name="T16" fmla="*/ 24 w 151"/>
                <a:gd name="T17" fmla="*/ 36 h 155"/>
                <a:gd name="T18" fmla="*/ 31 w 151"/>
                <a:gd name="T19" fmla="*/ 44 h 155"/>
                <a:gd name="T20" fmla="*/ 24 w 151"/>
                <a:gd name="T21" fmla="*/ 59 h 155"/>
                <a:gd name="T22" fmla="*/ 13 w 151"/>
                <a:gd name="T23" fmla="*/ 59 h 155"/>
                <a:gd name="T24" fmla="*/ 1 w 151"/>
                <a:gd name="T25" fmla="*/ 62 h 155"/>
                <a:gd name="T26" fmla="*/ 0 w 151"/>
                <a:gd name="T27" fmla="*/ 79 h 155"/>
                <a:gd name="T28" fmla="*/ 11 w 151"/>
                <a:gd name="T29" fmla="*/ 85 h 155"/>
                <a:gd name="T30" fmla="*/ 21 w 151"/>
                <a:gd name="T31" fmla="*/ 86 h 155"/>
                <a:gd name="T32" fmla="*/ 27 w 151"/>
                <a:gd name="T33" fmla="*/ 102 h 155"/>
                <a:gd name="T34" fmla="*/ 18 w 151"/>
                <a:gd name="T35" fmla="*/ 109 h 155"/>
                <a:gd name="T36" fmla="*/ 11 w 151"/>
                <a:gd name="T37" fmla="*/ 122 h 155"/>
                <a:gd name="T38" fmla="*/ 21 w 151"/>
                <a:gd name="T39" fmla="*/ 134 h 155"/>
                <a:gd name="T40" fmla="*/ 36 w 151"/>
                <a:gd name="T41" fmla="*/ 129 h 155"/>
                <a:gd name="T42" fmla="*/ 43 w 151"/>
                <a:gd name="T43" fmla="*/ 122 h 155"/>
                <a:gd name="T44" fmla="*/ 57 w 151"/>
                <a:gd name="T45" fmla="*/ 131 h 155"/>
                <a:gd name="T46" fmla="*/ 57 w 151"/>
                <a:gd name="T47" fmla="*/ 141 h 155"/>
                <a:gd name="T48" fmla="*/ 60 w 151"/>
                <a:gd name="T49" fmla="*/ 154 h 155"/>
                <a:gd name="T50" fmla="*/ 76 w 151"/>
                <a:gd name="T51" fmla="*/ 155 h 155"/>
                <a:gd name="T52" fmla="*/ 82 w 151"/>
                <a:gd name="T53" fmla="*/ 144 h 155"/>
                <a:gd name="T54" fmla="*/ 83 w 151"/>
                <a:gd name="T55" fmla="*/ 132 h 155"/>
                <a:gd name="T56" fmla="*/ 99 w 151"/>
                <a:gd name="T57" fmla="*/ 128 h 155"/>
                <a:gd name="T58" fmla="*/ 106 w 151"/>
                <a:gd name="T59" fmla="*/ 137 h 155"/>
                <a:gd name="T60" fmla="*/ 118 w 151"/>
                <a:gd name="T61" fmla="*/ 142 h 155"/>
                <a:gd name="T62" fmla="*/ 131 w 151"/>
                <a:gd name="T63" fmla="*/ 132 h 155"/>
                <a:gd name="T64" fmla="*/ 127 w 151"/>
                <a:gd name="T65" fmla="*/ 119 h 155"/>
                <a:gd name="T66" fmla="*/ 119 w 151"/>
                <a:gd name="T67" fmla="*/ 111 h 155"/>
                <a:gd name="T68" fmla="*/ 127 w 151"/>
                <a:gd name="T69" fmla="*/ 96 h 155"/>
                <a:gd name="T70" fmla="*/ 138 w 151"/>
                <a:gd name="T71" fmla="*/ 96 h 155"/>
                <a:gd name="T72" fmla="*/ 150 w 151"/>
                <a:gd name="T73" fmla="*/ 92 h 155"/>
                <a:gd name="T74" fmla="*/ 151 w 151"/>
                <a:gd name="T75" fmla="*/ 76 h 155"/>
                <a:gd name="T76" fmla="*/ 140 w 151"/>
                <a:gd name="T77" fmla="*/ 70 h 155"/>
                <a:gd name="T78" fmla="*/ 129 w 151"/>
                <a:gd name="T79" fmla="*/ 69 h 155"/>
                <a:gd name="T80" fmla="*/ 124 w 151"/>
                <a:gd name="T81" fmla="*/ 52 h 155"/>
                <a:gd name="T82" fmla="*/ 132 w 151"/>
                <a:gd name="T83" fmla="*/ 46 h 155"/>
                <a:gd name="T84" fmla="*/ 138 w 151"/>
                <a:gd name="T85" fmla="*/ 33 h 155"/>
                <a:gd name="T86" fmla="*/ 128 w 151"/>
                <a:gd name="T87" fmla="*/ 20 h 155"/>
                <a:gd name="T88" fmla="*/ 115 w 151"/>
                <a:gd name="T89" fmla="*/ 24 h 155"/>
                <a:gd name="T90" fmla="*/ 108 w 151"/>
                <a:gd name="T91" fmla="*/ 32 h 155"/>
                <a:gd name="T92" fmla="*/ 93 w 151"/>
                <a:gd name="T93" fmla="*/ 24 h 155"/>
                <a:gd name="T94" fmla="*/ 93 w 151"/>
                <a:gd name="T95" fmla="*/ 13 h 155"/>
                <a:gd name="T96" fmla="*/ 89 w 151"/>
                <a:gd name="T97" fmla="*/ 1 h 155"/>
                <a:gd name="T98" fmla="*/ 78 w 151"/>
                <a:gd name="T99" fmla="*/ 53 h 155"/>
                <a:gd name="T100" fmla="*/ 86 w 151"/>
                <a:gd name="T101" fmla="*/ 55 h 155"/>
                <a:gd name="T102" fmla="*/ 99 w 151"/>
                <a:gd name="T103" fmla="*/ 69 h 155"/>
                <a:gd name="T104" fmla="*/ 99 w 151"/>
                <a:gd name="T105" fmla="*/ 79 h 155"/>
                <a:gd name="T106" fmla="*/ 98 w 151"/>
                <a:gd name="T107" fmla="*/ 89 h 155"/>
                <a:gd name="T108" fmla="*/ 83 w 151"/>
                <a:gd name="T109" fmla="*/ 102 h 155"/>
                <a:gd name="T110" fmla="*/ 73 w 151"/>
                <a:gd name="T111" fmla="*/ 102 h 155"/>
                <a:gd name="T112" fmla="*/ 63 w 151"/>
                <a:gd name="T113" fmla="*/ 101 h 155"/>
                <a:gd name="T114" fmla="*/ 52 w 151"/>
                <a:gd name="T115" fmla="*/ 85 h 155"/>
                <a:gd name="T116" fmla="*/ 52 w 151"/>
                <a:gd name="T117" fmla="*/ 75 h 155"/>
                <a:gd name="T118" fmla="*/ 53 w 151"/>
                <a:gd name="T119" fmla="*/ 65 h 155"/>
                <a:gd name="T120" fmla="*/ 67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89" y="1"/>
                  </a:moveTo>
                  <a:lnTo>
                    <a:pt x="75" y="0"/>
                  </a:lnTo>
                  <a:lnTo>
                    <a:pt x="67" y="11"/>
                  </a:lnTo>
                  <a:lnTo>
                    <a:pt x="66" y="21"/>
                  </a:lnTo>
                  <a:lnTo>
                    <a:pt x="52" y="27"/>
                  </a:lnTo>
                  <a:lnTo>
                    <a:pt x="44" y="19"/>
                  </a:lnTo>
                  <a:lnTo>
                    <a:pt x="33" y="11"/>
                  </a:lnTo>
                  <a:lnTo>
                    <a:pt x="20" y="21"/>
                  </a:lnTo>
                  <a:lnTo>
                    <a:pt x="24" y="36"/>
                  </a:lnTo>
                  <a:lnTo>
                    <a:pt x="31" y="44"/>
                  </a:lnTo>
                  <a:lnTo>
                    <a:pt x="24" y="59"/>
                  </a:lnTo>
                  <a:lnTo>
                    <a:pt x="13" y="59"/>
                  </a:lnTo>
                  <a:lnTo>
                    <a:pt x="1" y="62"/>
                  </a:lnTo>
                  <a:lnTo>
                    <a:pt x="0" y="79"/>
                  </a:lnTo>
                  <a:lnTo>
                    <a:pt x="11" y="85"/>
                  </a:lnTo>
                  <a:lnTo>
                    <a:pt x="21" y="86"/>
                  </a:lnTo>
                  <a:lnTo>
                    <a:pt x="27" y="102"/>
                  </a:lnTo>
                  <a:lnTo>
                    <a:pt x="18" y="109"/>
                  </a:lnTo>
                  <a:lnTo>
                    <a:pt x="11" y="122"/>
                  </a:lnTo>
                  <a:lnTo>
                    <a:pt x="21" y="134"/>
                  </a:lnTo>
                  <a:lnTo>
                    <a:pt x="36" y="129"/>
                  </a:lnTo>
                  <a:lnTo>
                    <a:pt x="43" y="122"/>
                  </a:lnTo>
                  <a:lnTo>
                    <a:pt x="57" y="131"/>
                  </a:lnTo>
                  <a:lnTo>
                    <a:pt x="57" y="141"/>
                  </a:lnTo>
                  <a:lnTo>
                    <a:pt x="60" y="154"/>
                  </a:lnTo>
                  <a:lnTo>
                    <a:pt x="76" y="155"/>
                  </a:lnTo>
                  <a:lnTo>
                    <a:pt x="82" y="144"/>
                  </a:lnTo>
                  <a:lnTo>
                    <a:pt x="83" y="132"/>
                  </a:lnTo>
                  <a:lnTo>
                    <a:pt x="99" y="128"/>
                  </a:lnTo>
                  <a:lnTo>
                    <a:pt x="106" y="137"/>
                  </a:lnTo>
                  <a:lnTo>
                    <a:pt x="118" y="142"/>
                  </a:lnTo>
                  <a:lnTo>
                    <a:pt x="131" y="132"/>
                  </a:lnTo>
                  <a:lnTo>
                    <a:pt x="127" y="119"/>
                  </a:lnTo>
                  <a:lnTo>
                    <a:pt x="119" y="111"/>
                  </a:lnTo>
                  <a:lnTo>
                    <a:pt x="127" y="96"/>
                  </a:lnTo>
                  <a:lnTo>
                    <a:pt x="138" y="96"/>
                  </a:lnTo>
                  <a:lnTo>
                    <a:pt x="150" y="92"/>
                  </a:lnTo>
                  <a:lnTo>
                    <a:pt x="151" y="76"/>
                  </a:lnTo>
                  <a:lnTo>
                    <a:pt x="140" y="70"/>
                  </a:lnTo>
                  <a:lnTo>
                    <a:pt x="129" y="69"/>
                  </a:lnTo>
                  <a:lnTo>
                    <a:pt x="124" y="52"/>
                  </a:lnTo>
                  <a:lnTo>
                    <a:pt x="132" y="46"/>
                  </a:lnTo>
                  <a:lnTo>
                    <a:pt x="138" y="33"/>
                  </a:lnTo>
                  <a:lnTo>
                    <a:pt x="128" y="20"/>
                  </a:lnTo>
                  <a:lnTo>
                    <a:pt x="115" y="24"/>
                  </a:lnTo>
                  <a:lnTo>
                    <a:pt x="108" y="32"/>
                  </a:lnTo>
                  <a:lnTo>
                    <a:pt x="93" y="24"/>
                  </a:lnTo>
                  <a:lnTo>
                    <a:pt x="93" y="13"/>
                  </a:lnTo>
                  <a:lnTo>
                    <a:pt x="89" y="1"/>
                  </a:lnTo>
                  <a:close/>
                  <a:moveTo>
                    <a:pt x="78" y="53"/>
                  </a:moveTo>
                  <a:lnTo>
                    <a:pt x="86" y="55"/>
                  </a:lnTo>
                  <a:lnTo>
                    <a:pt x="99" y="69"/>
                  </a:lnTo>
                  <a:lnTo>
                    <a:pt x="99" y="79"/>
                  </a:lnTo>
                  <a:lnTo>
                    <a:pt x="98" y="89"/>
                  </a:lnTo>
                  <a:lnTo>
                    <a:pt x="83" y="102"/>
                  </a:lnTo>
                  <a:lnTo>
                    <a:pt x="73" y="102"/>
                  </a:lnTo>
                  <a:lnTo>
                    <a:pt x="63" y="101"/>
                  </a:lnTo>
                  <a:lnTo>
                    <a:pt x="52" y="85"/>
                  </a:lnTo>
                  <a:lnTo>
                    <a:pt x="52" y="75"/>
                  </a:lnTo>
                  <a:lnTo>
                    <a:pt x="53" y="65"/>
                  </a:lnTo>
                  <a:lnTo>
                    <a:pt x="67"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73"/>
            <p:cNvSpPr>
              <a:spLocks noEditPoints="1"/>
            </p:cNvSpPr>
            <p:nvPr/>
          </p:nvSpPr>
          <p:spPr bwMode="auto">
            <a:xfrm>
              <a:off x="4683126" y="1638301"/>
              <a:ext cx="71438" cy="68263"/>
            </a:xfrm>
            <a:custGeom>
              <a:avLst/>
              <a:gdLst>
                <a:gd name="T0" fmla="*/ 92 w 134"/>
                <a:gd name="T1" fmla="*/ 3 h 131"/>
                <a:gd name="T2" fmla="*/ 79 w 134"/>
                <a:gd name="T3" fmla="*/ 0 h 131"/>
                <a:gd name="T4" fmla="*/ 72 w 134"/>
                <a:gd name="T5" fmla="*/ 9 h 131"/>
                <a:gd name="T6" fmla="*/ 69 w 134"/>
                <a:gd name="T7" fmla="*/ 17 h 131"/>
                <a:gd name="T8" fmla="*/ 53 w 134"/>
                <a:gd name="T9" fmla="*/ 19 h 131"/>
                <a:gd name="T10" fmla="*/ 51 w 134"/>
                <a:gd name="T11" fmla="*/ 10 h 131"/>
                <a:gd name="T12" fmla="*/ 41 w 134"/>
                <a:gd name="T13" fmla="*/ 3 h 131"/>
                <a:gd name="T14" fmla="*/ 28 w 134"/>
                <a:gd name="T15" fmla="*/ 9 h 131"/>
                <a:gd name="T16" fmla="*/ 29 w 134"/>
                <a:gd name="T17" fmla="*/ 22 h 131"/>
                <a:gd name="T18" fmla="*/ 33 w 134"/>
                <a:gd name="T19" fmla="*/ 29 h 131"/>
                <a:gd name="T20" fmla="*/ 25 w 134"/>
                <a:gd name="T21" fmla="*/ 40 h 131"/>
                <a:gd name="T22" fmla="*/ 15 w 134"/>
                <a:gd name="T23" fmla="*/ 39 h 131"/>
                <a:gd name="T24" fmla="*/ 3 w 134"/>
                <a:gd name="T25" fmla="*/ 40 h 131"/>
                <a:gd name="T26" fmla="*/ 0 w 134"/>
                <a:gd name="T27" fmla="*/ 53 h 131"/>
                <a:gd name="T28" fmla="*/ 9 w 134"/>
                <a:gd name="T29" fmla="*/ 60 h 131"/>
                <a:gd name="T30" fmla="*/ 17 w 134"/>
                <a:gd name="T31" fmla="*/ 63 h 131"/>
                <a:gd name="T32" fmla="*/ 19 w 134"/>
                <a:gd name="T33" fmla="*/ 78 h 131"/>
                <a:gd name="T34" fmla="*/ 10 w 134"/>
                <a:gd name="T35" fmla="*/ 82 h 131"/>
                <a:gd name="T36" fmla="*/ 3 w 134"/>
                <a:gd name="T37" fmla="*/ 92 h 131"/>
                <a:gd name="T38" fmla="*/ 10 w 134"/>
                <a:gd name="T39" fmla="*/ 104 h 131"/>
                <a:gd name="T40" fmla="*/ 22 w 134"/>
                <a:gd name="T41" fmla="*/ 102 h 131"/>
                <a:gd name="T42" fmla="*/ 30 w 134"/>
                <a:gd name="T43" fmla="*/ 98 h 131"/>
                <a:gd name="T44" fmla="*/ 42 w 134"/>
                <a:gd name="T45" fmla="*/ 107 h 131"/>
                <a:gd name="T46" fmla="*/ 39 w 134"/>
                <a:gd name="T47" fmla="*/ 117 h 131"/>
                <a:gd name="T48" fmla="*/ 41 w 134"/>
                <a:gd name="T49" fmla="*/ 127 h 131"/>
                <a:gd name="T50" fmla="*/ 55 w 134"/>
                <a:gd name="T51" fmla="*/ 131 h 131"/>
                <a:gd name="T52" fmla="*/ 62 w 134"/>
                <a:gd name="T53" fmla="*/ 122 h 131"/>
                <a:gd name="T54" fmla="*/ 65 w 134"/>
                <a:gd name="T55" fmla="*/ 114 h 131"/>
                <a:gd name="T56" fmla="*/ 79 w 134"/>
                <a:gd name="T57" fmla="*/ 112 h 131"/>
                <a:gd name="T58" fmla="*/ 84 w 134"/>
                <a:gd name="T59" fmla="*/ 121 h 131"/>
                <a:gd name="T60" fmla="*/ 94 w 134"/>
                <a:gd name="T61" fmla="*/ 128 h 131"/>
                <a:gd name="T62" fmla="*/ 107 w 134"/>
                <a:gd name="T63" fmla="*/ 121 h 131"/>
                <a:gd name="T64" fmla="*/ 105 w 134"/>
                <a:gd name="T65" fmla="*/ 109 h 131"/>
                <a:gd name="T66" fmla="*/ 100 w 134"/>
                <a:gd name="T67" fmla="*/ 101 h 131"/>
                <a:gd name="T68" fmla="*/ 110 w 134"/>
                <a:gd name="T69" fmla="*/ 89 h 131"/>
                <a:gd name="T70" fmla="*/ 118 w 134"/>
                <a:gd name="T71" fmla="*/ 92 h 131"/>
                <a:gd name="T72" fmla="*/ 130 w 134"/>
                <a:gd name="T73" fmla="*/ 91 h 131"/>
                <a:gd name="T74" fmla="*/ 134 w 134"/>
                <a:gd name="T75" fmla="*/ 78 h 131"/>
                <a:gd name="T76" fmla="*/ 126 w 134"/>
                <a:gd name="T77" fmla="*/ 71 h 131"/>
                <a:gd name="T78" fmla="*/ 117 w 134"/>
                <a:gd name="T79" fmla="*/ 68 h 131"/>
                <a:gd name="T80" fmla="*/ 115 w 134"/>
                <a:gd name="T81" fmla="*/ 53 h 131"/>
                <a:gd name="T82" fmla="*/ 123 w 134"/>
                <a:gd name="T83" fmla="*/ 49 h 131"/>
                <a:gd name="T84" fmla="*/ 131 w 134"/>
                <a:gd name="T85" fmla="*/ 39 h 131"/>
                <a:gd name="T86" fmla="*/ 124 w 134"/>
                <a:gd name="T87" fmla="*/ 27 h 131"/>
                <a:gd name="T88" fmla="*/ 111 w 134"/>
                <a:gd name="T89" fmla="*/ 27 h 131"/>
                <a:gd name="T90" fmla="*/ 104 w 134"/>
                <a:gd name="T91" fmla="*/ 33 h 131"/>
                <a:gd name="T92" fmla="*/ 92 w 134"/>
                <a:gd name="T93" fmla="*/ 24 h 131"/>
                <a:gd name="T94" fmla="*/ 94 w 134"/>
                <a:gd name="T95" fmla="*/ 14 h 131"/>
                <a:gd name="T96" fmla="*/ 92 w 134"/>
                <a:gd name="T97" fmla="*/ 3 h 131"/>
                <a:gd name="T98" fmla="*/ 74 w 134"/>
                <a:gd name="T99" fmla="*/ 45 h 131"/>
                <a:gd name="T100" fmla="*/ 81 w 134"/>
                <a:gd name="T101" fmla="*/ 49 h 131"/>
                <a:gd name="T102" fmla="*/ 90 w 134"/>
                <a:gd name="T103" fmla="*/ 63 h 131"/>
                <a:gd name="T104" fmla="*/ 88 w 134"/>
                <a:gd name="T105" fmla="*/ 72 h 131"/>
                <a:gd name="T106" fmla="*/ 84 w 134"/>
                <a:gd name="T107" fmla="*/ 79 h 131"/>
                <a:gd name="T108" fmla="*/ 69 w 134"/>
                <a:gd name="T109" fmla="*/ 88 h 131"/>
                <a:gd name="T110" fmla="*/ 61 w 134"/>
                <a:gd name="T111" fmla="*/ 86 h 131"/>
                <a:gd name="T112" fmla="*/ 52 w 134"/>
                <a:gd name="T113" fmla="*/ 82 h 131"/>
                <a:gd name="T114" fmla="*/ 45 w 134"/>
                <a:gd name="T115" fmla="*/ 68 h 131"/>
                <a:gd name="T116" fmla="*/ 46 w 134"/>
                <a:gd name="T117" fmla="*/ 59 h 131"/>
                <a:gd name="T118" fmla="*/ 49 w 134"/>
                <a:gd name="T119" fmla="*/ 52 h 131"/>
                <a:gd name="T120" fmla="*/ 65 w 134"/>
                <a:gd name="T121" fmla="*/ 43 h 131"/>
                <a:gd name="T122" fmla="*/ 74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2" y="3"/>
                  </a:moveTo>
                  <a:lnTo>
                    <a:pt x="79" y="0"/>
                  </a:lnTo>
                  <a:lnTo>
                    <a:pt x="72" y="9"/>
                  </a:lnTo>
                  <a:lnTo>
                    <a:pt x="69" y="17"/>
                  </a:lnTo>
                  <a:lnTo>
                    <a:pt x="53" y="19"/>
                  </a:lnTo>
                  <a:lnTo>
                    <a:pt x="51" y="10"/>
                  </a:lnTo>
                  <a:lnTo>
                    <a:pt x="41" y="3"/>
                  </a:lnTo>
                  <a:lnTo>
                    <a:pt x="28" y="9"/>
                  </a:lnTo>
                  <a:lnTo>
                    <a:pt x="29" y="22"/>
                  </a:lnTo>
                  <a:lnTo>
                    <a:pt x="33" y="29"/>
                  </a:lnTo>
                  <a:lnTo>
                    <a:pt x="25" y="40"/>
                  </a:lnTo>
                  <a:lnTo>
                    <a:pt x="15" y="39"/>
                  </a:lnTo>
                  <a:lnTo>
                    <a:pt x="3" y="40"/>
                  </a:lnTo>
                  <a:lnTo>
                    <a:pt x="0" y="53"/>
                  </a:lnTo>
                  <a:lnTo>
                    <a:pt x="9" y="60"/>
                  </a:lnTo>
                  <a:lnTo>
                    <a:pt x="17" y="63"/>
                  </a:lnTo>
                  <a:lnTo>
                    <a:pt x="19" y="78"/>
                  </a:lnTo>
                  <a:lnTo>
                    <a:pt x="10" y="82"/>
                  </a:lnTo>
                  <a:lnTo>
                    <a:pt x="3" y="92"/>
                  </a:lnTo>
                  <a:lnTo>
                    <a:pt x="10" y="104"/>
                  </a:lnTo>
                  <a:lnTo>
                    <a:pt x="22" y="102"/>
                  </a:lnTo>
                  <a:lnTo>
                    <a:pt x="30" y="98"/>
                  </a:lnTo>
                  <a:lnTo>
                    <a:pt x="42" y="107"/>
                  </a:lnTo>
                  <a:lnTo>
                    <a:pt x="39" y="117"/>
                  </a:lnTo>
                  <a:lnTo>
                    <a:pt x="41" y="127"/>
                  </a:lnTo>
                  <a:lnTo>
                    <a:pt x="55" y="131"/>
                  </a:lnTo>
                  <a:lnTo>
                    <a:pt x="62" y="122"/>
                  </a:lnTo>
                  <a:lnTo>
                    <a:pt x="65" y="114"/>
                  </a:lnTo>
                  <a:lnTo>
                    <a:pt x="79" y="112"/>
                  </a:lnTo>
                  <a:lnTo>
                    <a:pt x="84" y="121"/>
                  </a:lnTo>
                  <a:lnTo>
                    <a:pt x="94" y="128"/>
                  </a:lnTo>
                  <a:lnTo>
                    <a:pt x="107" y="121"/>
                  </a:lnTo>
                  <a:lnTo>
                    <a:pt x="105" y="109"/>
                  </a:lnTo>
                  <a:lnTo>
                    <a:pt x="100" y="101"/>
                  </a:lnTo>
                  <a:lnTo>
                    <a:pt x="110" y="89"/>
                  </a:lnTo>
                  <a:lnTo>
                    <a:pt x="118" y="92"/>
                  </a:lnTo>
                  <a:lnTo>
                    <a:pt x="130" y="91"/>
                  </a:lnTo>
                  <a:lnTo>
                    <a:pt x="134" y="78"/>
                  </a:lnTo>
                  <a:lnTo>
                    <a:pt x="126" y="71"/>
                  </a:lnTo>
                  <a:lnTo>
                    <a:pt x="117" y="68"/>
                  </a:lnTo>
                  <a:lnTo>
                    <a:pt x="115" y="53"/>
                  </a:lnTo>
                  <a:lnTo>
                    <a:pt x="123" y="49"/>
                  </a:lnTo>
                  <a:lnTo>
                    <a:pt x="131" y="39"/>
                  </a:lnTo>
                  <a:lnTo>
                    <a:pt x="124" y="27"/>
                  </a:lnTo>
                  <a:lnTo>
                    <a:pt x="111" y="27"/>
                  </a:lnTo>
                  <a:lnTo>
                    <a:pt x="104" y="33"/>
                  </a:lnTo>
                  <a:lnTo>
                    <a:pt x="92" y="24"/>
                  </a:lnTo>
                  <a:lnTo>
                    <a:pt x="94" y="14"/>
                  </a:lnTo>
                  <a:lnTo>
                    <a:pt x="92" y="3"/>
                  </a:lnTo>
                  <a:close/>
                  <a:moveTo>
                    <a:pt x="74" y="45"/>
                  </a:moveTo>
                  <a:lnTo>
                    <a:pt x="81" y="49"/>
                  </a:lnTo>
                  <a:lnTo>
                    <a:pt x="90" y="63"/>
                  </a:lnTo>
                  <a:lnTo>
                    <a:pt x="88" y="72"/>
                  </a:lnTo>
                  <a:lnTo>
                    <a:pt x="84" y="79"/>
                  </a:lnTo>
                  <a:lnTo>
                    <a:pt x="69" y="88"/>
                  </a:lnTo>
                  <a:lnTo>
                    <a:pt x="61" y="86"/>
                  </a:lnTo>
                  <a:lnTo>
                    <a:pt x="52" y="82"/>
                  </a:lnTo>
                  <a:lnTo>
                    <a:pt x="45" y="68"/>
                  </a:lnTo>
                  <a:lnTo>
                    <a:pt x="46" y="59"/>
                  </a:lnTo>
                  <a:lnTo>
                    <a:pt x="49" y="52"/>
                  </a:lnTo>
                  <a:lnTo>
                    <a:pt x="65" y="43"/>
                  </a:lnTo>
                  <a:lnTo>
                    <a:pt x="74"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474"/>
            <p:cNvSpPr>
              <a:spLocks noEditPoints="1"/>
            </p:cNvSpPr>
            <p:nvPr/>
          </p:nvSpPr>
          <p:spPr bwMode="auto">
            <a:xfrm>
              <a:off x="4737101" y="1670051"/>
              <a:ext cx="74613" cy="76200"/>
            </a:xfrm>
            <a:custGeom>
              <a:avLst/>
              <a:gdLst>
                <a:gd name="T0" fmla="*/ 111 w 142"/>
                <a:gd name="T1" fmla="*/ 13 h 144"/>
                <a:gd name="T2" fmla="*/ 98 w 142"/>
                <a:gd name="T3" fmla="*/ 6 h 144"/>
                <a:gd name="T4" fmla="*/ 88 w 142"/>
                <a:gd name="T5" fmla="*/ 13 h 144"/>
                <a:gd name="T6" fmla="*/ 83 w 142"/>
                <a:gd name="T7" fmla="*/ 22 h 144"/>
                <a:gd name="T8" fmla="*/ 67 w 142"/>
                <a:gd name="T9" fmla="*/ 21 h 144"/>
                <a:gd name="T10" fmla="*/ 64 w 142"/>
                <a:gd name="T11" fmla="*/ 12 h 144"/>
                <a:gd name="T12" fmla="*/ 56 w 142"/>
                <a:gd name="T13" fmla="*/ 0 h 144"/>
                <a:gd name="T14" fmla="*/ 41 w 142"/>
                <a:gd name="T15" fmla="*/ 6 h 144"/>
                <a:gd name="T16" fmla="*/ 40 w 142"/>
                <a:gd name="T17" fmla="*/ 19 h 144"/>
                <a:gd name="T18" fmla="*/ 44 w 142"/>
                <a:gd name="T19" fmla="*/ 28 h 144"/>
                <a:gd name="T20" fmla="*/ 33 w 142"/>
                <a:gd name="T21" fmla="*/ 38 h 144"/>
                <a:gd name="T22" fmla="*/ 23 w 142"/>
                <a:gd name="T23" fmla="*/ 34 h 144"/>
                <a:gd name="T24" fmla="*/ 11 w 142"/>
                <a:gd name="T25" fmla="*/ 34 h 144"/>
                <a:gd name="T26" fmla="*/ 4 w 142"/>
                <a:gd name="T27" fmla="*/ 47 h 144"/>
                <a:gd name="T28" fmla="*/ 11 w 142"/>
                <a:gd name="T29" fmla="*/ 55 h 144"/>
                <a:gd name="T30" fmla="*/ 20 w 142"/>
                <a:gd name="T31" fmla="*/ 61 h 144"/>
                <a:gd name="T32" fmla="*/ 18 w 142"/>
                <a:gd name="T33" fmla="*/ 77 h 144"/>
                <a:gd name="T34" fmla="*/ 10 w 142"/>
                <a:gd name="T35" fmla="*/ 78 h 144"/>
                <a:gd name="T36" fmla="*/ 0 w 142"/>
                <a:gd name="T37" fmla="*/ 87 h 144"/>
                <a:gd name="T38" fmla="*/ 4 w 142"/>
                <a:gd name="T39" fmla="*/ 101 h 144"/>
                <a:gd name="T40" fmla="*/ 17 w 142"/>
                <a:gd name="T41" fmla="*/ 103 h 144"/>
                <a:gd name="T42" fmla="*/ 26 w 142"/>
                <a:gd name="T43" fmla="*/ 100 h 144"/>
                <a:gd name="T44" fmla="*/ 36 w 142"/>
                <a:gd name="T45" fmla="*/ 111 h 144"/>
                <a:gd name="T46" fmla="*/ 31 w 142"/>
                <a:gd name="T47" fmla="*/ 121 h 144"/>
                <a:gd name="T48" fmla="*/ 31 w 142"/>
                <a:gd name="T49" fmla="*/ 133 h 144"/>
                <a:gd name="T50" fmla="*/ 44 w 142"/>
                <a:gd name="T51" fmla="*/ 140 h 144"/>
                <a:gd name="T52" fmla="*/ 53 w 142"/>
                <a:gd name="T53" fmla="*/ 131 h 144"/>
                <a:gd name="T54" fmla="*/ 59 w 142"/>
                <a:gd name="T55" fmla="*/ 123 h 144"/>
                <a:gd name="T56" fmla="*/ 75 w 142"/>
                <a:gd name="T57" fmla="*/ 124 h 144"/>
                <a:gd name="T58" fmla="*/ 77 w 142"/>
                <a:gd name="T59" fmla="*/ 134 h 144"/>
                <a:gd name="T60" fmla="*/ 86 w 142"/>
                <a:gd name="T61" fmla="*/ 144 h 144"/>
                <a:gd name="T62" fmla="*/ 100 w 142"/>
                <a:gd name="T63" fmla="*/ 140 h 144"/>
                <a:gd name="T64" fmla="*/ 100 w 142"/>
                <a:gd name="T65" fmla="*/ 127 h 144"/>
                <a:gd name="T66" fmla="*/ 98 w 142"/>
                <a:gd name="T67" fmla="*/ 117 h 144"/>
                <a:gd name="T68" fmla="*/ 109 w 142"/>
                <a:gd name="T69" fmla="*/ 107 h 144"/>
                <a:gd name="T70" fmla="*/ 119 w 142"/>
                <a:gd name="T71" fmla="*/ 111 h 144"/>
                <a:gd name="T72" fmla="*/ 131 w 142"/>
                <a:gd name="T73" fmla="*/ 113 h 144"/>
                <a:gd name="T74" fmla="*/ 138 w 142"/>
                <a:gd name="T75" fmla="*/ 100 h 144"/>
                <a:gd name="T76" fmla="*/ 131 w 142"/>
                <a:gd name="T77" fmla="*/ 90 h 144"/>
                <a:gd name="T78" fmla="*/ 121 w 142"/>
                <a:gd name="T79" fmla="*/ 85 h 144"/>
                <a:gd name="T80" fmla="*/ 122 w 142"/>
                <a:gd name="T81" fmla="*/ 70 h 144"/>
                <a:gd name="T82" fmla="*/ 132 w 142"/>
                <a:gd name="T83" fmla="*/ 67 h 144"/>
                <a:gd name="T84" fmla="*/ 142 w 142"/>
                <a:gd name="T85" fmla="*/ 58 h 144"/>
                <a:gd name="T86" fmla="*/ 138 w 142"/>
                <a:gd name="T87" fmla="*/ 44 h 144"/>
                <a:gd name="T88" fmla="*/ 125 w 142"/>
                <a:gd name="T89" fmla="*/ 42 h 144"/>
                <a:gd name="T90" fmla="*/ 115 w 142"/>
                <a:gd name="T91" fmla="*/ 47 h 144"/>
                <a:gd name="T92" fmla="*/ 105 w 142"/>
                <a:gd name="T93" fmla="*/ 34 h 144"/>
                <a:gd name="T94" fmla="*/ 109 w 142"/>
                <a:gd name="T95" fmla="*/ 25 h 144"/>
                <a:gd name="T96" fmla="*/ 111 w 142"/>
                <a:gd name="T97" fmla="*/ 13 h 144"/>
                <a:gd name="T98" fmla="*/ 82 w 142"/>
                <a:gd name="T99" fmla="*/ 52 h 144"/>
                <a:gd name="T100" fmla="*/ 89 w 142"/>
                <a:gd name="T101" fmla="*/ 58 h 144"/>
                <a:gd name="T102" fmla="*/ 95 w 142"/>
                <a:gd name="T103" fmla="*/ 75 h 144"/>
                <a:gd name="T104" fmla="*/ 92 w 142"/>
                <a:gd name="T105" fmla="*/ 84 h 144"/>
                <a:gd name="T106" fmla="*/ 86 w 142"/>
                <a:gd name="T107" fmla="*/ 91 h 144"/>
                <a:gd name="T108" fmla="*/ 69 w 142"/>
                <a:gd name="T109" fmla="*/ 97 h 144"/>
                <a:gd name="T110" fmla="*/ 60 w 142"/>
                <a:gd name="T111" fmla="*/ 93 h 144"/>
                <a:gd name="T112" fmla="*/ 53 w 142"/>
                <a:gd name="T113" fmla="*/ 88 h 144"/>
                <a:gd name="T114" fmla="*/ 47 w 142"/>
                <a:gd name="T115" fmla="*/ 71 h 144"/>
                <a:gd name="T116" fmla="*/ 50 w 142"/>
                <a:gd name="T117" fmla="*/ 62 h 144"/>
                <a:gd name="T118" fmla="*/ 56 w 142"/>
                <a:gd name="T119" fmla="*/ 55 h 144"/>
                <a:gd name="T120" fmla="*/ 73 w 142"/>
                <a:gd name="T121" fmla="*/ 49 h 144"/>
                <a:gd name="T122" fmla="*/ 82 w 142"/>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4">
                  <a:moveTo>
                    <a:pt x="111" y="13"/>
                  </a:moveTo>
                  <a:lnTo>
                    <a:pt x="98" y="6"/>
                  </a:lnTo>
                  <a:lnTo>
                    <a:pt x="88" y="13"/>
                  </a:lnTo>
                  <a:lnTo>
                    <a:pt x="83" y="22"/>
                  </a:lnTo>
                  <a:lnTo>
                    <a:pt x="67" y="21"/>
                  </a:lnTo>
                  <a:lnTo>
                    <a:pt x="64" y="12"/>
                  </a:lnTo>
                  <a:lnTo>
                    <a:pt x="56" y="0"/>
                  </a:lnTo>
                  <a:lnTo>
                    <a:pt x="41" y="6"/>
                  </a:lnTo>
                  <a:lnTo>
                    <a:pt x="40" y="19"/>
                  </a:lnTo>
                  <a:lnTo>
                    <a:pt x="44" y="28"/>
                  </a:lnTo>
                  <a:lnTo>
                    <a:pt x="33" y="38"/>
                  </a:lnTo>
                  <a:lnTo>
                    <a:pt x="23" y="34"/>
                  </a:lnTo>
                  <a:lnTo>
                    <a:pt x="11" y="34"/>
                  </a:lnTo>
                  <a:lnTo>
                    <a:pt x="4" y="47"/>
                  </a:lnTo>
                  <a:lnTo>
                    <a:pt x="11" y="55"/>
                  </a:lnTo>
                  <a:lnTo>
                    <a:pt x="20" y="61"/>
                  </a:lnTo>
                  <a:lnTo>
                    <a:pt x="18" y="77"/>
                  </a:lnTo>
                  <a:lnTo>
                    <a:pt x="10" y="78"/>
                  </a:lnTo>
                  <a:lnTo>
                    <a:pt x="0" y="87"/>
                  </a:lnTo>
                  <a:lnTo>
                    <a:pt x="4" y="101"/>
                  </a:lnTo>
                  <a:lnTo>
                    <a:pt x="17" y="103"/>
                  </a:lnTo>
                  <a:lnTo>
                    <a:pt x="26" y="100"/>
                  </a:lnTo>
                  <a:lnTo>
                    <a:pt x="36" y="111"/>
                  </a:lnTo>
                  <a:lnTo>
                    <a:pt x="31" y="121"/>
                  </a:lnTo>
                  <a:lnTo>
                    <a:pt x="31" y="133"/>
                  </a:lnTo>
                  <a:lnTo>
                    <a:pt x="44" y="140"/>
                  </a:lnTo>
                  <a:lnTo>
                    <a:pt x="53" y="131"/>
                  </a:lnTo>
                  <a:lnTo>
                    <a:pt x="59" y="123"/>
                  </a:lnTo>
                  <a:lnTo>
                    <a:pt x="75" y="124"/>
                  </a:lnTo>
                  <a:lnTo>
                    <a:pt x="77" y="134"/>
                  </a:lnTo>
                  <a:lnTo>
                    <a:pt x="86" y="144"/>
                  </a:lnTo>
                  <a:lnTo>
                    <a:pt x="100" y="140"/>
                  </a:lnTo>
                  <a:lnTo>
                    <a:pt x="100" y="127"/>
                  </a:lnTo>
                  <a:lnTo>
                    <a:pt x="98" y="117"/>
                  </a:lnTo>
                  <a:lnTo>
                    <a:pt x="109" y="107"/>
                  </a:lnTo>
                  <a:lnTo>
                    <a:pt x="119" y="111"/>
                  </a:lnTo>
                  <a:lnTo>
                    <a:pt x="131" y="113"/>
                  </a:lnTo>
                  <a:lnTo>
                    <a:pt x="138" y="100"/>
                  </a:lnTo>
                  <a:lnTo>
                    <a:pt x="131" y="90"/>
                  </a:lnTo>
                  <a:lnTo>
                    <a:pt x="121" y="85"/>
                  </a:lnTo>
                  <a:lnTo>
                    <a:pt x="122" y="70"/>
                  </a:lnTo>
                  <a:lnTo>
                    <a:pt x="132" y="67"/>
                  </a:lnTo>
                  <a:lnTo>
                    <a:pt x="142" y="58"/>
                  </a:lnTo>
                  <a:lnTo>
                    <a:pt x="138" y="44"/>
                  </a:lnTo>
                  <a:lnTo>
                    <a:pt x="125" y="42"/>
                  </a:lnTo>
                  <a:lnTo>
                    <a:pt x="115" y="47"/>
                  </a:lnTo>
                  <a:lnTo>
                    <a:pt x="105" y="34"/>
                  </a:lnTo>
                  <a:lnTo>
                    <a:pt x="109" y="25"/>
                  </a:lnTo>
                  <a:lnTo>
                    <a:pt x="111" y="13"/>
                  </a:lnTo>
                  <a:close/>
                  <a:moveTo>
                    <a:pt x="82" y="52"/>
                  </a:moveTo>
                  <a:lnTo>
                    <a:pt x="89" y="58"/>
                  </a:lnTo>
                  <a:lnTo>
                    <a:pt x="95" y="75"/>
                  </a:lnTo>
                  <a:lnTo>
                    <a:pt x="92" y="84"/>
                  </a:lnTo>
                  <a:lnTo>
                    <a:pt x="86" y="91"/>
                  </a:lnTo>
                  <a:lnTo>
                    <a:pt x="69" y="97"/>
                  </a:lnTo>
                  <a:lnTo>
                    <a:pt x="60" y="93"/>
                  </a:lnTo>
                  <a:lnTo>
                    <a:pt x="53" y="88"/>
                  </a:lnTo>
                  <a:lnTo>
                    <a:pt x="47" y="71"/>
                  </a:lnTo>
                  <a:lnTo>
                    <a:pt x="50" y="62"/>
                  </a:lnTo>
                  <a:lnTo>
                    <a:pt x="56" y="55"/>
                  </a:lnTo>
                  <a:lnTo>
                    <a:pt x="73"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475"/>
            <p:cNvSpPr>
              <a:spLocks noEditPoints="1"/>
            </p:cNvSpPr>
            <p:nvPr/>
          </p:nvSpPr>
          <p:spPr bwMode="auto">
            <a:xfrm>
              <a:off x="4681538" y="1711326"/>
              <a:ext cx="79375" cy="82550"/>
            </a:xfrm>
            <a:custGeom>
              <a:avLst/>
              <a:gdLst>
                <a:gd name="T0" fmla="*/ 90 w 150"/>
                <a:gd name="T1" fmla="*/ 1 h 155"/>
                <a:gd name="T2" fmla="*/ 74 w 150"/>
                <a:gd name="T3" fmla="*/ 0 h 155"/>
                <a:gd name="T4" fmla="*/ 68 w 150"/>
                <a:gd name="T5" fmla="*/ 11 h 155"/>
                <a:gd name="T6" fmla="*/ 67 w 150"/>
                <a:gd name="T7" fmla="*/ 23 h 155"/>
                <a:gd name="T8" fmla="*/ 51 w 150"/>
                <a:gd name="T9" fmla="*/ 27 h 155"/>
                <a:gd name="T10" fmla="*/ 45 w 150"/>
                <a:gd name="T11" fmla="*/ 18 h 155"/>
                <a:gd name="T12" fmla="*/ 32 w 150"/>
                <a:gd name="T13" fmla="*/ 11 h 155"/>
                <a:gd name="T14" fmla="*/ 20 w 150"/>
                <a:gd name="T15" fmla="*/ 23 h 155"/>
                <a:gd name="T16" fmla="*/ 23 w 150"/>
                <a:gd name="T17" fmla="*/ 36 h 155"/>
                <a:gd name="T18" fmla="*/ 31 w 150"/>
                <a:gd name="T19" fmla="*/ 44 h 155"/>
                <a:gd name="T20" fmla="*/ 23 w 150"/>
                <a:gd name="T21" fmla="*/ 59 h 155"/>
                <a:gd name="T22" fmla="*/ 13 w 150"/>
                <a:gd name="T23" fmla="*/ 59 h 155"/>
                <a:gd name="T24" fmla="*/ 2 w 150"/>
                <a:gd name="T25" fmla="*/ 63 h 155"/>
                <a:gd name="T26" fmla="*/ 0 w 150"/>
                <a:gd name="T27" fmla="*/ 79 h 155"/>
                <a:gd name="T28" fmla="*/ 10 w 150"/>
                <a:gd name="T29" fmla="*/ 85 h 155"/>
                <a:gd name="T30" fmla="*/ 22 w 150"/>
                <a:gd name="T31" fmla="*/ 86 h 155"/>
                <a:gd name="T32" fmla="*/ 26 w 150"/>
                <a:gd name="T33" fmla="*/ 102 h 155"/>
                <a:gd name="T34" fmla="*/ 18 w 150"/>
                <a:gd name="T35" fmla="*/ 109 h 155"/>
                <a:gd name="T36" fmla="*/ 12 w 150"/>
                <a:gd name="T37" fmla="*/ 122 h 155"/>
                <a:gd name="T38" fmla="*/ 22 w 150"/>
                <a:gd name="T39" fmla="*/ 135 h 155"/>
                <a:gd name="T40" fmla="*/ 35 w 150"/>
                <a:gd name="T41" fmla="*/ 131 h 155"/>
                <a:gd name="T42" fmla="*/ 42 w 150"/>
                <a:gd name="T43" fmla="*/ 123 h 155"/>
                <a:gd name="T44" fmla="*/ 56 w 150"/>
                <a:gd name="T45" fmla="*/ 131 h 155"/>
                <a:gd name="T46" fmla="*/ 56 w 150"/>
                <a:gd name="T47" fmla="*/ 142 h 155"/>
                <a:gd name="T48" fmla="*/ 61 w 150"/>
                <a:gd name="T49" fmla="*/ 154 h 155"/>
                <a:gd name="T50" fmla="*/ 77 w 150"/>
                <a:gd name="T51" fmla="*/ 155 h 155"/>
                <a:gd name="T52" fmla="*/ 82 w 150"/>
                <a:gd name="T53" fmla="*/ 144 h 155"/>
                <a:gd name="T54" fmla="*/ 84 w 150"/>
                <a:gd name="T55" fmla="*/ 132 h 155"/>
                <a:gd name="T56" fmla="*/ 100 w 150"/>
                <a:gd name="T57" fmla="*/ 128 h 155"/>
                <a:gd name="T58" fmla="*/ 105 w 150"/>
                <a:gd name="T59" fmla="*/ 136 h 155"/>
                <a:gd name="T60" fmla="*/ 118 w 150"/>
                <a:gd name="T61" fmla="*/ 144 h 155"/>
                <a:gd name="T62" fmla="*/ 130 w 150"/>
                <a:gd name="T63" fmla="*/ 132 h 155"/>
                <a:gd name="T64" fmla="*/ 126 w 150"/>
                <a:gd name="T65" fmla="*/ 119 h 155"/>
                <a:gd name="T66" fmla="*/ 118 w 150"/>
                <a:gd name="T67" fmla="*/ 111 h 155"/>
                <a:gd name="T68" fmla="*/ 126 w 150"/>
                <a:gd name="T69" fmla="*/ 96 h 155"/>
                <a:gd name="T70" fmla="*/ 137 w 150"/>
                <a:gd name="T71" fmla="*/ 96 h 155"/>
                <a:gd name="T72" fmla="*/ 149 w 150"/>
                <a:gd name="T73" fmla="*/ 92 h 155"/>
                <a:gd name="T74" fmla="*/ 150 w 150"/>
                <a:gd name="T75" fmla="*/ 76 h 155"/>
                <a:gd name="T76" fmla="*/ 139 w 150"/>
                <a:gd name="T77" fmla="*/ 70 h 155"/>
                <a:gd name="T78" fmla="*/ 129 w 150"/>
                <a:gd name="T79" fmla="*/ 69 h 155"/>
                <a:gd name="T80" fmla="*/ 124 w 150"/>
                <a:gd name="T81" fmla="*/ 53 h 155"/>
                <a:gd name="T82" fmla="*/ 131 w 150"/>
                <a:gd name="T83" fmla="*/ 46 h 155"/>
                <a:gd name="T84" fmla="*/ 139 w 150"/>
                <a:gd name="T85" fmla="*/ 33 h 155"/>
                <a:gd name="T86" fmla="*/ 129 w 150"/>
                <a:gd name="T87" fmla="*/ 20 h 155"/>
                <a:gd name="T88" fmla="*/ 116 w 150"/>
                <a:gd name="T89" fmla="*/ 24 h 155"/>
                <a:gd name="T90" fmla="*/ 107 w 150"/>
                <a:gd name="T91" fmla="*/ 31 h 155"/>
                <a:gd name="T92" fmla="*/ 93 w 150"/>
                <a:gd name="T93" fmla="*/ 24 h 155"/>
                <a:gd name="T94" fmla="*/ 94 w 150"/>
                <a:gd name="T95" fmla="*/ 13 h 155"/>
                <a:gd name="T96" fmla="*/ 90 w 150"/>
                <a:gd name="T97" fmla="*/ 1 h 155"/>
                <a:gd name="T98" fmla="*/ 77 w 150"/>
                <a:gd name="T99" fmla="*/ 53 h 155"/>
                <a:gd name="T100" fmla="*/ 87 w 150"/>
                <a:gd name="T101" fmla="*/ 54 h 155"/>
                <a:gd name="T102" fmla="*/ 98 w 150"/>
                <a:gd name="T103" fmla="*/ 70 h 155"/>
                <a:gd name="T104" fmla="*/ 100 w 150"/>
                <a:gd name="T105" fmla="*/ 80 h 155"/>
                <a:gd name="T106" fmla="*/ 97 w 150"/>
                <a:gd name="T107" fmla="*/ 89 h 155"/>
                <a:gd name="T108" fmla="*/ 82 w 150"/>
                <a:gd name="T109" fmla="*/ 102 h 155"/>
                <a:gd name="T110" fmla="*/ 72 w 150"/>
                <a:gd name="T111" fmla="*/ 102 h 155"/>
                <a:gd name="T112" fmla="*/ 64 w 150"/>
                <a:gd name="T113" fmla="*/ 100 h 155"/>
                <a:gd name="T114" fmla="*/ 51 w 150"/>
                <a:gd name="T115" fmla="*/ 86 h 155"/>
                <a:gd name="T116" fmla="*/ 51 w 150"/>
                <a:gd name="T117" fmla="*/ 76 h 155"/>
                <a:gd name="T118" fmla="*/ 54 w 150"/>
                <a:gd name="T119" fmla="*/ 66 h 155"/>
                <a:gd name="T120" fmla="*/ 68 w 150"/>
                <a:gd name="T121" fmla="*/ 53 h 155"/>
                <a:gd name="T122" fmla="*/ 77 w 150"/>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5">
                  <a:moveTo>
                    <a:pt x="90" y="1"/>
                  </a:moveTo>
                  <a:lnTo>
                    <a:pt x="74" y="0"/>
                  </a:lnTo>
                  <a:lnTo>
                    <a:pt x="68" y="11"/>
                  </a:lnTo>
                  <a:lnTo>
                    <a:pt x="67" y="23"/>
                  </a:lnTo>
                  <a:lnTo>
                    <a:pt x="51" y="27"/>
                  </a:lnTo>
                  <a:lnTo>
                    <a:pt x="45" y="18"/>
                  </a:lnTo>
                  <a:lnTo>
                    <a:pt x="32" y="11"/>
                  </a:lnTo>
                  <a:lnTo>
                    <a:pt x="20" y="23"/>
                  </a:lnTo>
                  <a:lnTo>
                    <a:pt x="23" y="36"/>
                  </a:lnTo>
                  <a:lnTo>
                    <a:pt x="31" y="44"/>
                  </a:lnTo>
                  <a:lnTo>
                    <a:pt x="23" y="59"/>
                  </a:lnTo>
                  <a:lnTo>
                    <a:pt x="13" y="59"/>
                  </a:lnTo>
                  <a:lnTo>
                    <a:pt x="2" y="63"/>
                  </a:lnTo>
                  <a:lnTo>
                    <a:pt x="0" y="79"/>
                  </a:lnTo>
                  <a:lnTo>
                    <a:pt x="10" y="85"/>
                  </a:lnTo>
                  <a:lnTo>
                    <a:pt x="22" y="86"/>
                  </a:lnTo>
                  <a:lnTo>
                    <a:pt x="26" y="102"/>
                  </a:lnTo>
                  <a:lnTo>
                    <a:pt x="18" y="109"/>
                  </a:lnTo>
                  <a:lnTo>
                    <a:pt x="12" y="122"/>
                  </a:lnTo>
                  <a:lnTo>
                    <a:pt x="22" y="135"/>
                  </a:lnTo>
                  <a:lnTo>
                    <a:pt x="35" y="131"/>
                  </a:lnTo>
                  <a:lnTo>
                    <a:pt x="42" y="123"/>
                  </a:lnTo>
                  <a:lnTo>
                    <a:pt x="56" y="131"/>
                  </a:lnTo>
                  <a:lnTo>
                    <a:pt x="56" y="142"/>
                  </a:lnTo>
                  <a:lnTo>
                    <a:pt x="61" y="154"/>
                  </a:lnTo>
                  <a:lnTo>
                    <a:pt x="77" y="155"/>
                  </a:lnTo>
                  <a:lnTo>
                    <a:pt x="82" y="144"/>
                  </a:lnTo>
                  <a:lnTo>
                    <a:pt x="84" y="132"/>
                  </a:lnTo>
                  <a:lnTo>
                    <a:pt x="100" y="128"/>
                  </a:lnTo>
                  <a:lnTo>
                    <a:pt x="105" y="136"/>
                  </a:lnTo>
                  <a:lnTo>
                    <a:pt x="118" y="144"/>
                  </a:lnTo>
                  <a:lnTo>
                    <a:pt x="130" y="132"/>
                  </a:lnTo>
                  <a:lnTo>
                    <a:pt x="126" y="119"/>
                  </a:lnTo>
                  <a:lnTo>
                    <a:pt x="118" y="111"/>
                  </a:lnTo>
                  <a:lnTo>
                    <a:pt x="126" y="96"/>
                  </a:lnTo>
                  <a:lnTo>
                    <a:pt x="137" y="96"/>
                  </a:lnTo>
                  <a:lnTo>
                    <a:pt x="149" y="92"/>
                  </a:lnTo>
                  <a:lnTo>
                    <a:pt x="150" y="76"/>
                  </a:lnTo>
                  <a:lnTo>
                    <a:pt x="139" y="70"/>
                  </a:lnTo>
                  <a:lnTo>
                    <a:pt x="129" y="69"/>
                  </a:lnTo>
                  <a:lnTo>
                    <a:pt x="124" y="53"/>
                  </a:lnTo>
                  <a:lnTo>
                    <a:pt x="131" y="46"/>
                  </a:lnTo>
                  <a:lnTo>
                    <a:pt x="139" y="33"/>
                  </a:lnTo>
                  <a:lnTo>
                    <a:pt x="129" y="20"/>
                  </a:lnTo>
                  <a:lnTo>
                    <a:pt x="116" y="24"/>
                  </a:lnTo>
                  <a:lnTo>
                    <a:pt x="107" y="31"/>
                  </a:lnTo>
                  <a:lnTo>
                    <a:pt x="93" y="24"/>
                  </a:lnTo>
                  <a:lnTo>
                    <a:pt x="94" y="13"/>
                  </a:lnTo>
                  <a:lnTo>
                    <a:pt x="90" y="1"/>
                  </a:lnTo>
                  <a:close/>
                  <a:moveTo>
                    <a:pt x="77" y="53"/>
                  </a:moveTo>
                  <a:lnTo>
                    <a:pt x="87" y="54"/>
                  </a:lnTo>
                  <a:lnTo>
                    <a:pt x="98" y="70"/>
                  </a:lnTo>
                  <a:lnTo>
                    <a:pt x="100" y="80"/>
                  </a:lnTo>
                  <a:lnTo>
                    <a:pt x="97" y="89"/>
                  </a:lnTo>
                  <a:lnTo>
                    <a:pt x="82" y="102"/>
                  </a:lnTo>
                  <a:lnTo>
                    <a:pt x="72" y="102"/>
                  </a:lnTo>
                  <a:lnTo>
                    <a:pt x="64" y="100"/>
                  </a:lnTo>
                  <a:lnTo>
                    <a:pt x="51" y="86"/>
                  </a:lnTo>
                  <a:lnTo>
                    <a:pt x="51" y="76"/>
                  </a:lnTo>
                  <a:lnTo>
                    <a:pt x="54" y="66"/>
                  </a:lnTo>
                  <a:lnTo>
                    <a:pt x="68" y="53"/>
                  </a:lnTo>
                  <a:lnTo>
                    <a:pt x="77"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Textfeld 2"/>
          <p:cNvSpPr txBox="1"/>
          <p:nvPr/>
        </p:nvSpPr>
        <p:spPr>
          <a:xfrm>
            <a:off x="5508104" y="1638343"/>
            <a:ext cx="1810455" cy="646331"/>
          </a:xfrm>
          <a:prstGeom prst="rect">
            <a:avLst/>
          </a:prstGeom>
          <a:solidFill>
            <a:schemeClr val="bg1"/>
          </a:solidFill>
        </p:spPr>
        <p:txBody>
          <a:bodyPr wrap="square" rtlCol="0">
            <a:spAutoFit/>
          </a:bodyPr>
          <a:lstStyle/>
          <a:p>
            <a:r>
              <a:rPr lang="en-US" b="1" dirty="0" smtClean="0">
                <a:solidFill>
                  <a:schemeClr val="bg2"/>
                </a:solidFill>
              </a:rPr>
              <a:t>Language</a:t>
            </a:r>
            <a:br>
              <a:rPr lang="en-US" b="1" dirty="0" smtClean="0">
                <a:solidFill>
                  <a:schemeClr val="bg2"/>
                </a:solidFill>
              </a:rPr>
            </a:br>
            <a:r>
              <a:rPr lang="en-US" b="1" dirty="0" smtClean="0">
                <a:solidFill>
                  <a:schemeClr val="bg2"/>
                </a:solidFill>
              </a:rPr>
              <a:t>Engineering</a:t>
            </a:r>
            <a:endParaRPr lang="en-US" b="1" dirty="0">
              <a:solidFill>
                <a:schemeClr val="bg2"/>
              </a:solidFill>
            </a:endParaRPr>
          </a:p>
        </p:txBody>
      </p:sp>
      <p:sp>
        <p:nvSpPr>
          <p:cNvPr id="487" name="Textfeld 486"/>
          <p:cNvSpPr txBox="1"/>
          <p:nvPr/>
        </p:nvSpPr>
        <p:spPr>
          <a:xfrm>
            <a:off x="5536048" y="3513782"/>
            <a:ext cx="1810455" cy="923330"/>
          </a:xfrm>
          <a:prstGeom prst="rect">
            <a:avLst/>
          </a:prstGeom>
          <a:solidFill>
            <a:schemeClr val="bg1"/>
          </a:solidFill>
        </p:spPr>
        <p:txBody>
          <a:bodyPr wrap="square" rtlCol="0">
            <a:spAutoFit/>
          </a:bodyPr>
          <a:lstStyle/>
          <a:p>
            <a:endParaRPr lang="en-US" b="1" dirty="0" smtClean="0">
              <a:solidFill>
                <a:schemeClr val="bg2"/>
              </a:solidFill>
            </a:endParaRPr>
          </a:p>
          <a:p>
            <a:r>
              <a:rPr lang="en-US" b="1" dirty="0" smtClean="0">
                <a:solidFill>
                  <a:schemeClr val="bg2"/>
                </a:solidFill>
              </a:rPr>
              <a:t>Modeling</a:t>
            </a:r>
          </a:p>
          <a:p>
            <a:endParaRPr lang="en-US" b="1" dirty="0">
              <a:solidFill>
                <a:schemeClr val="bg2"/>
              </a:solidFill>
            </a:endParaRPr>
          </a:p>
        </p:txBody>
      </p:sp>
    </p:spTree>
    <p:extLst>
      <p:ext uri="{BB962C8B-B14F-4D97-AF65-F5344CB8AC3E}">
        <p14:creationId xmlns:p14="http://schemas.microsoft.com/office/powerpoint/2010/main" val="615509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Concerns in model-driven engineering</a:t>
            </a:r>
            <a:endParaRPr lang="en-US" dirty="0"/>
          </a:p>
        </p:txBody>
      </p:sp>
      <p:sp>
        <p:nvSpPr>
          <p:cNvPr id="7" name="ZoneTexte 6"/>
          <p:cNvSpPr txBox="1"/>
          <p:nvPr/>
        </p:nvSpPr>
        <p:spPr>
          <a:xfrm>
            <a:off x="1685808" y="1507352"/>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9" name="ZoneTexte 8"/>
          <p:cNvSpPr txBox="1"/>
          <p:nvPr/>
        </p:nvSpPr>
        <p:spPr>
          <a:xfrm>
            <a:off x="1685807" y="2859256"/>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1" name="ZoneTexte 10"/>
          <p:cNvSpPr txBox="1"/>
          <p:nvPr/>
        </p:nvSpPr>
        <p:spPr>
          <a:xfrm>
            <a:off x="1835696" y="3445390"/>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2" name="ZoneTexte 11"/>
          <p:cNvSpPr txBox="1"/>
          <p:nvPr/>
        </p:nvSpPr>
        <p:spPr>
          <a:xfrm>
            <a:off x="2043504" y="4002837"/>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3" name="ZoneTexte 12"/>
          <p:cNvSpPr txBox="1"/>
          <p:nvPr/>
        </p:nvSpPr>
        <p:spPr>
          <a:xfrm>
            <a:off x="2763704" y="4458740"/>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4" name="ZoneTexte 13"/>
          <p:cNvSpPr txBox="1"/>
          <p:nvPr/>
        </p:nvSpPr>
        <p:spPr>
          <a:xfrm>
            <a:off x="5584904" y="1682389"/>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5" name="ZoneTexte 14"/>
          <p:cNvSpPr txBox="1"/>
          <p:nvPr/>
        </p:nvSpPr>
        <p:spPr>
          <a:xfrm>
            <a:off x="5799444" y="3066142"/>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6" name="ZoneTexte 15"/>
          <p:cNvSpPr txBox="1"/>
          <p:nvPr/>
        </p:nvSpPr>
        <p:spPr>
          <a:xfrm>
            <a:off x="6061911" y="2575075"/>
            <a:ext cx="887957" cy="261610"/>
          </a:xfrm>
          <a:prstGeom prst="rect">
            <a:avLst/>
          </a:prstGeom>
          <a:noFill/>
        </p:spPr>
        <p:txBody>
          <a:bodyPr wrap="square" rtlCol="0">
            <a:spAutoFit/>
          </a:bodyPr>
          <a:lstStyle/>
          <a:p>
            <a:r>
              <a:rPr lang="en-US" sz="1100" dirty="0" smtClean="0"/>
              <a:t>Compilers</a:t>
            </a:r>
            <a:endParaRPr lang="en-US" sz="1100" dirty="0"/>
          </a:p>
        </p:txBody>
      </p:sp>
      <p:sp>
        <p:nvSpPr>
          <p:cNvPr id="17" name="ZoneTexte 16"/>
          <p:cNvSpPr txBox="1"/>
          <p:nvPr/>
        </p:nvSpPr>
        <p:spPr>
          <a:xfrm>
            <a:off x="5584904" y="3702755"/>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8" name="ZoneTexte 17"/>
          <p:cNvSpPr txBox="1"/>
          <p:nvPr/>
        </p:nvSpPr>
        <p:spPr>
          <a:xfrm>
            <a:off x="5058965" y="4328277"/>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19" name="Picture 5" descr="T:\slides\2012\Kermeta_OMG-Eclipse_fig\DSMLTools.png"/>
          <p:cNvPicPr>
            <a:picLocks noChangeAspect="1" noChangeArrowheads="1"/>
          </p:cNvPicPr>
          <p:nvPr/>
        </p:nvPicPr>
        <p:blipFill>
          <a:blip r:embed="rId2" cstate="print"/>
          <a:srcRect/>
          <a:stretch>
            <a:fillRect/>
          </a:stretch>
        </p:blipFill>
        <p:spPr bwMode="auto">
          <a:xfrm>
            <a:off x="2763704" y="1415521"/>
            <a:ext cx="3237944" cy="3043219"/>
          </a:xfrm>
          <a:prstGeom prst="rect">
            <a:avLst/>
          </a:prstGeom>
          <a:noFill/>
        </p:spPr>
      </p:pic>
      <p:sp>
        <p:nvSpPr>
          <p:cNvPr id="21" name="ZoneTexte 20"/>
          <p:cNvSpPr txBox="1"/>
          <p:nvPr/>
        </p:nvSpPr>
        <p:spPr>
          <a:xfrm>
            <a:off x="1438585" y="5302919"/>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en-US" sz="1500" b="1" i="1" dirty="0" smtClean="0">
                <a:solidFill>
                  <a:srgbClr val="000000"/>
                </a:solidFill>
              </a:rPr>
              <a:t>Engineering Modeling Languages: Turning Domain Knowledge into Tools</a:t>
            </a:r>
            <a:r>
              <a:rPr lang="en-US" sz="1200" dirty="0" smtClean="0">
                <a:solidFill>
                  <a:srgbClr val="000000"/>
                </a:solidFill>
              </a:rPr>
              <a:t>, by Benoit </a:t>
            </a:r>
            <a:r>
              <a:rPr lang="en-US" sz="1200" dirty="0" err="1" smtClean="0">
                <a:solidFill>
                  <a:srgbClr val="000000"/>
                </a:solidFill>
              </a:rPr>
              <a:t>Combemale</a:t>
            </a:r>
            <a:r>
              <a:rPr lang="en-US" sz="1200" dirty="0" smtClean="0">
                <a:solidFill>
                  <a:srgbClr val="000000"/>
                </a:solidFill>
              </a:rPr>
              <a:t>, Robert B. France, Jean-Marc </a:t>
            </a:r>
            <a:r>
              <a:rPr lang="en-US" sz="1200" dirty="0" err="1" smtClean="0">
                <a:solidFill>
                  <a:srgbClr val="000000"/>
                </a:solidFill>
              </a:rPr>
              <a:t>Jézéquel</a:t>
            </a:r>
            <a:r>
              <a:rPr lang="en-US" sz="1200" dirty="0" smtClean="0">
                <a:solidFill>
                  <a:srgbClr val="000000"/>
                </a:solidFill>
              </a:rPr>
              <a:t>, Bernhard </a:t>
            </a:r>
            <a:r>
              <a:rPr lang="en-US" sz="1200" dirty="0" err="1" smtClean="0">
                <a:solidFill>
                  <a:srgbClr val="000000"/>
                </a:solidFill>
              </a:rPr>
              <a:t>Rumpe</a:t>
            </a:r>
            <a:r>
              <a:rPr lang="en-US" sz="1200" dirty="0" smtClean="0">
                <a:solidFill>
                  <a:srgbClr val="000000"/>
                </a:solidFill>
              </a:rPr>
              <a:t>, Jim R.H. Steel, and Didier </a:t>
            </a:r>
            <a:r>
              <a:rPr lang="en-US" sz="1200" dirty="0" err="1" smtClean="0">
                <a:solidFill>
                  <a:srgbClr val="000000"/>
                </a:solidFill>
              </a:rPr>
              <a:t>Vojtisek</a:t>
            </a:r>
            <a:r>
              <a:rPr lang="en-US" sz="1200" dirty="0" smtClean="0">
                <a:solidFill>
                  <a:srgbClr val="000000"/>
                </a:solidFill>
              </a:rPr>
              <a:t>. Chapman and Hall/CRC, pp.398, 2016. Companion website: http://</a:t>
            </a:r>
            <a:r>
              <a:rPr lang="en-US" sz="1200" dirty="0" err="1" smtClean="0">
                <a:solidFill>
                  <a:srgbClr val="000000"/>
                </a:solidFill>
              </a:rPr>
              <a:t>mdebook.irisa.fr</a:t>
            </a:r>
            <a:endParaRPr lang="en-US" sz="1200" dirty="0">
              <a:solidFill>
                <a:srgbClr val="000000"/>
              </a:solidFill>
              <a:cs typeface="Arial"/>
            </a:endParaRPr>
          </a:p>
        </p:txBody>
      </p:sp>
      <p:pic>
        <p:nvPicPr>
          <p:cNvPr id="22" name="Image 21"/>
          <p:cNvPicPr>
            <a:picLocks noChangeAspect="1"/>
          </p:cNvPicPr>
          <p:nvPr/>
        </p:nvPicPr>
        <p:blipFill>
          <a:blip r:embed="rId3"/>
          <a:stretch>
            <a:fillRect/>
          </a:stretch>
        </p:blipFill>
        <p:spPr>
          <a:xfrm>
            <a:off x="971600" y="5349875"/>
            <a:ext cx="394978" cy="599405"/>
          </a:xfrm>
          <a:prstGeom prst="rect">
            <a:avLst/>
          </a:prstGeom>
          <a:ln>
            <a:noFill/>
          </a:ln>
          <a:effectLst>
            <a:outerShdw blurRad="50800" dist="76200" dir="8100000" algn="tr" rotWithShape="0">
              <a:prstClr val="black">
                <a:alpha val="40000"/>
              </a:prstClr>
            </a:outerShdw>
          </a:effectLst>
        </p:spPr>
      </p:pic>
      <p:sp>
        <p:nvSpPr>
          <p:cNvPr id="20" name="Espace réservé du numéro de diapositive 3"/>
          <p:cNvSpPr>
            <a:spLocks noGrp="1"/>
          </p:cNvSpPr>
          <p:nvPr>
            <p:ph type="sldNum" sz="quarter" idx="16"/>
          </p:nvPr>
        </p:nvSpPr>
        <p:spPr>
          <a:xfrm>
            <a:off x="8618538" y="6488113"/>
            <a:ext cx="525462" cy="273050"/>
          </a:xfrm>
        </p:spPr>
        <p:txBody>
          <a:bodyPr/>
          <a:lstStyle/>
          <a:p>
            <a:pPr>
              <a:defRPr/>
            </a:pPr>
            <a:r>
              <a:rPr lang="en-US" dirty="0" smtClean="0">
                <a:solidFill>
                  <a:srgbClr val="FFFFFF"/>
                </a:solidFill>
                <a:cs typeface="Arial"/>
              </a:rPr>
              <a:t>- </a:t>
            </a:r>
            <a:fld id="{CCD8A327-4A42-4F42-8894-A6F43B7F265B}" type="slidenum">
              <a:rPr lang="en-US" smtClean="0">
                <a:solidFill>
                  <a:srgbClr val="FFFFFF"/>
                </a:solidFill>
                <a:cs typeface="Arial"/>
              </a:rPr>
              <a:pPr>
                <a:defRPr/>
              </a:pPr>
              <a:t>26</a:t>
            </a:fld>
            <a:endParaRPr lang="en-US" dirty="0">
              <a:solidFill>
                <a:srgbClr val="FFFFFF"/>
              </a:solidFill>
              <a:cs typeface="Arial"/>
            </a:endParaRPr>
          </a:p>
        </p:txBody>
      </p:sp>
    </p:spTree>
    <p:extLst>
      <p:ext uri="{BB962C8B-B14F-4D97-AF65-F5344CB8AC3E}">
        <p14:creationId xmlns:p14="http://schemas.microsoft.com/office/powerpoint/2010/main" val="446632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pPr>
              <a:defRPr/>
            </a:pPr>
            <a:r>
              <a:rPr lang="en-US" dirty="0" smtClean="0"/>
              <a:t>- </a:t>
            </a:r>
            <a:fld id="{F3041399-0EDF-4ABD-9D0D-CF334CF34D2A}" type="slidenum">
              <a:rPr lang="en-US" smtClean="0"/>
              <a:pPr>
                <a:defRPr/>
              </a:pPr>
              <a:t>27</a:t>
            </a:fld>
            <a:endParaRPr lang="en-US" dirty="0"/>
          </a:p>
        </p:txBody>
      </p:sp>
      <p:sp>
        <p:nvSpPr>
          <p:cNvPr id="5" name="Inhaltsplatzhalter 4"/>
          <p:cNvSpPr>
            <a:spLocks noGrp="1"/>
          </p:cNvSpPr>
          <p:nvPr>
            <p:ph sz="half" idx="1"/>
          </p:nvPr>
        </p:nvSpPr>
        <p:spPr>
          <a:xfrm>
            <a:off x="323528" y="1124744"/>
            <a:ext cx="4536504" cy="4746625"/>
          </a:xfrm>
        </p:spPr>
        <p:txBody>
          <a:bodyPr/>
          <a:lstStyle/>
          <a:p>
            <a:pPr marL="0" indent="0">
              <a:spcBef>
                <a:spcPts val="0"/>
              </a:spcBef>
              <a:spcAft>
                <a:spcPts val="0"/>
              </a:spcAft>
              <a:buSzPct val="45000"/>
              <a:buNone/>
              <a:defRPr sz="2200">
                <a:latin typeface="Open Sans" pitchFamily="2"/>
              </a:defRPr>
            </a:pPr>
            <a:r>
              <a:rPr lang="en-US" sz="1800" b="1" dirty="0" smtClean="0">
                <a:latin typeface="+mj-lt"/>
                <a:ea typeface="Arial Hebrew" charset="-79"/>
                <a:cs typeface="Arial Hebrew" charset="-79"/>
              </a:rPr>
              <a:t>Complete environment</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Large scale deployment and distribution</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Rich modeling tooling</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(graphical, textual, forms)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Live Collaboration (cf. Google </a:t>
            </a:r>
            <a:r>
              <a:rPr lang="en-US" sz="1800" dirty="0">
                <a:latin typeface="+mj-lt"/>
                <a:ea typeface="Arial Hebrew" charset="-79"/>
                <a:cs typeface="Arial Hebrew" charset="-79"/>
              </a:rPr>
              <a:t>d</a:t>
            </a:r>
            <a:r>
              <a:rPr lang="en-US" sz="1800" dirty="0" smtClean="0">
                <a:latin typeface="+mj-lt"/>
                <a:ea typeface="Arial Hebrew" charset="-79"/>
                <a:cs typeface="Arial Hebrew" charset="-79"/>
              </a:rPr>
              <a:t>ocs)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Customizations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Large models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Parametric code generators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Documentation generators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Analysis tools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Mission critical : tested and validated!</a:t>
            </a:r>
            <a:endParaRPr lang="en-US" sz="1800" dirty="0">
              <a:latin typeface="+mj-lt"/>
              <a:ea typeface="Arial Hebrew" charset="-79"/>
              <a:cs typeface="Arial Hebrew" charset="-79"/>
            </a:endParaRPr>
          </a:p>
        </p:txBody>
      </p:sp>
      <p:sp>
        <p:nvSpPr>
          <p:cNvPr id="6" name="Inhaltsplatzhalter 5"/>
          <p:cNvSpPr>
            <a:spLocks noGrp="1"/>
          </p:cNvSpPr>
          <p:nvPr>
            <p:ph sz="half" idx="13"/>
          </p:nvPr>
        </p:nvSpPr>
        <p:spPr>
          <a:xfrm>
            <a:off x="4720432" y="1124744"/>
            <a:ext cx="4172048" cy="4746625"/>
          </a:xfrm>
        </p:spPr>
        <p:txBody>
          <a:bodyPr/>
          <a:lstStyle/>
          <a:p>
            <a:pPr marL="0" indent="0">
              <a:spcBef>
                <a:spcPts val="0"/>
              </a:spcBef>
              <a:spcAft>
                <a:spcPts val="0"/>
              </a:spcAft>
              <a:buSzPct val="45000"/>
              <a:buNone/>
              <a:defRPr>
                <a:latin typeface="Open Sans" pitchFamily="2"/>
              </a:defRPr>
            </a:pPr>
            <a:r>
              <a:rPr lang="en-US" sz="1800" b="1" dirty="0" smtClean="0">
                <a:latin typeface="+mj-lt"/>
                <a:ea typeface="Arial Hebrew" charset="-79"/>
                <a:cs typeface="Arial Hebrew" charset="-79"/>
              </a:rPr>
              <a:t>Easy automation </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Basic editing features</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Reflective and dynamic editors</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Classic collaboration</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EMF compare</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Code generation!</a:t>
            </a:r>
          </a:p>
          <a:p>
            <a:pPr>
              <a:spcBef>
                <a:spcPts val="0"/>
              </a:spcBef>
              <a:spcAft>
                <a:spcPts val="0"/>
              </a:spcAft>
              <a:buSzPct val="45000"/>
              <a:buFont typeface="StarSymbol"/>
              <a:buChar char="●"/>
              <a:defRPr>
                <a:latin typeface="Open Sans" pitchFamily="2"/>
              </a:defRPr>
            </a:pPr>
            <a:endParaRPr lang="en-US" sz="1800" dirty="0">
              <a:latin typeface="+mj-lt"/>
              <a:ea typeface="Arial Hebrew" charset="-79"/>
              <a:cs typeface="Arial Hebrew" charset="-79"/>
            </a:endParaRPr>
          </a:p>
        </p:txBody>
      </p:sp>
      <p:sp>
        <p:nvSpPr>
          <p:cNvPr id="8" name="Titel 1"/>
          <p:cNvSpPr txBox="1">
            <a:spLocks/>
          </p:cNvSpPr>
          <p:nvPr/>
        </p:nvSpPr>
        <p:spPr bwMode="gray">
          <a:xfrm>
            <a:off x="323528" y="116632"/>
            <a:ext cx="8568952" cy="64807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kern="0" dirty="0" smtClean="0"/>
              <a:t>State of the art</a:t>
            </a:r>
            <a:endParaRPr lang="en-US" kern="0" dirty="0"/>
          </a:p>
        </p:txBody>
      </p:sp>
      <p:pic>
        <p:nvPicPr>
          <p:cNvPr id="15" name="Imag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5307396" y="4044218"/>
            <a:ext cx="3311882" cy="1967143"/>
          </a:xfrm>
          <a:prstGeom prst="rect">
            <a:avLst/>
          </a:prstGeom>
          <a:noFill/>
          <a:ln>
            <a:noFill/>
          </a:ln>
        </p:spPr>
      </p:pic>
      <p:sp>
        <p:nvSpPr>
          <p:cNvPr id="16" name="ZoneTexte 4"/>
          <p:cNvSpPr txBox="1"/>
          <p:nvPr/>
        </p:nvSpPr>
        <p:spPr>
          <a:xfrm>
            <a:off x="4459726" y="5693627"/>
            <a:ext cx="913152"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Some hours</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7" name="ZoneTexte 5"/>
          <p:cNvSpPr txBox="1"/>
          <p:nvPr/>
        </p:nvSpPr>
        <p:spPr>
          <a:xfrm>
            <a:off x="4483514" y="4068709"/>
            <a:ext cx="889364"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Lot of work</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8" name="ZoneTexte 6"/>
          <p:cNvSpPr txBox="1"/>
          <p:nvPr/>
        </p:nvSpPr>
        <p:spPr>
          <a:xfrm>
            <a:off x="7910079" y="6028817"/>
            <a:ext cx="703159"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Features</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9" name="Forme libre 7"/>
          <p:cNvSpPr/>
          <p:nvPr/>
        </p:nvSpPr>
        <p:spPr>
          <a:xfrm>
            <a:off x="7869190" y="3968186"/>
            <a:ext cx="475785" cy="393765"/>
          </a:xfrm>
          <a:custGeom>
            <a:avLst>
              <a:gd name="f0" fmla="val 12617"/>
              <a:gd name="f1" fmla="val 6586"/>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CE5C00"/>
          </a:solidFill>
          <a:ln w="0">
            <a:solidFill>
              <a:srgbClr val="000000"/>
            </a:solidFill>
            <a:prstDash val="solid"/>
          </a:ln>
        </p:spPr>
        <p:txBody>
          <a:bodyPr vert="horz" wrap="none" lIns="81638" tIns="40819" rIns="81638" bIns="40819" anchor="ctr" anchorCtr="0" compatLnSpc="0">
            <a:noAutofit/>
          </a:bodyPr>
          <a:lstStyle/>
          <a:p>
            <a:pPr hangingPunct="0">
              <a:spcBef>
                <a:spcPts val="0"/>
              </a:spcBef>
              <a:spcAft>
                <a:spcPts val="0"/>
              </a:spcAft>
            </a:pPr>
            <a:endParaRPr lang="en-US" sz="1633" dirty="0">
              <a:latin typeface="Arial" pitchFamily="18"/>
              <a:ea typeface="Arial" pitchFamily="2"/>
              <a:cs typeface="Arial" pitchFamily="2"/>
            </a:endParaRPr>
          </a:p>
        </p:txBody>
      </p:sp>
      <p:sp>
        <p:nvSpPr>
          <p:cNvPr id="20" name="ZoneTexte 8"/>
          <p:cNvSpPr txBox="1"/>
          <p:nvPr/>
        </p:nvSpPr>
        <p:spPr>
          <a:xfrm>
            <a:off x="7389102" y="3368950"/>
            <a:ext cx="1503378" cy="564106"/>
          </a:xfrm>
          <a:prstGeom prst="rect">
            <a:avLst/>
          </a:prstGeom>
          <a:noFill/>
          <a:ln>
            <a:noFill/>
          </a:ln>
        </p:spPr>
        <p:txBody>
          <a:bodyPr vert="horz" wrap="none" lIns="81638" tIns="40819" rIns="81638" bIns="40819" anchorCtr="0" compatLnSpc="0">
            <a:spAutoFit/>
          </a:bodyPr>
          <a:lstStyle/>
          <a:p>
            <a:pPr algn="ctr" hangingPunct="0">
              <a:spcBef>
                <a:spcPts val="0"/>
              </a:spcBef>
              <a:spcAft>
                <a:spcPts val="0"/>
              </a:spcAft>
            </a:pPr>
            <a:r>
              <a:rPr lang="en-US" sz="1633" dirty="0" smtClean="0">
                <a:solidFill>
                  <a:srgbClr val="CE5C00"/>
                </a:solidFill>
                <a:latin typeface="Arial" pitchFamily="18"/>
                <a:ea typeface="Arial" pitchFamily="2"/>
                <a:cs typeface="Arial" pitchFamily="2"/>
              </a:rPr>
              <a:t>Environment</a:t>
            </a:r>
            <a:br>
              <a:rPr lang="en-US" sz="1633" dirty="0" smtClean="0">
                <a:solidFill>
                  <a:srgbClr val="CE5C00"/>
                </a:solidFill>
                <a:latin typeface="Arial" pitchFamily="18"/>
                <a:ea typeface="Arial" pitchFamily="2"/>
                <a:cs typeface="Arial" pitchFamily="2"/>
              </a:rPr>
            </a:br>
            <a:r>
              <a:rPr lang="en-US" sz="1633" dirty="0" smtClean="0">
                <a:solidFill>
                  <a:srgbClr val="CE5C00"/>
                </a:solidFill>
                <a:latin typeface="Arial" pitchFamily="18"/>
                <a:ea typeface="Arial" pitchFamily="2"/>
                <a:cs typeface="Arial" pitchFamily="2"/>
              </a:rPr>
              <a:t>Completeness</a:t>
            </a:r>
            <a:endParaRPr lang="en-US" sz="1633" dirty="0">
              <a:solidFill>
                <a:srgbClr val="CE5C00"/>
              </a:solidFill>
              <a:latin typeface="Arial" pitchFamily="18"/>
              <a:ea typeface="Arial" pitchFamily="2"/>
              <a:cs typeface="Arial" pitchFamily="2"/>
            </a:endParaRPr>
          </a:p>
        </p:txBody>
      </p:sp>
      <p:sp>
        <p:nvSpPr>
          <p:cNvPr id="21" name="Forme libre 7"/>
          <p:cNvSpPr/>
          <p:nvPr/>
        </p:nvSpPr>
        <p:spPr>
          <a:xfrm>
            <a:off x="5852966" y="5239259"/>
            <a:ext cx="475785" cy="393765"/>
          </a:xfrm>
          <a:custGeom>
            <a:avLst>
              <a:gd name="f0" fmla="val 12617"/>
              <a:gd name="f1" fmla="val 6586"/>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CE5C00"/>
          </a:solidFill>
          <a:ln w="0">
            <a:solidFill>
              <a:srgbClr val="000000"/>
            </a:solidFill>
            <a:prstDash val="solid"/>
          </a:ln>
        </p:spPr>
        <p:txBody>
          <a:bodyPr vert="horz" wrap="none" lIns="81638" tIns="40819" rIns="81638" bIns="40819" anchor="ctr" anchorCtr="0" compatLnSpc="0">
            <a:noAutofit/>
          </a:bodyPr>
          <a:lstStyle/>
          <a:p>
            <a:pPr hangingPunct="0">
              <a:spcBef>
                <a:spcPts val="0"/>
              </a:spcBef>
              <a:spcAft>
                <a:spcPts val="0"/>
              </a:spcAft>
            </a:pPr>
            <a:endParaRPr lang="en-US" sz="1633" dirty="0">
              <a:latin typeface="Arial" pitchFamily="18"/>
              <a:ea typeface="Arial" pitchFamily="2"/>
              <a:cs typeface="Arial" pitchFamily="2"/>
            </a:endParaRPr>
          </a:p>
        </p:txBody>
      </p:sp>
      <p:sp>
        <p:nvSpPr>
          <p:cNvPr id="22" name="ZoneTexte 8"/>
          <p:cNvSpPr txBox="1"/>
          <p:nvPr/>
        </p:nvSpPr>
        <p:spPr>
          <a:xfrm>
            <a:off x="5512535" y="4640023"/>
            <a:ext cx="1224071" cy="564106"/>
          </a:xfrm>
          <a:prstGeom prst="rect">
            <a:avLst/>
          </a:prstGeom>
          <a:noFill/>
          <a:ln>
            <a:noFill/>
          </a:ln>
        </p:spPr>
        <p:txBody>
          <a:bodyPr vert="horz" wrap="none" lIns="81638" tIns="40819" rIns="81638" bIns="40819" anchorCtr="0" compatLnSpc="0">
            <a:spAutoFit/>
          </a:bodyPr>
          <a:lstStyle/>
          <a:p>
            <a:pPr algn="ctr" hangingPunct="0">
              <a:spcBef>
                <a:spcPts val="0"/>
              </a:spcBef>
              <a:spcAft>
                <a:spcPts val="0"/>
              </a:spcAft>
            </a:pPr>
            <a:r>
              <a:rPr lang="en-US" sz="1633" dirty="0" smtClean="0">
                <a:solidFill>
                  <a:srgbClr val="CE5C00"/>
                </a:solidFill>
                <a:latin typeface="Arial" pitchFamily="18"/>
                <a:ea typeface="Arial" pitchFamily="2"/>
                <a:cs typeface="Arial" pitchFamily="2"/>
              </a:rPr>
              <a:t>Ease of </a:t>
            </a:r>
            <a:br>
              <a:rPr lang="en-US" sz="1633" dirty="0" smtClean="0">
                <a:solidFill>
                  <a:srgbClr val="CE5C00"/>
                </a:solidFill>
                <a:latin typeface="Arial" pitchFamily="18"/>
                <a:ea typeface="Arial" pitchFamily="2"/>
                <a:cs typeface="Arial" pitchFamily="2"/>
              </a:rPr>
            </a:br>
            <a:r>
              <a:rPr lang="en-US" sz="1633" dirty="0" smtClean="0">
                <a:solidFill>
                  <a:srgbClr val="CE5C00"/>
                </a:solidFill>
                <a:latin typeface="Arial" pitchFamily="18"/>
                <a:ea typeface="Arial" pitchFamily="2"/>
                <a:cs typeface="Arial" pitchFamily="2"/>
              </a:rPr>
              <a:t>Automation</a:t>
            </a:r>
            <a:endParaRPr lang="en-US" sz="1633" dirty="0">
              <a:solidFill>
                <a:srgbClr val="CE5C00"/>
              </a:solidFill>
              <a:latin typeface="Arial" pitchFamily="18"/>
              <a:ea typeface="Arial" pitchFamily="2"/>
              <a:cs typeface="Arial" pitchFamily="2"/>
            </a:endParaRPr>
          </a:p>
        </p:txBody>
      </p:sp>
    </p:spTree>
    <p:extLst>
      <p:ext uri="{BB962C8B-B14F-4D97-AF65-F5344CB8AC3E}">
        <p14:creationId xmlns:p14="http://schemas.microsoft.com/office/powerpoint/2010/main" val="486944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err="1" smtClean="0"/>
              <a:t>Montiarc</a:t>
            </a:r>
            <a:r>
              <a:rPr lang="en-US" dirty="0" smtClean="0"/>
              <a:t> ADL</a:t>
            </a:r>
            <a:endParaRPr lang="en-US" dirty="0"/>
          </a:p>
        </p:txBody>
      </p:sp>
      <p:sp>
        <p:nvSpPr>
          <p:cNvPr id="6" name="Espace réservé du texte 5"/>
          <p:cNvSpPr>
            <a:spLocks noGrp="1"/>
          </p:cNvSpPr>
          <p:nvPr>
            <p:ph type="body" idx="1"/>
          </p:nvPr>
        </p:nvSpPr>
        <p:spPr/>
        <p:txBody>
          <a:bodyPr/>
          <a:lstStyle/>
          <a:p>
            <a:r>
              <a:rPr lang="en-US" dirty="0" smtClean="0"/>
              <a:t>DIGRESSION</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28</a:t>
            </a:fld>
            <a:endParaRPr lang="en-US" dirty="0"/>
          </a:p>
        </p:txBody>
      </p:sp>
    </p:spTree>
    <p:extLst>
      <p:ext uri="{BB962C8B-B14F-4D97-AF65-F5344CB8AC3E}">
        <p14:creationId xmlns:p14="http://schemas.microsoft.com/office/powerpoint/2010/main" val="14765934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MontiArc</a:t>
            </a:r>
            <a:r>
              <a:rPr lang="en-US" baseline="30000" dirty="0" smtClean="0"/>
              <a:t>1</a:t>
            </a:r>
            <a:r>
              <a:rPr lang="en-US" dirty="0" smtClean="0"/>
              <a:t> in a nutshell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29</a:t>
            </a:fld>
            <a:endParaRPr lang="en-US" dirty="0"/>
          </a:p>
        </p:txBody>
      </p:sp>
      <p:sp>
        <p:nvSpPr>
          <p:cNvPr id="5" name="Espace réservé du contenu 4"/>
          <p:cNvSpPr>
            <a:spLocks noGrp="1"/>
          </p:cNvSpPr>
          <p:nvPr>
            <p:ph idx="1"/>
          </p:nvPr>
        </p:nvSpPr>
        <p:spPr>
          <a:xfrm>
            <a:off x="467544" y="1196752"/>
            <a:ext cx="8424936" cy="4506886"/>
          </a:xfrm>
        </p:spPr>
        <p:txBody>
          <a:bodyPr/>
          <a:lstStyle/>
          <a:p>
            <a:pPr marL="342900" indent="-342900">
              <a:lnSpc>
                <a:spcPct val="100000"/>
              </a:lnSpc>
              <a:buFont typeface="Arial" charset="0"/>
              <a:buChar char="•"/>
            </a:pPr>
            <a:r>
              <a:rPr lang="en-US" b="1" dirty="0" smtClean="0">
                <a:latin typeface="+mj-lt"/>
              </a:rPr>
              <a:t>Extensible</a:t>
            </a:r>
            <a:r>
              <a:rPr lang="en-US" dirty="0" smtClean="0">
                <a:latin typeface="+mj-lt"/>
              </a:rPr>
              <a:t> component &amp; connector ADL </a:t>
            </a:r>
          </a:p>
          <a:p>
            <a:pPr marL="342900" indent="-342900">
              <a:lnSpc>
                <a:spcPct val="100000"/>
              </a:lnSpc>
              <a:buFont typeface="Arial" charset="0"/>
              <a:buChar char="•"/>
            </a:pPr>
            <a:endParaRPr lang="en-US" dirty="0" smtClean="0">
              <a:latin typeface="+mj-lt"/>
            </a:endParaRPr>
          </a:p>
          <a:p>
            <a:pPr marL="342900" indent="-342900">
              <a:lnSpc>
                <a:spcPct val="100000"/>
              </a:lnSpc>
              <a:buFont typeface="Arial" charset="0"/>
              <a:buChar char="•"/>
            </a:pPr>
            <a:r>
              <a:rPr lang="en-US" dirty="0" smtClean="0">
                <a:latin typeface="+mj-lt"/>
              </a:rPr>
              <a:t>Based on </a:t>
            </a:r>
            <a:r>
              <a:rPr lang="en-US" b="1" dirty="0" smtClean="0">
                <a:latin typeface="+mj-lt"/>
              </a:rPr>
              <a:t>Focus semantics </a:t>
            </a:r>
            <a:r>
              <a:rPr lang="en-US" dirty="0" smtClean="0">
                <a:latin typeface="+mj-lt"/>
              </a:rPr>
              <a:t>for distributed systems</a:t>
            </a:r>
            <a:r>
              <a:rPr lang="en-US" baseline="30000" dirty="0" smtClean="0">
                <a:latin typeface="+mj-lt"/>
              </a:rPr>
              <a:t>2</a:t>
            </a:r>
          </a:p>
          <a:p>
            <a:pPr marL="1076212" lvl="2" indent="-342900">
              <a:lnSpc>
                <a:spcPct val="100000"/>
              </a:lnSpc>
              <a:buFont typeface="Arial" charset="0"/>
              <a:buChar char="•"/>
            </a:pPr>
            <a:r>
              <a:rPr lang="en-US" dirty="0" smtClean="0">
                <a:latin typeface="+mj-lt"/>
              </a:rPr>
              <a:t>semantics domain are stream-processing functions</a:t>
            </a:r>
          </a:p>
          <a:p>
            <a:pPr marL="1076212" lvl="2" indent="-342900">
              <a:lnSpc>
                <a:spcPct val="100000"/>
              </a:lnSpc>
              <a:buFont typeface="Arial" charset="0"/>
              <a:buChar char="•"/>
            </a:pPr>
            <a:endParaRPr lang="en-US" dirty="0">
              <a:latin typeface="+mj-lt"/>
            </a:endParaRPr>
          </a:p>
          <a:p>
            <a:pPr marL="361945" lvl="1" indent="-342900">
              <a:lnSpc>
                <a:spcPct val="100000"/>
              </a:lnSpc>
              <a:buFont typeface="Arial" charset="0"/>
              <a:buChar char="•"/>
            </a:pPr>
            <a:r>
              <a:rPr lang="en-US" b="1" dirty="0" smtClean="0">
                <a:latin typeface="+mj-lt"/>
              </a:rPr>
              <a:t>Minimal design </a:t>
            </a:r>
            <a:r>
              <a:rPr lang="en-US" dirty="0" smtClean="0">
                <a:latin typeface="+mj-lt"/>
              </a:rPr>
              <a:t>featuring</a:t>
            </a:r>
            <a:endParaRPr lang="en-US" dirty="0">
              <a:latin typeface="+mj-lt"/>
            </a:endParaRPr>
          </a:p>
          <a:p>
            <a:pPr marL="1076212" lvl="2" indent="-342900">
              <a:lnSpc>
                <a:spcPct val="100000"/>
              </a:lnSpc>
              <a:buFont typeface="Arial" charset="0"/>
              <a:buChar char="•"/>
            </a:pPr>
            <a:r>
              <a:rPr lang="en-US" dirty="0">
                <a:latin typeface="+mj-lt"/>
              </a:rPr>
              <a:t>component types and instance, component inheritance</a:t>
            </a:r>
          </a:p>
          <a:p>
            <a:pPr marL="1076212" lvl="2" indent="-342900">
              <a:lnSpc>
                <a:spcPct val="100000"/>
              </a:lnSpc>
              <a:buFont typeface="Arial" charset="0"/>
              <a:buChar char="•"/>
            </a:pPr>
            <a:r>
              <a:rPr lang="en-US" dirty="0">
                <a:latin typeface="+mj-lt"/>
              </a:rPr>
              <a:t>atomic and hierarchically composed components</a:t>
            </a:r>
          </a:p>
          <a:p>
            <a:pPr marL="1076212" lvl="2" indent="-342900">
              <a:lnSpc>
                <a:spcPct val="100000"/>
              </a:lnSpc>
              <a:buFont typeface="Arial" charset="0"/>
              <a:buChar char="•"/>
            </a:pPr>
            <a:r>
              <a:rPr lang="en-US" dirty="0">
                <a:latin typeface="+mj-lt"/>
              </a:rPr>
              <a:t>component interfaces of typed, directed </a:t>
            </a:r>
            <a:r>
              <a:rPr lang="en-US" dirty="0" smtClean="0">
                <a:latin typeface="+mj-lt"/>
              </a:rPr>
              <a:t>ports</a:t>
            </a:r>
          </a:p>
          <a:p>
            <a:pPr marL="361945" lvl="1" indent="-342900">
              <a:lnSpc>
                <a:spcPct val="100000"/>
              </a:lnSpc>
              <a:buFont typeface="Arial" charset="0"/>
              <a:buChar char="•"/>
            </a:pPr>
            <a:endParaRPr lang="en-US" dirty="0">
              <a:latin typeface="+mj-lt"/>
            </a:endParaRPr>
          </a:p>
          <a:p>
            <a:pPr marL="361945" lvl="1" indent="-342900">
              <a:lnSpc>
                <a:spcPct val="100000"/>
              </a:lnSpc>
              <a:buFont typeface="Arial" charset="0"/>
              <a:buChar char="•"/>
            </a:pPr>
            <a:r>
              <a:rPr lang="en-US" dirty="0" smtClean="0">
                <a:latin typeface="+mj-lt"/>
              </a:rPr>
              <a:t>1</a:t>
            </a:r>
            <a:r>
              <a:rPr lang="en-US" baseline="30000" dirty="0" smtClean="0">
                <a:latin typeface="+mj-lt"/>
              </a:rPr>
              <a:t>st</a:t>
            </a:r>
            <a:r>
              <a:rPr lang="en-US" dirty="0" smtClean="0">
                <a:latin typeface="+mj-lt"/>
              </a:rPr>
              <a:t> version: textual with MontiCore</a:t>
            </a:r>
            <a:r>
              <a:rPr lang="en-US" baseline="30000" dirty="0" smtClean="0">
                <a:latin typeface="+mj-lt"/>
              </a:rPr>
              <a:t>3</a:t>
            </a:r>
            <a:r>
              <a:rPr lang="en-US" dirty="0" smtClean="0">
                <a:latin typeface="+mj-lt"/>
              </a:rPr>
              <a:t> language workbench</a:t>
            </a:r>
          </a:p>
          <a:p>
            <a:pPr>
              <a:lnSpc>
                <a:spcPct val="100000"/>
              </a:lnSpc>
            </a:pPr>
            <a:endParaRPr lang="en-US" dirty="0" smtClean="0">
              <a:latin typeface="+mj-lt"/>
            </a:endParaRPr>
          </a:p>
          <a:p>
            <a:pPr>
              <a:lnSpc>
                <a:spcPct val="100000"/>
              </a:lnSpc>
            </a:pPr>
            <a:endParaRPr lang="en-US" dirty="0">
              <a:latin typeface="+mj-lt"/>
            </a:endParaRPr>
          </a:p>
        </p:txBody>
      </p:sp>
      <p:sp>
        <p:nvSpPr>
          <p:cNvPr id="7" name="Textfeld 6"/>
          <p:cNvSpPr txBox="1"/>
          <p:nvPr/>
        </p:nvSpPr>
        <p:spPr>
          <a:xfrm>
            <a:off x="467544" y="5301208"/>
            <a:ext cx="8676456" cy="830997"/>
          </a:xfrm>
          <a:prstGeom prst="rect">
            <a:avLst/>
          </a:prstGeom>
          <a:noFill/>
        </p:spPr>
        <p:txBody>
          <a:bodyPr wrap="square" rtlCol="0">
            <a:spAutoFit/>
          </a:bodyPr>
          <a:lstStyle/>
          <a:p>
            <a:pPr marL="228600" indent="-228600">
              <a:buFont typeface="+mj-lt"/>
              <a:buAutoNum type="arabicPeriod"/>
            </a:pPr>
            <a:r>
              <a:rPr lang="en-US" sz="1200" dirty="0" smtClean="0">
                <a:solidFill>
                  <a:schemeClr val="tx2"/>
                </a:solidFill>
              </a:rPr>
              <a:t>Haber, A. (2016</a:t>
            </a:r>
            <a:r>
              <a:rPr lang="en-US" sz="1200" dirty="0">
                <a:solidFill>
                  <a:schemeClr val="tx2"/>
                </a:solidFill>
              </a:rPr>
              <a:t>). MontiArc - Architectural Modeling and Simulation of Interactive Distributed Systems</a:t>
            </a:r>
            <a:endParaRPr lang="en-US" sz="1200" dirty="0" smtClean="0">
              <a:solidFill>
                <a:schemeClr val="tx2"/>
              </a:solidFill>
            </a:endParaRPr>
          </a:p>
          <a:p>
            <a:pPr marL="228600" indent="-228600">
              <a:buFont typeface="+mj-lt"/>
              <a:buAutoNum type="arabicPeriod"/>
            </a:pPr>
            <a:r>
              <a:rPr lang="en-US" sz="1200" dirty="0" err="1" smtClean="0">
                <a:solidFill>
                  <a:schemeClr val="tx2"/>
                </a:solidFill>
              </a:rPr>
              <a:t>Ringert</a:t>
            </a:r>
            <a:r>
              <a:rPr lang="en-US" sz="1200" dirty="0" smtClean="0">
                <a:solidFill>
                  <a:schemeClr val="tx2"/>
                </a:solidFill>
              </a:rPr>
              <a:t>, J. O., &amp; </a:t>
            </a:r>
            <a:r>
              <a:rPr lang="en-US" sz="1200" dirty="0" err="1" smtClean="0">
                <a:solidFill>
                  <a:schemeClr val="tx2"/>
                </a:solidFill>
              </a:rPr>
              <a:t>Rumpe</a:t>
            </a:r>
            <a:r>
              <a:rPr lang="en-US" sz="1200" dirty="0" smtClean="0">
                <a:solidFill>
                  <a:schemeClr val="tx2"/>
                </a:solidFill>
              </a:rPr>
              <a:t>, B. (2011). A Little Synopsis on Streams, Stream Processing Functions, and State-Based</a:t>
            </a:r>
            <a:br>
              <a:rPr lang="en-US" sz="1200" dirty="0" smtClean="0">
                <a:solidFill>
                  <a:schemeClr val="tx2"/>
                </a:solidFill>
              </a:rPr>
            </a:br>
            <a:r>
              <a:rPr lang="en-US" sz="1200" dirty="0" smtClean="0">
                <a:solidFill>
                  <a:schemeClr val="tx2"/>
                </a:solidFill>
              </a:rPr>
              <a:t>Stream Processing.</a:t>
            </a:r>
          </a:p>
          <a:p>
            <a:pPr marL="228600" indent="-228600">
              <a:buFont typeface="+mj-lt"/>
              <a:buAutoNum type="arabicPeriod"/>
            </a:pPr>
            <a:r>
              <a:rPr lang="en-US" sz="1200" dirty="0" err="1" smtClean="0">
                <a:solidFill>
                  <a:schemeClr val="tx2"/>
                </a:solidFill>
              </a:rPr>
              <a:t>Krahn</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a:t>
            </a:r>
            <a:r>
              <a:rPr lang="en-US" sz="1200" dirty="0" err="1" smtClean="0">
                <a:solidFill>
                  <a:schemeClr val="tx2"/>
                </a:solidFill>
              </a:rPr>
              <a:t>Völkel</a:t>
            </a:r>
            <a:r>
              <a:rPr lang="en-US" sz="1200" dirty="0" smtClean="0">
                <a:solidFill>
                  <a:schemeClr val="tx2"/>
                </a:solidFill>
              </a:rPr>
              <a:t>, S. (2008). </a:t>
            </a:r>
            <a:r>
              <a:rPr lang="en-US" sz="1200" dirty="0" err="1" smtClean="0">
                <a:solidFill>
                  <a:schemeClr val="tx2"/>
                </a:solidFill>
              </a:rPr>
              <a:t>MontiCore</a:t>
            </a:r>
            <a:r>
              <a:rPr lang="en-US" sz="1200" dirty="0">
                <a:solidFill>
                  <a:schemeClr val="tx2"/>
                </a:solidFill>
              </a:rPr>
              <a:t>: Modular Development of Textual Domain Specific Languages</a:t>
            </a:r>
          </a:p>
        </p:txBody>
      </p:sp>
      <p:cxnSp>
        <p:nvCxnSpPr>
          <p:cNvPr id="9" name="Gerade Verbindung 8"/>
          <p:cNvCxnSpPr/>
          <p:nvPr/>
        </p:nvCxnSpPr>
        <p:spPr>
          <a:xfrm>
            <a:off x="539552" y="5301208"/>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52911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16632"/>
            <a:ext cx="8568952" cy="5904656"/>
          </a:xfrm>
        </p:spPr>
        <p:txBody>
          <a:bodyPr/>
          <a:lstStyle/>
          <a:p>
            <a:pPr algn="ctr"/>
            <a:r>
              <a:rPr lang="en-US" sz="11500" dirty="0" smtClean="0"/>
              <a:t>You</a:t>
            </a:r>
            <a:endParaRPr lang="en-US" sz="11500" dirty="0"/>
          </a:p>
        </p:txBody>
      </p:sp>
      <p:sp>
        <p:nvSpPr>
          <p:cNvPr id="3" name="Fußzeilenplatzhalter 2"/>
          <p:cNvSpPr>
            <a:spLocks noGrp="1"/>
          </p:cNvSpPr>
          <p:nvPr>
            <p:ph type="ftr" sz="quarter" idx="15"/>
          </p:nvPr>
        </p:nvSpPr>
        <p:spPr/>
        <p:txBody>
          <a:bodyPr/>
          <a:lstStyle/>
          <a:p>
            <a:r>
              <a:rPr lang="en-US" smtClean="0"/>
              <a:t>GEMOC Studio Tutorial </a:t>
            </a:r>
            <a:r>
              <a:rPr lang="mr-IN" smtClean="0"/>
              <a:t>–</a:t>
            </a:r>
            <a:r>
              <a:rPr lang="en-US" smtClean="0"/>
              <a:t> ICSA 2017 </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3</a:t>
            </a:fld>
            <a:endParaRPr lang="fr-FR"/>
          </a:p>
        </p:txBody>
      </p:sp>
    </p:spTree>
    <p:extLst>
      <p:ext uri="{BB962C8B-B14F-4D97-AF65-F5344CB8AC3E}">
        <p14:creationId xmlns:p14="http://schemas.microsoft.com/office/powerpoint/2010/main" val="1094034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MontiArc</a:t>
            </a:r>
            <a:r>
              <a:rPr lang="en-US" baseline="30000" dirty="0" smtClean="0"/>
              <a:t> </a:t>
            </a:r>
            <a:r>
              <a:rPr lang="en-US" dirty="0"/>
              <a:t>e</a:t>
            </a:r>
            <a:r>
              <a:rPr lang="en-US" dirty="0" smtClean="0"/>
              <a:t>xtensions</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30</a:t>
            </a:fld>
            <a:endParaRPr lang="en-US" dirty="0"/>
          </a:p>
        </p:txBody>
      </p:sp>
      <p:sp>
        <p:nvSpPr>
          <p:cNvPr id="5" name="Espace réservé du contenu 4"/>
          <p:cNvSpPr>
            <a:spLocks noGrp="1"/>
          </p:cNvSpPr>
          <p:nvPr>
            <p:ph idx="1"/>
          </p:nvPr>
        </p:nvSpPr>
        <p:spPr>
          <a:xfrm>
            <a:off x="467544" y="1196751"/>
            <a:ext cx="8424936" cy="3888431"/>
          </a:xfrm>
        </p:spPr>
        <p:txBody>
          <a:bodyPr/>
          <a:lstStyle/>
          <a:p>
            <a:pPr marL="342900" indent="-342900">
              <a:lnSpc>
                <a:spcPct val="100000"/>
              </a:lnSpc>
              <a:buFont typeface="Arial" charset="0"/>
              <a:buChar char="•"/>
            </a:pPr>
            <a:r>
              <a:rPr lang="en-US" dirty="0" smtClean="0"/>
              <a:t>Δ-MontiArc</a:t>
            </a:r>
            <a:r>
              <a:rPr lang="en-US" baseline="30000" dirty="0" smtClean="0"/>
              <a:t>1</a:t>
            </a:r>
            <a:r>
              <a:rPr lang="en-US" dirty="0"/>
              <a:t> </a:t>
            </a:r>
            <a:r>
              <a:rPr lang="en-US" dirty="0" smtClean="0"/>
              <a:t>is </a:t>
            </a:r>
            <a:r>
              <a:rPr lang="en-US" dirty="0"/>
              <a:t>a DSL for expressing deltas on MontiArc component definitions, </a:t>
            </a:r>
            <a:r>
              <a:rPr lang="en-US" dirty="0" smtClean="0"/>
              <a:t>for bottom-up product lining.</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MontiArcHV</a:t>
            </a:r>
            <a:r>
              <a:rPr lang="en-US" baseline="30000" dirty="0" smtClean="0"/>
              <a:t>2</a:t>
            </a:r>
            <a:r>
              <a:rPr lang="en-US" dirty="0"/>
              <a:t> allows specifying component variability fully integrated within the component hierarchy located at variation points in component definitions</a:t>
            </a:r>
            <a:r>
              <a:rPr lang="en-US" dirty="0" smtClean="0"/>
              <a:t>.</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clArc</a:t>
            </a:r>
            <a:r>
              <a:rPr lang="en-US" baseline="30000" dirty="0" smtClean="0"/>
              <a:t>3</a:t>
            </a:r>
            <a:r>
              <a:rPr lang="en-US" dirty="0" smtClean="0"/>
              <a:t> is a variant for modeling self-replicating cloud services.</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MontiArcAutomaton</a:t>
            </a:r>
            <a:r>
              <a:rPr lang="en-US" baseline="30000" dirty="0" smtClean="0"/>
              <a:t>4</a:t>
            </a:r>
            <a:r>
              <a:rPr lang="en-US" dirty="0" smtClean="0"/>
              <a:t> extends MontiArc with behavior language embedding and robotics-related modeling elements.</a:t>
            </a:r>
          </a:p>
          <a:p>
            <a:pPr marL="342900" indent="-342900">
              <a:lnSpc>
                <a:spcPct val="100000"/>
              </a:lnSpc>
              <a:buFont typeface="Arial" charset="0"/>
              <a:buChar char="•"/>
            </a:pPr>
            <a:endParaRPr lang="en-US" dirty="0"/>
          </a:p>
          <a:p>
            <a:pPr marL="342900" indent="-342900">
              <a:lnSpc>
                <a:spcPct val="100000"/>
              </a:lnSpc>
              <a:buFont typeface="Arial" charset="0"/>
              <a:buChar char="•"/>
            </a:pPr>
            <a:endParaRPr lang="en-US" dirty="0"/>
          </a:p>
          <a:p>
            <a:pPr>
              <a:lnSpc>
                <a:spcPct val="100000"/>
              </a:lnSpc>
            </a:pPr>
            <a:endParaRPr lang="en-US" dirty="0" smtClean="0"/>
          </a:p>
          <a:p>
            <a:pPr>
              <a:lnSpc>
                <a:spcPct val="100000"/>
              </a:lnSpc>
            </a:pPr>
            <a:endParaRPr lang="en-US" dirty="0"/>
          </a:p>
        </p:txBody>
      </p:sp>
      <p:sp>
        <p:nvSpPr>
          <p:cNvPr id="7" name="Textfeld 6"/>
          <p:cNvSpPr txBox="1"/>
          <p:nvPr/>
        </p:nvSpPr>
        <p:spPr>
          <a:xfrm>
            <a:off x="467544" y="5085184"/>
            <a:ext cx="8676456" cy="1200329"/>
          </a:xfrm>
          <a:prstGeom prst="rect">
            <a:avLst/>
          </a:prstGeom>
          <a:noFill/>
        </p:spPr>
        <p:txBody>
          <a:bodyPr wrap="square" rtlCol="0">
            <a:spAutoFit/>
          </a:bodyPr>
          <a:lstStyle/>
          <a:p>
            <a:pPr marL="228600" indent="-228600">
              <a:buFont typeface="+mj-lt"/>
              <a:buAutoNum type="arabicPeriod"/>
            </a:pPr>
            <a:r>
              <a:rPr lang="en-US" sz="1200" dirty="0" smtClean="0">
                <a:solidFill>
                  <a:schemeClr val="tx2"/>
                </a:solidFill>
              </a:rPr>
              <a:t>Haber, A., </a:t>
            </a:r>
            <a:r>
              <a:rPr lang="en-US" sz="1200" dirty="0" err="1" smtClean="0">
                <a:solidFill>
                  <a:schemeClr val="tx2"/>
                </a:solidFill>
              </a:rPr>
              <a:t>Rendel</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Schaefer, I. (2012). Evolving Delta-oriented Software Product Line Architectures.</a:t>
            </a:r>
          </a:p>
          <a:p>
            <a:pPr marL="228600" indent="-228600">
              <a:buFont typeface="+mj-lt"/>
              <a:buAutoNum type="arabicPeriod"/>
            </a:pPr>
            <a:r>
              <a:rPr lang="en-US" sz="1200" dirty="0" smtClean="0">
                <a:solidFill>
                  <a:schemeClr val="tx2"/>
                </a:solidFill>
              </a:rPr>
              <a:t>Haber, A., </a:t>
            </a:r>
            <a:r>
              <a:rPr lang="en-US" sz="1200" dirty="0" err="1" smtClean="0">
                <a:solidFill>
                  <a:schemeClr val="tx2"/>
                </a:solidFill>
              </a:rPr>
              <a:t>Rendel</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Schaefer, I., van der Linden, F. (2012). Hierarchical Variability Modeling for Software Architectures.</a:t>
            </a:r>
          </a:p>
          <a:p>
            <a:pPr marL="228600" indent="-228600">
              <a:buFont typeface="+mj-lt"/>
              <a:buAutoNum type="arabicPeriod"/>
            </a:pPr>
            <a:r>
              <a:rPr lang="en-US" sz="1200" dirty="0" smtClean="0">
                <a:solidFill>
                  <a:schemeClr val="tx2"/>
                </a:solidFill>
              </a:rPr>
              <a:t>Navarro Perez, A., </a:t>
            </a:r>
            <a:r>
              <a:rPr lang="en-US" sz="1200" dirty="0" err="1" smtClean="0">
                <a:solidFill>
                  <a:schemeClr val="tx2"/>
                </a:solidFill>
              </a:rPr>
              <a:t>Rumpe</a:t>
            </a:r>
            <a:r>
              <a:rPr lang="en-US" sz="1200" dirty="0" smtClean="0">
                <a:solidFill>
                  <a:schemeClr val="tx2"/>
                </a:solidFill>
              </a:rPr>
              <a:t>, B. (2013). Modeling </a:t>
            </a:r>
            <a:r>
              <a:rPr lang="en-US" sz="1200" dirty="0">
                <a:solidFill>
                  <a:schemeClr val="tx2"/>
                </a:solidFill>
              </a:rPr>
              <a:t>Cloud Architectures as Interactive Systems</a:t>
            </a:r>
            <a:r>
              <a:rPr lang="en-US" sz="1200" dirty="0" smtClean="0">
                <a:solidFill>
                  <a:schemeClr val="tx2"/>
                </a:solidFill>
              </a:rPr>
              <a:t>.</a:t>
            </a:r>
          </a:p>
          <a:p>
            <a:pPr marL="228600" indent="-228600">
              <a:buFont typeface="+mj-lt"/>
              <a:buAutoNum type="arabicPeriod"/>
            </a:pPr>
            <a:r>
              <a:rPr lang="en-US" sz="1200" dirty="0" err="1" smtClean="0">
                <a:solidFill>
                  <a:schemeClr val="tx2"/>
                </a:solidFill>
              </a:rPr>
              <a:t>Wortmann</a:t>
            </a:r>
            <a:r>
              <a:rPr lang="en-US" sz="1200" dirty="0" smtClean="0">
                <a:solidFill>
                  <a:schemeClr val="tx2"/>
                </a:solidFill>
              </a:rPr>
              <a:t>, A. (2016). An </a:t>
            </a:r>
            <a:r>
              <a:rPr lang="en-US" sz="1200" dirty="0">
                <a:solidFill>
                  <a:schemeClr val="tx2"/>
                </a:solidFill>
              </a:rPr>
              <a:t>Extensible Component &amp; Connector Architecture Description Infrastructure for Multi-Platform Modeling.</a:t>
            </a:r>
          </a:p>
        </p:txBody>
      </p:sp>
      <p:cxnSp>
        <p:nvCxnSpPr>
          <p:cNvPr id="9" name="Gerade Verbindung 8"/>
          <p:cNvCxnSpPr/>
          <p:nvPr/>
        </p:nvCxnSpPr>
        <p:spPr>
          <a:xfrm>
            <a:off x="539552" y="5085184"/>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04936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smtClean="0"/>
              <a:t>MontiArc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31</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548812"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&lt;T&gt;</a:t>
            </a:r>
          </a:p>
          <a:p>
            <a:pPr eaLnBrk="1" hangingPunct="1">
              <a:spcBef>
                <a:spcPct val="0"/>
              </a:spcBef>
              <a:buFontTx/>
              <a:buNone/>
            </a:pPr>
            <a:r>
              <a:rPr lang="en-US" altLang="de-DE" sz="1200" dirty="0" smtClean="0"/>
              <a:t>ctrl</a:t>
            </a:r>
            <a:endParaRPr lang="en-US" altLang="de-DE" sz="1200" dirty="0"/>
          </a:p>
        </p:txBody>
      </p:sp>
      <p:sp>
        <p:nvSpPr>
          <p:cNvPr id="14" name="Rechteck 37"/>
          <p:cNvSpPr>
            <a:spLocks noChangeArrowheads="1"/>
          </p:cNvSpPr>
          <p:nvPr/>
        </p:nvSpPr>
        <p:spPr bwMode="auto">
          <a:xfrm>
            <a:off x="4393187"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Arm(Planner p)</a:t>
            </a:r>
            <a:endParaRPr lang="en-US" altLang="de-DE" sz="1200" dirty="0" smtClean="0"/>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36348"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2" name="Rechteck 37"/>
          <p:cNvSpPr>
            <a:spLocks noChangeArrowheads="1"/>
          </p:cNvSpPr>
          <p:nvPr/>
        </p:nvSpPr>
        <p:spPr bwMode="auto">
          <a:xfrm>
            <a:off x="1766863" y="2428859"/>
            <a:ext cx="177800"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3" name="Rechteck 37"/>
          <p:cNvSpPr>
            <a:spLocks noChangeArrowheads="1"/>
          </p:cNvSpPr>
          <p:nvPr/>
        </p:nvSpPr>
        <p:spPr bwMode="auto">
          <a:xfrm>
            <a:off x="2543695" y="242568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5" name="Rechteck 37"/>
          <p:cNvSpPr>
            <a:spLocks noChangeArrowheads="1"/>
          </p:cNvSpPr>
          <p:nvPr/>
        </p:nvSpPr>
        <p:spPr bwMode="auto">
          <a:xfrm>
            <a:off x="4393188" y="3615059"/>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36348" y="36131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7" name="Rechteck 37"/>
          <p:cNvSpPr>
            <a:spLocks noChangeArrowheads="1"/>
          </p:cNvSpPr>
          <p:nvPr/>
        </p:nvSpPr>
        <p:spPr bwMode="auto">
          <a:xfrm>
            <a:off x="4393187" y="331690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8" name="Rechteck 37"/>
          <p:cNvSpPr>
            <a:spLocks noChangeArrowheads="1"/>
          </p:cNvSpPr>
          <p:nvPr/>
        </p:nvSpPr>
        <p:spPr bwMode="auto">
          <a:xfrm>
            <a:off x="5136348" y="3313732"/>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29" name="Gewinkelte Verbindung 28"/>
          <p:cNvCxnSpPr>
            <a:stCxn id="27" idx="3"/>
          </p:cNvCxnSpPr>
          <p:nvPr/>
        </p:nvCxnSpPr>
        <p:spPr>
          <a:xfrm flipV="1">
            <a:off x="4572575" y="3404220"/>
            <a:ext cx="564091" cy="0"/>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a:stCxn id="34" idx="3"/>
            <a:endCxn id="35" idx="1"/>
          </p:cNvCxnSpPr>
          <p:nvPr/>
        </p:nvCxnSpPr>
        <p:spPr>
          <a:xfrm flipV="1">
            <a:off x="4572575" y="2452037"/>
            <a:ext cx="563773"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72575" y="4005247"/>
            <a:ext cx="563773"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3187" y="2364724"/>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6348" y="236154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99" name="Gerade Verbindung mit Pfeil 98"/>
          <p:cNvCxnSpPr>
            <a:stCxn id="22" idx="3"/>
            <a:endCxn id="23" idx="1"/>
          </p:cNvCxnSpPr>
          <p:nvPr/>
        </p:nvCxnSpPr>
        <p:spPr>
          <a:xfrm flipV="1">
            <a:off x="1944663" y="2516172"/>
            <a:ext cx="59903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1" name="Gerade Verbindung mit Pfeil 100"/>
          <p:cNvCxnSpPr>
            <a:stCxn id="25" idx="3"/>
            <a:endCxn id="26" idx="1"/>
          </p:cNvCxnSpPr>
          <p:nvPr/>
        </p:nvCxnSpPr>
        <p:spPr>
          <a:xfrm flipV="1">
            <a:off x="4572575" y="3703623"/>
            <a:ext cx="5637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feld 103"/>
          <p:cNvSpPr txBox="1"/>
          <p:nvPr/>
        </p:nvSpPr>
        <p:spPr>
          <a:xfrm>
            <a:off x="1962430" y="3673368"/>
            <a:ext cx="579964" cy="261610"/>
          </a:xfrm>
          <a:prstGeom prst="rect">
            <a:avLst/>
          </a:prstGeom>
          <a:noFill/>
        </p:spPr>
        <p:txBody>
          <a:bodyPr wrap="square" rtlCol="0">
            <a:spAutoFit/>
          </a:bodyPr>
          <a:lstStyle/>
          <a:p>
            <a:pPr algn="ctr"/>
            <a:r>
              <a:rPr lang="en-US" sz="1100" dirty="0" smtClean="0"/>
              <a:t>T</a:t>
            </a:r>
            <a:endParaRPr lang="en-US" sz="1100" dirty="0"/>
          </a:p>
        </p:txBody>
      </p:sp>
      <p:sp>
        <p:nvSpPr>
          <p:cNvPr id="105" name="Textfeld 104"/>
          <p:cNvSpPr txBox="1"/>
          <p:nvPr/>
        </p:nvSpPr>
        <p:spPr>
          <a:xfrm>
            <a:off x="1760244" y="2161200"/>
            <a:ext cx="1011556" cy="261610"/>
          </a:xfrm>
          <a:prstGeom prst="rect">
            <a:avLst/>
          </a:prstGeom>
          <a:noFill/>
        </p:spPr>
        <p:txBody>
          <a:bodyPr wrap="square" rtlCol="0">
            <a:spAutoFit/>
          </a:bodyPr>
          <a:lstStyle/>
          <a:p>
            <a:pPr algn="ctr"/>
            <a:r>
              <a:rPr lang="en-US" sz="1100" dirty="0" err="1" smtClean="0"/>
              <a:t>Garbages</a:t>
            </a:r>
            <a:endParaRPr lang="en-US" sz="1100" dirty="0"/>
          </a:p>
        </p:txBody>
      </p: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6099"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6099" y="361049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6099" y="3311096"/>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17323" y="4002611"/>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17323" y="3700987"/>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stCxn id="28" idx="3"/>
            <a:endCxn id="133" idx="1"/>
          </p:cNvCxnSpPr>
          <p:nvPr/>
        </p:nvCxnSpPr>
        <p:spPr>
          <a:xfrm flipV="1">
            <a:off x="5317323" y="3401584"/>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nvGrpSpPr>
          <p:cNvPr id="202" name="Gruppierung 201"/>
          <p:cNvGrpSpPr/>
          <p:nvPr/>
        </p:nvGrpSpPr>
        <p:grpSpPr>
          <a:xfrm>
            <a:off x="2366682" y="421690"/>
            <a:ext cx="5229654" cy="1804619"/>
            <a:chOff x="2366682" y="421690"/>
            <a:chExt cx="5229654" cy="1804619"/>
          </a:xfrm>
        </p:grpSpPr>
        <p:grpSp>
          <p:nvGrpSpPr>
            <p:cNvPr id="192" name="Gruppierung 191"/>
            <p:cNvGrpSpPr/>
            <p:nvPr/>
          </p:nvGrpSpPr>
          <p:grpSpPr>
            <a:xfrm>
              <a:off x="2366682" y="421690"/>
              <a:ext cx="5229654" cy="1804619"/>
              <a:chOff x="2366682" y="421690"/>
              <a:chExt cx="5229654" cy="1804619"/>
            </a:xfrm>
          </p:grpSpPr>
          <p:sp>
            <p:nvSpPr>
              <p:cNvPr id="188" name="Rechteck 33"/>
              <p:cNvSpPr>
                <a:spLocks noChangeArrowheads="1"/>
              </p:cNvSpPr>
              <p:nvPr/>
            </p:nvSpPr>
            <p:spPr bwMode="auto">
              <a:xfrm>
                <a:off x="5081360" y="690747"/>
                <a:ext cx="2514976" cy="772728"/>
              </a:xfrm>
              <a:prstGeom prst="rect">
                <a:avLst/>
              </a:prstGeom>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nvGrpSpPr>
              <p:cNvPr id="187" name="Gruppierung 186"/>
              <p:cNvGrpSpPr/>
              <p:nvPr/>
            </p:nvGrpSpPr>
            <p:grpSpPr>
              <a:xfrm>
                <a:off x="2366682" y="764704"/>
                <a:ext cx="5160238" cy="1461605"/>
                <a:chOff x="2366682" y="764704"/>
                <a:chExt cx="5160238" cy="1461605"/>
              </a:xfrm>
            </p:grpSpPr>
            <p:grpSp>
              <p:nvGrpSpPr>
                <p:cNvPr id="172" name="Gruppierung 171"/>
                <p:cNvGrpSpPr/>
                <p:nvPr/>
              </p:nvGrpSpPr>
              <p:grpSpPr>
                <a:xfrm>
                  <a:off x="5179054" y="764704"/>
                  <a:ext cx="2347866" cy="597612"/>
                  <a:chOff x="5468293" y="5242428"/>
                  <a:chExt cx="2347866" cy="597612"/>
                </a:xfrm>
              </p:grpSpPr>
              <p:grpSp>
                <p:nvGrpSpPr>
                  <p:cNvPr id="173" name="Gruppieren 161"/>
                  <p:cNvGrpSpPr/>
                  <p:nvPr/>
                </p:nvGrpSpPr>
                <p:grpSpPr>
                  <a:xfrm>
                    <a:off x="5468293" y="5242428"/>
                    <a:ext cx="720000" cy="595132"/>
                    <a:chOff x="6318477" y="4058297"/>
                    <a:chExt cx="823827" cy="595132"/>
                  </a:xfrm>
                  <a:solidFill>
                    <a:schemeClr val="bg1"/>
                  </a:solidFill>
                </p:grpSpPr>
                <p:sp>
                  <p:nvSpPr>
                    <p:cNvPr id="182"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3"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4"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dirty="0" err="1" smtClean="0"/>
                        <a:t>Garbages</a:t>
                      </a:r>
                      <a:endParaRPr lang="en-US" altLang="de-DE" sz="900" dirty="0" smtClean="0"/>
                    </a:p>
                  </p:txBody>
                </p:sp>
              </p:grpSp>
              <p:grpSp>
                <p:nvGrpSpPr>
                  <p:cNvPr id="174" name="Gruppieren 161"/>
                  <p:cNvGrpSpPr/>
                  <p:nvPr/>
                </p:nvGrpSpPr>
                <p:grpSpPr>
                  <a:xfrm>
                    <a:off x="6281034" y="5242428"/>
                    <a:ext cx="720000" cy="595132"/>
                    <a:chOff x="6318477" y="4058297"/>
                    <a:chExt cx="823827" cy="595132"/>
                  </a:xfrm>
                  <a:solidFill>
                    <a:schemeClr val="bg1"/>
                  </a:solidFill>
                </p:grpSpPr>
                <p:sp>
                  <p:nvSpPr>
                    <p:cNvPr id="179"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0"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1"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smtClean="0"/>
                        <a:t>Pose</a:t>
                      </a:r>
                      <a:endParaRPr lang="en-US" altLang="de-DE" sz="900" dirty="0" smtClean="0"/>
                    </a:p>
                  </p:txBody>
                </p:sp>
              </p:grpSp>
              <p:grpSp>
                <p:nvGrpSpPr>
                  <p:cNvPr id="175" name="Gruppieren 161"/>
                  <p:cNvGrpSpPr/>
                  <p:nvPr/>
                </p:nvGrpSpPr>
                <p:grpSpPr>
                  <a:xfrm>
                    <a:off x="7096159" y="5244908"/>
                    <a:ext cx="720000" cy="595132"/>
                    <a:chOff x="6318477" y="4058297"/>
                    <a:chExt cx="823827" cy="595132"/>
                  </a:xfrm>
                  <a:solidFill>
                    <a:schemeClr val="bg1"/>
                  </a:solidFill>
                </p:grpSpPr>
                <p:sp>
                  <p:nvSpPr>
                    <p:cNvPr id="176"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77"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78"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dirty="0" err="1" smtClean="0"/>
                        <a:t>ArmPose</a:t>
                      </a:r>
                      <a:endParaRPr lang="en-US" altLang="de-DE" sz="900" dirty="0" smtClean="0"/>
                    </a:p>
                  </p:txBody>
                </p:sp>
              </p:grpSp>
            </p:grpSp>
            <p:sp>
              <p:nvSpPr>
                <p:cNvPr id="185" name="Freihandform 184"/>
                <p:cNvSpPr/>
                <p:nvPr/>
              </p:nvSpPr>
              <p:spPr bwMode="auto">
                <a:xfrm>
                  <a:off x="4969587" y="1247886"/>
                  <a:ext cx="1182384" cy="978423"/>
                </a:xfrm>
                <a:custGeom>
                  <a:avLst/>
                  <a:gdLst>
                    <a:gd name="connsiteX0" fmla="*/ 0 w 1484556"/>
                    <a:gd name="connsiteY0" fmla="*/ 903642 h 903642"/>
                    <a:gd name="connsiteX1" fmla="*/ 1043492 w 1484556"/>
                    <a:gd name="connsiteY1" fmla="*/ 516367 h 903642"/>
                    <a:gd name="connsiteX2" fmla="*/ 1484556 w 1484556"/>
                    <a:gd name="connsiteY2" fmla="*/ 0 h 903642"/>
                  </a:gdLst>
                  <a:ahLst/>
                  <a:cxnLst>
                    <a:cxn ang="0">
                      <a:pos x="connsiteX0" y="connsiteY0"/>
                    </a:cxn>
                    <a:cxn ang="0">
                      <a:pos x="connsiteX1" y="connsiteY1"/>
                    </a:cxn>
                    <a:cxn ang="0">
                      <a:pos x="connsiteX2" y="connsiteY2"/>
                    </a:cxn>
                  </a:cxnLst>
                  <a:rect l="l" t="t" r="r" b="b"/>
                  <a:pathLst>
                    <a:path w="1484556" h="903642">
                      <a:moveTo>
                        <a:pt x="0" y="903642"/>
                      </a:moveTo>
                      <a:cubicBezTo>
                        <a:pt x="398033" y="785308"/>
                        <a:pt x="796066" y="666974"/>
                        <a:pt x="1043492" y="516367"/>
                      </a:cubicBezTo>
                      <a:cubicBezTo>
                        <a:pt x="1290918" y="365760"/>
                        <a:pt x="1484556" y="0"/>
                        <a:pt x="1484556" y="0"/>
                      </a:cubicBezTo>
                    </a:path>
                  </a:pathLst>
                </a:custGeom>
                <a:noFill/>
                <a:ln w="9525" cap="rnd" cmpd="sng" algn="ctr">
                  <a:solidFill>
                    <a:schemeClr val="tx1"/>
                  </a:solidFill>
                  <a:prstDash val="dash"/>
                  <a:round/>
                  <a:headEnd type="arrow" w="med" len="med"/>
                  <a:tailEnd type="arrow" w="med" len="med"/>
                </a:ln>
                <a:extLst/>
              </p:spPr>
              <p:txBody>
                <a:bodyPr rtlCol="0" anchor="ctr"/>
                <a:lstStyle/>
                <a:p>
                  <a:pPr algn="ctr"/>
                  <a:endParaRPr lang="en-US"/>
                </a:p>
              </p:txBody>
            </p:sp>
            <p:sp>
              <p:nvSpPr>
                <p:cNvPr id="186" name="Freihandform 185"/>
                <p:cNvSpPr/>
                <p:nvPr/>
              </p:nvSpPr>
              <p:spPr bwMode="auto">
                <a:xfrm>
                  <a:off x="2366682" y="1118795"/>
                  <a:ext cx="2904565" cy="1086523"/>
                </a:xfrm>
                <a:custGeom>
                  <a:avLst/>
                  <a:gdLst>
                    <a:gd name="connsiteX0" fmla="*/ 0 w 2904565"/>
                    <a:gd name="connsiteY0" fmla="*/ 1086523 h 1086523"/>
                    <a:gd name="connsiteX1" fmla="*/ 1667436 w 2904565"/>
                    <a:gd name="connsiteY1" fmla="*/ 311972 h 1086523"/>
                    <a:gd name="connsiteX2" fmla="*/ 2904565 w 2904565"/>
                    <a:gd name="connsiteY2" fmla="*/ 0 h 1086523"/>
                  </a:gdLst>
                  <a:ahLst/>
                  <a:cxnLst>
                    <a:cxn ang="0">
                      <a:pos x="connsiteX0" y="connsiteY0"/>
                    </a:cxn>
                    <a:cxn ang="0">
                      <a:pos x="connsiteX1" y="connsiteY1"/>
                    </a:cxn>
                    <a:cxn ang="0">
                      <a:pos x="connsiteX2" y="connsiteY2"/>
                    </a:cxn>
                  </a:cxnLst>
                  <a:rect l="l" t="t" r="r" b="b"/>
                  <a:pathLst>
                    <a:path w="2904565" h="1086523">
                      <a:moveTo>
                        <a:pt x="0" y="1086523"/>
                      </a:moveTo>
                      <a:cubicBezTo>
                        <a:pt x="591671" y="789791"/>
                        <a:pt x="1183342" y="493059"/>
                        <a:pt x="1667436" y="311972"/>
                      </a:cubicBezTo>
                      <a:cubicBezTo>
                        <a:pt x="2151530" y="130885"/>
                        <a:pt x="2904565" y="0"/>
                        <a:pt x="2904565" y="0"/>
                      </a:cubicBezTo>
                    </a:path>
                  </a:pathLst>
                </a:custGeom>
                <a:noFill/>
                <a:ln w="9525" cap="rnd" cmpd="sng" algn="ctr">
                  <a:solidFill>
                    <a:schemeClr val="tx1"/>
                  </a:solidFill>
                  <a:prstDash val="dash"/>
                  <a:round/>
                  <a:headEnd type="arrow" w="med" len="med"/>
                  <a:tailEnd type="arrow" w="med" len="med"/>
                </a:ln>
                <a:extLst/>
              </p:spPr>
              <p:txBody>
                <a:bodyPr rtlCol="0" anchor="ctr"/>
                <a:lstStyle/>
                <a:p>
                  <a:pPr algn="ctr"/>
                  <a:endParaRPr lang="en-US"/>
                </a:p>
              </p:txBody>
            </p:sp>
          </p:grpSp>
          <p:sp>
            <p:nvSpPr>
              <p:cNvPr id="190" name="AutoShape 40"/>
              <p:cNvSpPr>
                <a:spLocks noChangeArrowheads="1"/>
              </p:cNvSpPr>
              <p:nvPr/>
            </p:nvSpPr>
            <p:spPr bwMode="auto">
              <a:xfrm flipV="1">
                <a:off x="7164336" y="421690"/>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CD</a:t>
                </a:r>
                <a:endParaRPr lang="en-US" altLang="de-DE" sz="1100"/>
              </a:p>
            </p:txBody>
          </p:sp>
        </p:grpSp>
        <p:grpSp>
          <p:nvGrpSpPr>
            <p:cNvPr id="201" name="Gruppierung 200"/>
            <p:cNvGrpSpPr/>
            <p:nvPr/>
          </p:nvGrpSpPr>
          <p:grpSpPr>
            <a:xfrm>
              <a:off x="3804518" y="1441525"/>
              <a:ext cx="2279650" cy="720762"/>
              <a:chOff x="3804518" y="1441525"/>
              <a:chExt cx="2279650" cy="720762"/>
            </a:xfrm>
          </p:grpSpPr>
          <p:sp>
            <p:nvSpPr>
              <p:cNvPr id="198" name="Text Box 49"/>
              <p:cNvSpPr txBox="1">
                <a:spLocks noChangeArrowheads="1"/>
              </p:cNvSpPr>
              <p:nvPr/>
            </p:nvSpPr>
            <p:spPr bwMode="auto">
              <a:xfrm>
                <a:off x="3804518" y="1484784"/>
                <a:ext cx="2279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CD data types</a:t>
                </a:r>
                <a:endParaRPr lang="en-US" altLang="de-DE" sz="1000" dirty="0">
                  <a:solidFill>
                    <a:srgbClr val="0000CC"/>
                  </a:solidFill>
                  <a:latin typeface="Comic Sans MS" panose="030F0702030302020204" pitchFamily="66" charset="0"/>
                </a:endParaRPr>
              </a:p>
            </p:txBody>
          </p:sp>
          <p:sp>
            <p:nvSpPr>
              <p:cNvPr id="199" name="Freihandform 198"/>
              <p:cNvSpPr/>
              <p:nvPr/>
            </p:nvSpPr>
            <p:spPr bwMode="auto">
              <a:xfrm>
                <a:off x="5367532" y="1441525"/>
                <a:ext cx="301748" cy="182473"/>
              </a:xfrm>
              <a:custGeom>
                <a:avLst/>
                <a:gdLst>
                  <a:gd name="connsiteX0" fmla="*/ 0 w 451821"/>
                  <a:gd name="connsiteY0" fmla="*/ 172122 h 188684"/>
                  <a:gd name="connsiteX1" fmla="*/ 333487 w 451821"/>
                  <a:gd name="connsiteY1" fmla="*/ 172122 h 188684"/>
                  <a:gd name="connsiteX2" fmla="*/ 451821 w 451821"/>
                  <a:gd name="connsiteY2" fmla="*/ 0 h 188684"/>
                </a:gdLst>
                <a:ahLst/>
                <a:cxnLst>
                  <a:cxn ang="0">
                    <a:pos x="connsiteX0" y="connsiteY0"/>
                  </a:cxn>
                  <a:cxn ang="0">
                    <a:pos x="connsiteX1" y="connsiteY1"/>
                  </a:cxn>
                  <a:cxn ang="0">
                    <a:pos x="connsiteX2" y="connsiteY2"/>
                  </a:cxn>
                </a:cxnLst>
                <a:rect l="l" t="t" r="r" b="b"/>
                <a:pathLst>
                  <a:path w="451821" h="188684">
                    <a:moveTo>
                      <a:pt x="0" y="172122"/>
                    </a:moveTo>
                    <a:cubicBezTo>
                      <a:pt x="129092" y="186465"/>
                      <a:pt x="258184" y="200809"/>
                      <a:pt x="333487" y="172122"/>
                    </a:cubicBezTo>
                    <a:cubicBezTo>
                      <a:pt x="408790" y="143435"/>
                      <a:pt x="451821" y="0"/>
                      <a:pt x="451821"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0" name="Freihandform 199"/>
              <p:cNvSpPr/>
              <p:nvPr/>
            </p:nvSpPr>
            <p:spPr bwMode="auto">
              <a:xfrm>
                <a:off x="4655373" y="1713259"/>
                <a:ext cx="45719" cy="449028"/>
              </a:xfrm>
              <a:custGeom>
                <a:avLst/>
                <a:gdLst>
                  <a:gd name="connsiteX0" fmla="*/ 1851 w 303065"/>
                  <a:gd name="connsiteY0" fmla="*/ 0 h 473336"/>
                  <a:gd name="connsiteX1" fmla="*/ 44881 w 303065"/>
                  <a:gd name="connsiteY1" fmla="*/ 258183 h 473336"/>
                  <a:gd name="connsiteX2" fmla="*/ 303065 w 303065"/>
                  <a:gd name="connsiteY2" fmla="*/ 473336 h 473336"/>
                </a:gdLst>
                <a:ahLst/>
                <a:cxnLst>
                  <a:cxn ang="0">
                    <a:pos x="connsiteX0" y="connsiteY0"/>
                  </a:cxn>
                  <a:cxn ang="0">
                    <a:pos x="connsiteX1" y="connsiteY1"/>
                  </a:cxn>
                  <a:cxn ang="0">
                    <a:pos x="connsiteX2" y="connsiteY2"/>
                  </a:cxn>
                </a:cxnLst>
                <a:rect l="l" t="t" r="r" b="b"/>
                <a:pathLst>
                  <a:path w="303065" h="473336">
                    <a:moveTo>
                      <a:pt x="1851" y="0"/>
                    </a:moveTo>
                    <a:cubicBezTo>
                      <a:pt x="-1735" y="89647"/>
                      <a:pt x="-5321" y="179294"/>
                      <a:pt x="44881" y="258183"/>
                    </a:cubicBezTo>
                    <a:cubicBezTo>
                      <a:pt x="95083" y="337072"/>
                      <a:pt x="303065" y="473336"/>
                      <a:pt x="303065" y="473336"/>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gr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7" name="Text Box 49"/>
          <p:cNvSpPr txBox="1">
            <a:spLocks noChangeArrowheads="1"/>
          </p:cNvSpPr>
          <p:nvPr/>
        </p:nvSpPr>
        <p:spPr bwMode="auto">
          <a:xfrm>
            <a:off x="5580112" y="1484784"/>
            <a:ext cx="2279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injection</a:t>
            </a:r>
            <a:endParaRPr lang="en-US" altLang="de-DE" sz="1000" dirty="0">
              <a:solidFill>
                <a:srgbClr val="0000CC"/>
              </a:solidFill>
              <a:latin typeface="Comic Sans MS" panose="030F0702030302020204" pitchFamily="66" charset="0"/>
            </a:endParaRPr>
          </a:p>
        </p:txBody>
      </p:sp>
      <p:sp>
        <p:nvSpPr>
          <p:cNvPr id="208" name="Freihandform 207"/>
          <p:cNvSpPr/>
          <p:nvPr/>
        </p:nvSpPr>
        <p:spPr bwMode="auto">
          <a:xfrm>
            <a:off x="6174889" y="1699708"/>
            <a:ext cx="365760" cy="1086523"/>
          </a:xfrm>
          <a:custGeom>
            <a:avLst/>
            <a:gdLst>
              <a:gd name="connsiteX0" fmla="*/ 365760 w 365760"/>
              <a:gd name="connsiteY0" fmla="*/ 0 h 1086523"/>
              <a:gd name="connsiteX1" fmla="*/ 290457 w 365760"/>
              <a:gd name="connsiteY1" fmla="*/ 548640 h 1086523"/>
              <a:gd name="connsiteX2" fmla="*/ 0 w 365760"/>
              <a:gd name="connsiteY2" fmla="*/ 1086523 h 1086523"/>
            </a:gdLst>
            <a:ahLst/>
            <a:cxnLst>
              <a:cxn ang="0">
                <a:pos x="connsiteX0" y="connsiteY0"/>
              </a:cxn>
              <a:cxn ang="0">
                <a:pos x="connsiteX1" y="connsiteY1"/>
              </a:cxn>
              <a:cxn ang="0">
                <a:pos x="connsiteX2" y="connsiteY2"/>
              </a:cxn>
            </a:cxnLst>
            <a:rect l="l" t="t" r="r" b="b"/>
            <a:pathLst>
              <a:path w="365760" h="1086523">
                <a:moveTo>
                  <a:pt x="365760" y="0"/>
                </a:moveTo>
                <a:cubicBezTo>
                  <a:pt x="358588" y="183776"/>
                  <a:pt x="351417" y="367553"/>
                  <a:pt x="290457" y="548640"/>
                </a:cubicBezTo>
                <a:cubicBezTo>
                  <a:pt x="229497" y="729727"/>
                  <a:pt x="0" y="1086523"/>
                  <a:pt x="0" y="108652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9" name="Text Box 49"/>
          <p:cNvSpPr txBox="1">
            <a:spLocks noChangeArrowheads="1"/>
          </p:cNvSpPr>
          <p:nvPr/>
        </p:nvSpPr>
        <p:spPr bwMode="auto">
          <a:xfrm>
            <a:off x="2257594" y="1344536"/>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generic </a:t>
            </a:r>
            <a:r>
              <a:rPr lang="en-US" altLang="de-DE" sz="1000" dirty="0" smtClean="0">
                <a:solidFill>
                  <a:srgbClr val="0000CC"/>
                </a:solidFill>
                <a:latin typeface="Comic Sans MS" panose="030F0702030302020204" pitchFamily="66" charset="0"/>
              </a:rPr>
              <a:t>data type parameter</a:t>
            </a:r>
            <a:endParaRPr lang="en-US" altLang="de-DE" sz="1000" dirty="0">
              <a:solidFill>
                <a:srgbClr val="0000CC"/>
              </a:solidFill>
              <a:latin typeface="Comic Sans MS" panose="030F0702030302020204" pitchFamily="66" charset="0"/>
            </a:endParaRPr>
          </a:p>
        </p:txBody>
      </p:sp>
      <p:sp>
        <p:nvSpPr>
          <p:cNvPr id="210" name="Freihandform 209"/>
          <p:cNvSpPr/>
          <p:nvPr/>
        </p:nvSpPr>
        <p:spPr bwMode="auto">
          <a:xfrm>
            <a:off x="3313355" y="1688951"/>
            <a:ext cx="645459" cy="527124"/>
          </a:xfrm>
          <a:custGeom>
            <a:avLst/>
            <a:gdLst>
              <a:gd name="connsiteX0" fmla="*/ 0 w 645459"/>
              <a:gd name="connsiteY0" fmla="*/ 0 h 527124"/>
              <a:gd name="connsiteX1" fmla="*/ 311972 w 645459"/>
              <a:gd name="connsiteY1" fmla="*/ 129091 h 527124"/>
              <a:gd name="connsiteX2" fmla="*/ 645459 w 645459"/>
              <a:gd name="connsiteY2" fmla="*/ 527124 h 527124"/>
            </a:gdLst>
            <a:ahLst/>
            <a:cxnLst>
              <a:cxn ang="0">
                <a:pos x="connsiteX0" y="connsiteY0"/>
              </a:cxn>
              <a:cxn ang="0">
                <a:pos x="connsiteX1" y="connsiteY1"/>
              </a:cxn>
              <a:cxn ang="0">
                <a:pos x="connsiteX2" y="connsiteY2"/>
              </a:cxn>
            </a:cxnLst>
            <a:rect l="l" t="t" r="r" b="b"/>
            <a:pathLst>
              <a:path w="645459" h="527124">
                <a:moveTo>
                  <a:pt x="0" y="0"/>
                </a:moveTo>
                <a:cubicBezTo>
                  <a:pt x="102198" y="20618"/>
                  <a:pt x="204396" y="41237"/>
                  <a:pt x="311972" y="129091"/>
                </a:cubicBezTo>
                <a:cubicBezTo>
                  <a:pt x="419549" y="216945"/>
                  <a:pt x="645459" y="527124"/>
                  <a:pt x="645459" y="527124"/>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nvGrpSpPr>
          <p:cNvPr id="212" name="Gruppierung 211"/>
          <p:cNvGrpSpPr/>
          <p:nvPr/>
        </p:nvGrpSpPr>
        <p:grpSpPr>
          <a:xfrm>
            <a:off x="2837680" y="2993918"/>
            <a:ext cx="1477083" cy="1425408"/>
            <a:chOff x="2837680" y="2993918"/>
            <a:chExt cx="1477083" cy="1425408"/>
          </a:xfrm>
        </p:grpSpPr>
        <p:grpSp>
          <p:nvGrpSpPr>
            <p:cNvPr id="52" name="Gruppieren 217"/>
            <p:cNvGrpSpPr/>
            <p:nvPr/>
          </p:nvGrpSpPr>
          <p:grpSpPr>
            <a:xfrm>
              <a:off x="2915816" y="3097304"/>
              <a:ext cx="1174822" cy="564155"/>
              <a:chOff x="1606378" y="5428943"/>
              <a:chExt cx="2273771" cy="1091875"/>
            </a:xfrm>
          </p:grpSpPr>
          <p:sp>
            <p:nvSpPr>
              <p:cNvPr id="82" name="Abgerundetes Rechteck 81"/>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3"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4" name="Abgerundetes Rechteck 83"/>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5" name="Abgerundetes Rechteck 84"/>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86" name="Gewinkelte Verbindung 8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7" name="Gewinkelte Verbindung 86"/>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8" name="Gerade Verbindung mit Pfeil 87"/>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9" name="Gewinkelte Verbindung 88"/>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0" name="Gewinkelte Verbindung 89"/>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1" name="Gewinkelte Verbindung 90"/>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2" name="Gerade Verbindung mit Pfeil 91"/>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93" name="Abgerundetes Rechteck 92"/>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51" name="Freihandform 50"/>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211"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solidFill>
                  <a:schemeClr val="bg2"/>
                </a:solidFill>
              </a:endParaRPr>
            </a:p>
          </p:txBody>
        </p:sp>
      </p:grpSp>
      <p:sp>
        <p:nvSpPr>
          <p:cNvPr id="213" name="Textfeld 212"/>
          <p:cNvSpPr txBox="1"/>
          <p:nvPr/>
        </p:nvSpPr>
        <p:spPr>
          <a:xfrm>
            <a:off x="4355976" y="3097304"/>
            <a:ext cx="1011556" cy="261610"/>
          </a:xfrm>
          <a:prstGeom prst="rect">
            <a:avLst/>
          </a:prstGeom>
          <a:noFill/>
        </p:spPr>
        <p:txBody>
          <a:bodyPr wrap="square" rtlCol="0">
            <a:spAutoFit/>
          </a:bodyPr>
          <a:lstStyle/>
          <a:p>
            <a:pPr algn="ctr"/>
            <a:r>
              <a:rPr lang="en-US" sz="1100" dirty="0" err="1" smtClean="0"/>
              <a:t>ArmPose</a:t>
            </a:r>
            <a:endParaRPr lang="en-US" sz="1100" dirty="0"/>
          </a:p>
        </p:txBody>
      </p:sp>
      <p:sp>
        <p:nvSpPr>
          <p:cNvPr id="214" name="Textfeld 213"/>
          <p:cNvSpPr txBox="1"/>
          <p:nvPr/>
        </p:nvSpPr>
        <p:spPr>
          <a:xfrm>
            <a:off x="4365799" y="2204864"/>
            <a:ext cx="1011556" cy="261610"/>
          </a:xfrm>
          <a:prstGeom prst="rect">
            <a:avLst/>
          </a:prstGeom>
          <a:noFill/>
        </p:spPr>
        <p:txBody>
          <a:bodyPr wrap="square" rtlCol="0">
            <a:spAutoFit/>
          </a:bodyPr>
          <a:lstStyle/>
          <a:p>
            <a:pPr algn="ctr"/>
            <a:r>
              <a:rPr lang="en-US" sz="1100" smtClean="0"/>
              <a:t>Pose</a:t>
            </a:r>
            <a:endParaRPr lang="en-US" sz="1100" dirty="0"/>
          </a:p>
        </p:txBody>
      </p:sp>
      <p:sp>
        <p:nvSpPr>
          <p:cNvPr id="215" name="Textfeld 214"/>
          <p:cNvSpPr txBox="1"/>
          <p:nvPr/>
        </p:nvSpPr>
        <p:spPr>
          <a:xfrm>
            <a:off x="4355976" y="3457344"/>
            <a:ext cx="1011556" cy="261610"/>
          </a:xfrm>
          <a:prstGeom prst="rect">
            <a:avLst/>
          </a:prstGeom>
          <a:noFill/>
        </p:spPr>
        <p:txBody>
          <a:bodyPr wrap="square" rtlCol="0">
            <a:spAutoFit/>
          </a:bodyPr>
          <a:lstStyle/>
          <a:p>
            <a:pPr algn="ctr"/>
            <a:r>
              <a:rPr lang="en-US" sz="1100" dirty="0" err="1" smtClean="0"/>
              <a:t>Int</a:t>
            </a:r>
            <a:endParaRPr lang="en-US" sz="1100" dirty="0"/>
          </a:p>
        </p:txBody>
      </p:sp>
      <p:sp>
        <p:nvSpPr>
          <p:cNvPr id="216" name="Textfeld 215"/>
          <p:cNvSpPr txBox="1"/>
          <p:nvPr/>
        </p:nvSpPr>
        <p:spPr>
          <a:xfrm>
            <a:off x="4355976" y="3790962"/>
            <a:ext cx="1011556" cy="261610"/>
          </a:xfrm>
          <a:prstGeom prst="rect">
            <a:avLst/>
          </a:prstGeom>
          <a:noFill/>
        </p:spPr>
        <p:txBody>
          <a:bodyPr wrap="square" rtlCol="0">
            <a:spAutoFit/>
          </a:bodyPr>
          <a:lstStyle/>
          <a:p>
            <a:pPr algn="ctr"/>
            <a:r>
              <a:rPr lang="en-US" sz="1100" smtClean="0"/>
              <a:t>Bool</a:t>
            </a:r>
            <a:endParaRPr lang="en-US" sz="1100" dirty="0"/>
          </a:p>
        </p:txBody>
      </p:sp>
      <p:sp>
        <p:nvSpPr>
          <p:cNvPr id="121"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22"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sp>
        <p:nvSpPr>
          <p:cNvPr id="123"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FSM</a:t>
            </a:r>
            <a:endParaRPr lang="en-US" altLang="de-DE" sz="1100" dirty="0"/>
          </a:p>
        </p:txBody>
      </p:sp>
    </p:spTree>
    <p:extLst>
      <p:ext uri="{BB962C8B-B14F-4D97-AF65-F5344CB8AC3E}">
        <p14:creationId xmlns:p14="http://schemas.microsoft.com/office/powerpoint/2010/main" val="113947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XMontiArc</a:t>
            </a:r>
            <a:r>
              <a:rPr lang="en-US" baseline="30000" dirty="0" smtClean="0"/>
              <a:t>1</a:t>
            </a:r>
            <a:endParaRPr lang="en-US" baseline="30000"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32</a:t>
            </a:fld>
            <a:endParaRPr lang="en-US" dirty="0"/>
          </a:p>
        </p:txBody>
      </p:sp>
      <p:sp>
        <p:nvSpPr>
          <p:cNvPr id="5" name="Espace réservé du contenu 4"/>
          <p:cNvSpPr>
            <a:spLocks noGrp="1"/>
          </p:cNvSpPr>
          <p:nvPr>
            <p:ph idx="1"/>
          </p:nvPr>
        </p:nvSpPr>
        <p:spPr>
          <a:xfrm>
            <a:off x="467544" y="1196751"/>
            <a:ext cx="8424936" cy="4691553"/>
          </a:xfrm>
        </p:spPr>
        <p:txBody>
          <a:bodyPr/>
          <a:lstStyle/>
          <a:p>
            <a:pPr marL="342900" indent="-342900">
              <a:lnSpc>
                <a:spcPct val="100000"/>
              </a:lnSpc>
              <a:buFont typeface="Arial" charset="0"/>
              <a:buChar char="•"/>
            </a:pPr>
            <a:r>
              <a:rPr lang="en-US" dirty="0" smtClean="0"/>
              <a:t>MontiArc variant for operational execution</a:t>
            </a:r>
          </a:p>
          <a:p>
            <a:pPr marL="342900" indent="-342900">
              <a:lnSpc>
                <a:spcPct val="100000"/>
              </a:lnSpc>
              <a:buFont typeface="Arial" charset="0"/>
              <a:buChar char="•"/>
            </a:pPr>
            <a:endParaRPr lang="en-US" dirty="0" smtClean="0"/>
          </a:p>
          <a:p>
            <a:pPr marL="342900" indent="-342900">
              <a:lnSpc>
                <a:spcPct val="100000"/>
              </a:lnSpc>
              <a:buFont typeface="Arial" charset="0"/>
              <a:buChar char="•"/>
            </a:pPr>
            <a:r>
              <a:rPr lang="en-US" dirty="0" smtClean="0"/>
              <a:t>Built on top of </a:t>
            </a:r>
            <a:r>
              <a:rPr lang="en-US" b="1" dirty="0" smtClean="0"/>
              <a:t>GEMOC Studio</a:t>
            </a:r>
          </a:p>
          <a:p>
            <a:pPr marL="1076212" lvl="2" indent="-342900">
              <a:lnSpc>
                <a:spcPct val="100000"/>
              </a:lnSpc>
              <a:buFont typeface="Arial" charset="0"/>
              <a:buChar char="•"/>
            </a:pPr>
            <a:r>
              <a:rPr lang="en-US" dirty="0" smtClean="0"/>
              <a:t>Ecore metamodel</a:t>
            </a:r>
          </a:p>
          <a:p>
            <a:pPr marL="1076212" lvl="2" indent="-342900">
              <a:lnSpc>
                <a:spcPct val="100000"/>
              </a:lnSpc>
              <a:buFont typeface="Arial" charset="0"/>
              <a:buChar char="•"/>
            </a:pPr>
            <a:r>
              <a:rPr lang="en-US" dirty="0" smtClean="0"/>
              <a:t>OCL static semantics</a:t>
            </a:r>
          </a:p>
          <a:p>
            <a:pPr marL="1076212" lvl="2" indent="-342900">
              <a:lnSpc>
                <a:spcPct val="100000"/>
              </a:lnSpc>
              <a:buFont typeface="Arial" charset="0"/>
              <a:buChar char="•"/>
            </a:pPr>
            <a:r>
              <a:rPr lang="en-US" dirty="0" smtClean="0"/>
              <a:t>Kermeta dynamic semantics</a:t>
            </a:r>
          </a:p>
          <a:p>
            <a:pPr marL="1076212" lvl="2" indent="-342900">
              <a:lnSpc>
                <a:spcPct val="100000"/>
              </a:lnSpc>
              <a:buFont typeface="Arial" charset="0"/>
              <a:buChar char="•"/>
            </a:pPr>
            <a:r>
              <a:rPr lang="en-US" dirty="0" smtClean="0"/>
              <a:t>Sirius graphical representation</a:t>
            </a:r>
          </a:p>
          <a:p>
            <a:pPr marL="1076212" lvl="2"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Uses </a:t>
            </a:r>
            <a:r>
              <a:rPr lang="en-US" b="1" dirty="0" smtClean="0"/>
              <a:t>fixed data types </a:t>
            </a:r>
            <a:r>
              <a:rPr lang="en-US" dirty="0" smtClean="0"/>
              <a:t>(</a:t>
            </a:r>
            <a:r>
              <a:rPr lang="en-US" dirty="0" err="1" smtClean="0"/>
              <a:t>boolean</a:t>
            </a:r>
            <a:r>
              <a:rPr lang="en-US" dirty="0" smtClean="0"/>
              <a:t>, number, string)</a:t>
            </a:r>
          </a:p>
          <a:p>
            <a:pPr marL="361945" lvl="1"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Does not support parametrization, generics, or injection (yet)</a:t>
            </a:r>
          </a:p>
          <a:p>
            <a:pPr marL="361945" lvl="1"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Includes FSM </a:t>
            </a:r>
            <a:r>
              <a:rPr lang="en-US" b="1" dirty="0" smtClean="0"/>
              <a:t>language for component behavior modeling</a:t>
            </a:r>
            <a:endParaRPr lang="en-US" b="1" dirty="0"/>
          </a:p>
        </p:txBody>
      </p:sp>
      <p:sp>
        <p:nvSpPr>
          <p:cNvPr id="7" name="Textfeld 6"/>
          <p:cNvSpPr txBox="1"/>
          <p:nvPr/>
        </p:nvSpPr>
        <p:spPr>
          <a:xfrm>
            <a:off x="467544" y="5888305"/>
            <a:ext cx="8676456" cy="276999"/>
          </a:xfrm>
          <a:prstGeom prst="rect">
            <a:avLst/>
          </a:prstGeom>
          <a:noFill/>
        </p:spPr>
        <p:txBody>
          <a:bodyPr wrap="square" rtlCol="0">
            <a:spAutoFit/>
          </a:bodyPr>
          <a:lstStyle/>
          <a:p>
            <a:pPr marL="228600" indent="-228600">
              <a:buFont typeface="+mj-lt"/>
              <a:buAutoNum type="arabicPeriod"/>
            </a:pPr>
            <a:r>
              <a:rPr lang="en-US" sz="1200" dirty="0">
                <a:solidFill>
                  <a:schemeClr val="tx2"/>
                </a:solidFill>
              </a:rPr>
              <a:t>https://</a:t>
            </a:r>
            <a:r>
              <a:rPr lang="en-US" sz="1200" dirty="0" err="1">
                <a:solidFill>
                  <a:schemeClr val="tx2"/>
                </a:solidFill>
              </a:rPr>
              <a:t>github.com</a:t>
            </a:r>
            <a:r>
              <a:rPr lang="en-US" sz="1200" dirty="0">
                <a:solidFill>
                  <a:schemeClr val="tx2"/>
                </a:solidFill>
              </a:rPr>
              <a:t>/</a:t>
            </a:r>
            <a:r>
              <a:rPr lang="en-US" sz="1200" dirty="0" err="1">
                <a:solidFill>
                  <a:schemeClr val="tx2"/>
                </a:solidFill>
              </a:rPr>
              <a:t>awortmann</a:t>
            </a:r>
            <a:r>
              <a:rPr lang="en-US" sz="1200" dirty="0">
                <a:solidFill>
                  <a:schemeClr val="tx2"/>
                </a:solidFill>
              </a:rPr>
              <a:t>/</a:t>
            </a:r>
            <a:r>
              <a:rPr lang="en-US" sz="1200" dirty="0" err="1">
                <a:solidFill>
                  <a:schemeClr val="tx2"/>
                </a:solidFill>
              </a:rPr>
              <a:t>xmontiarc</a:t>
            </a:r>
            <a:endParaRPr lang="en-US" sz="1200" dirty="0">
              <a:solidFill>
                <a:schemeClr val="tx2"/>
              </a:solidFill>
            </a:endParaRPr>
          </a:p>
        </p:txBody>
      </p:sp>
      <p:cxnSp>
        <p:nvCxnSpPr>
          <p:cNvPr id="9" name="Gerade Verbindung 8"/>
          <p:cNvCxnSpPr/>
          <p:nvPr/>
        </p:nvCxnSpPr>
        <p:spPr>
          <a:xfrm>
            <a:off x="539552" y="5888305"/>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78724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XMontiArc</a:t>
            </a:r>
            <a:r>
              <a:rPr lang="en-US" dirty="0" smtClean="0"/>
              <a:t>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33</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27469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
            </a:r>
            <a:br>
              <a:rPr lang="en-US" altLang="de-DE" sz="1200" dirty="0" smtClean="0"/>
            </a:br>
            <a:r>
              <a:rPr lang="en-US" altLang="de-DE" sz="1200" dirty="0" smtClean="0"/>
              <a:t>ctrl</a:t>
            </a:r>
            <a:endParaRPr lang="en-US" altLang="de-DE" sz="1200" dirty="0"/>
          </a:p>
        </p:txBody>
      </p:sp>
      <p:sp>
        <p:nvSpPr>
          <p:cNvPr id="14" name="Rechteck 37"/>
          <p:cNvSpPr>
            <a:spLocks noChangeArrowheads="1"/>
          </p:cNvSpPr>
          <p:nvPr/>
        </p:nvSpPr>
        <p:spPr bwMode="auto">
          <a:xfrm>
            <a:off x="4383326"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Arm</a:t>
            </a:r>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27409"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5" name="Rechteck 37"/>
          <p:cNvSpPr>
            <a:spLocks noChangeArrowheads="1"/>
          </p:cNvSpPr>
          <p:nvPr/>
        </p:nvSpPr>
        <p:spPr bwMode="auto">
          <a:xfrm>
            <a:off x="4383327" y="3648447"/>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27409" y="36465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30" name="Gerade Verbindung mit Pfeil 29"/>
          <p:cNvCxnSpPr>
            <a:stCxn id="34" idx="3"/>
            <a:endCxn id="35" idx="1"/>
          </p:cNvCxnSpPr>
          <p:nvPr/>
        </p:nvCxnSpPr>
        <p:spPr>
          <a:xfrm flipV="1">
            <a:off x="4575076" y="2315179"/>
            <a:ext cx="5621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62714" y="4005247"/>
            <a:ext cx="5646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5688" y="222786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7271" y="222469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01" name="Gerade Verbindung mit Pfeil 100"/>
          <p:cNvCxnSpPr>
            <a:stCxn id="25" idx="3"/>
            <a:endCxn id="26" idx="1"/>
          </p:cNvCxnSpPr>
          <p:nvPr/>
        </p:nvCxnSpPr>
        <p:spPr>
          <a:xfrm flipV="1">
            <a:off x="4562714" y="3737011"/>
            <a:ext cx="564695"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feld 103"/>
          <p:cNvSpPr txBox="1"/>
          <p:nvPr/>
        </p:nvSpPr>
        <p:spPr>
          <a:xfrm>
            <a:off x="1857765" y="3645024"/>
            <a:ext cx="779150" cy="261610"/>
          </a:xfrm>
          <a:prstGeom prst="rect">
            <a:avLst/>
          </a:prstGeom>
          <a:noFill/>
        </p:spPr>
        <p:txBody>
          <a:bodyPr wrap="square" rtlCol="0">
            <a:spAutoFit/>
          </a:bodyPr>
          <a:lstStyle/>
          <a:p>
            <a:pPr algn="ctr"/>
            <a:r>
              <a:rPr lang="en-US" sz="1100"/>
              <a:t>B</a:t>
            </a:r>
            <a:r>
              <a:rPr lang="en-US" sz="1100" smtClean="0"/>
              <a:t>oolean</a:t>
            </a:r>
            <a:endParaRPr lang="en-US" sz="1100" dirty="0"/>
          </a:p>
        </p:txBody>
      </p: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4457"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4457" y="364388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4457" y="338417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08384" y="4002611"/>
            <a:ext cx="176073" cy="2636"/>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08384" y="3734375"/>
            <a:ext cx="1760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endCxn id="133" idx="1"/>
          </p:cNvCxnSpPr>
          <p:nvPr/>
        </p:nvCxnSpPr>
        <p:spPr>
          <a:xfrm>
            <a:off x="5312878" y="3474663"/>
            <a:ext cx="17157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XMA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6"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cxnSp>
        <p:nvCxnSpPr>
          <p:cNvPr id="121" name="Gerade Verbindung mit Pfeil 120"/>
          <p:cNvCxnSpPr>
            <a:stCxn id="122" idx="3"/>
            <a:endCxn id="123" idx="1"/>
          </p:cNvCxnSpPr>
          <p:nvPr/>
        </p:nvCxnSpPr>
        <p:spPr>
          <a:xfrm>
            <a:off x="4575076" y="2538000"/>
            <a:ext cx="5621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hteck 37"/>
          <p:cNvSpPr>
            <a:spLocks noChangeArrowheads="1"/>
          </p:cNvSpPr>
          <p:nvPr/>
        </p:nvSpPr>
        <p:spPr bwMode="auto">
          <a:xfrm>
            <a:off x="4395688" y="244830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3" name="Rechteck 37"/>
          <p:cNvSpPr>
            <a:spLocks noChangeArrowheads="1"/>
          </p:cNvSpPr>
          <p:nvPr/>
        </p:nvSpPr>
        <p:spPr bwMode="auto">
          <a:xfrm>
            <a:off x="5137271" y="24504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9" name="Rechteck 37"/>
          <p:cNvSpPr>
            <a:spLocks noChangeArrowheads="1"/>
          </p:cNvSpPr>
          <p:nvPr/>
        </p:nvSpPr>
        <p:spPr bwMode="auto">
          <a:xfrm>
            <a:off x="5484457" y="317616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5" name="Gerade Verbindung mit Pfeil 134"/>
          <p:cNvCxnSpPr/>
          <p:nvPr/>
        </p:nvCxnSpPr>
        <p:spPr>
          <a:xfrm flipV="1">
            <a:off x="5314358" y="3266655"/>
            <a:ext cx="17083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Gerade Verbindung mit Pfeil 152"/>
          <p:cNvCxnSpPr/>
          <p:nvPr/>
        </p:nvCxnSpPr>
        <p:spPr>
          <a:xfrm flipV="1">
            <a:off x="4557554" y="3257381"/>
            <a:ext cx="56536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Rechteck 37"/>
          <p:cNvSpPr>
            <a:spLocks noChangeArrowheads="1"/>
          </p:cNvSpPr>
          <p:nvPr/>
        </p:nvSpPr>
        <p:spPr bwMode="auto">
          <a:xfrm>
            <a:off x="4383326" y="3170068"/>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5" name="Rechteck 37"/>
          <p:cNvSpPr>
            <a:spLocks noChangeArrowheads="1"/>
          </p:cNvSpPr>
          <p:nvPr/>
        </p:nvSpPr>
        <p:spPr bwMode="auto">
          <a:xfrm>
            <a:off x="5127409" y="316689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56" name="Gewinkelte Verbindung 155"/>
          <p:cNvCxnSpPr/>
          <p:nvPr/>
        </p:nvCxnSpPr>
        <p:spPr>
          <a:xfrm flipV="1">
            <a:off x="4842154" y="3257381"/>
            <a:ext cx="280760" cy="0"/>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8" name="Gerade Verbindung mit Pfeil 157"/>
          <p:cNvCxnSpPr/>
          <p:nvPr/>
        </p:nvCxnSpPr>
        <p:spPr>
          <a:xfrm flipV="1">
            <a:off x="4554122" y="3473405"/>
            <a:ext cx="576064"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37"/>
          <p:cNvSpPr>
            <a:spLocks noChangeArrowheads="1"/>
          </p:cNvSpPr>
          <p:nvPr/>
        </p:nvSpPr>
        <p:spPr bwMode="auto">
          <a:xfrm>
            <a:off x="4383326" y="338609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0" name="Rechteck 37"/>
          <p:cNvSpPr>
            <a:spLocks noChangeArrowheads="1"/>
          </p:cNvSpPr>
          <p:nvPr/>
        </p:nvSpPr>
        <p:spPr bwMode="auto">
          <a:xfrm>
            <a:off x="5127409" y="33829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4" name="Gerade Verbindung mit Pfeil 163"/>
          <p:cNvCxnSpPr>
            <a:stCxn id="165" idx="3"/>
            <a:endCxn id="166" idx="1"/>
          </p:cNvCxnSpPr>
          <p:nvPr/>
        </p:nvCxnSpPr>
        <p:spPr>
          <a:xfrm>
            <a:off x="1940920" y="2401436"/>
            <a:ext cx="61855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hteck 37"/>
          <p:cNvSpPr>
            <a:spLocks noChangeArrowheads="1"/>
          </p:cNvSpPr>
          <p:nvPr/>
        </p:nvSpPr>
        <p:spPr bwMode="auto">
          <a:xfrm>
            <a:off x="1761532" y="231174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6" name="Rechteck 37"/>
          <p:cNvSpPr>
            <a:spLocks noChangeArrowheads="1"/>
          </p:cNvSpPr>
          <p:nvPr/>
        </p:nvSpPr>
        <p:spPr bwMode="auto">
          <a:xfrm>
            <a:off x="2559470" y="23148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9" name="Gerade Verbindung mit Pfeil 168"/>
          <p:cNvCxnSpPr>
            <a:stCxn id="170" idx="3"/>
            <a:endCxn id="171" idx="1"/>
          </p:cNvCxnSpPr>
          <p:nvPr/>
        </p:nvCxnSpPr>
        <p:spPr>
          <a:xfrm flipV="1">
            <a:off x="1940920" y="2631049"/>
            <a:ext cx="61855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0" name="Rechteck 37"/>
          <p:cNvSpPr>
            <a:spLocks noChangeArrowheads="1"/>
          </p:cNvSpPr>
          <p:nvPr/>
        </p:nvSpPr>
        <p:spPr bwMode="auto">
          <a:xfrm>
            <a:off x="1761532" y="2541731"/>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71" name="Rechteck 37"/>
          <p:cNvSpPr>
            <a:spLocks noChangeArrowheads="1"/>
          </p:cNvSpPr>
          <p:nvPr/>
        </p:nvSpPr>
        <p:spPr bwMode="auto">
          <a:xfrm>
            <a:off x="2559470" y="254056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04" name="Textfeld 203"/>
          <p:cNvSpPr txBox="1"/>
          <p:nvPr/>
        </p:nvSpPr>
        <p:spPr>
          <a:xfrm>
            <a:off x="4342588" y="3765391"/>
            <a:ext cx="1011556" cy="261610"/>
          </a:xfrm>
          <a:prstGeom prst="rect">
            <a:avLst/>
          </a:prstGeom>
          <a:noFill/>
        </p:spPr>
        <p:txBody>
          <a:bodyPr wrap="square" rtlCol="0">
            <a:spAutoFit/>
          </a:bodyPr>
          <a:lstStyle/>
          <a:p>
            <a:pPr algn="ctr"/>
            <a:r>
              <a:rPr lang="en-US" sz="1100" smtClean="0"/>
              <a:t>Boolean</a:t>
            </a:r>
            <a:endParaRPr lang="en-US" sz="1100" dirty="0"/>
          </a:p>
        </p:txBody>
      </p:sp>
      <p:sp>
        <p:nvSpPr>
          <p:cNvPr id="211" name="Textfeld 210"/>
          <p:cNvSpPr txBox="1"/>
          <p:nvPr/>
        </p:nvSpPr>
        <p:spPr>
          <a:xfrm>
            <a:off x="4344185" y="3028458"/>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212" name="Textfeld 211"/>
          <p:cNvSpPr txBox="1"/>
          <p:nvPr/>
        </p:nvSpPr>
        <p:spPr>
          <a:xfrm>
            <a:off x="4342289" y="3240087"/>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3" name="Textfeld 212"/>
          <p:cNvSpPr txBox="1"/>
          <p:nvPr/>
        </p:nvSpPr>
        <p:spPr>
          <a:xfrm>
            <a:off x="4343008" y="3518381"/>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214" name="Textfeld 213"/>
          <p:cNvSpPr txBox="1"/>
          <p:nvPr/>
        </p:nvSpPr>
        <p:spPr>
          <a:xfrm>
            <a:off x="4358372" y="20858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5" name="Textfeld 214"/>
          <p:cNvSpPr txBox="1"/>
          <p:nvPr/>
        </p:nvSpPr>
        <p:spPr>
          <a:xfrm>
            <a:off x="4356476" y="22975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6" name="Textfeld 215"/>
          <p:cNvSpPr txBox="1"/>
          <p:nvPr/>
        </p:nvSpPr>
        <p:spPr>
          <a:xfrm>
            <a:off x="1720058" y="21606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7" name="Textfeld 216"/>
          <p:cNvSpPr txBox="1"/>
          <p:nvPr/>
        </p:nvSpPr>
        <p:spPr>
          <a:xfrm>
            <a:off x="1718162" y="2372305"/>
            <a:ext cx="1011556" cy="261610"/>
          </a:xfrm>
          <a:prstGeom prst="rect">
            <a:avLst/>
          </a:prstGeom>
          <a:noFill/>
        </p:spPr>
        <p:txBody>
          <a:bodyPr wrap="square" rtlCol="0">
            <a:spAutoFit/>
          </a:bodyPr>
          <a:lstStyle/>
          <a:p>
            <a:pPr algn="ctr"/>
            <a:r>
              <a:rPr lang="en-US" sz="1100" smtClean="0"/>
              <a:t>Number</a:t>
            </a:r>
            <a:endParaRPr lang="en-US" sz="1100" dirty="0"/>
          </a:p>
        </p:txBody>
      </p:sp>
      <p:grpSp>
        <p:nvGrpSpPr>
          <p:cNvPr id="102" name="Gruppierung 101"/>
          <p:cNvGrpSpPr/>
          <p:nvPr/>
        </p:nvGrpSpPr>
        <p:grpSpPr>
          <a:xfrm>
            <a:off x="2652390" y="2993918"/>
            <a:ext cx="2279650" cy="1957122"/>
            <a:chOff x="2652390" y="2993918"/>
            <a:chExt cx="2279650" cy="1957122"/>
          </a:xfrm>
        </p:grpSpPr>
        <p:sp>
          <p:nvSpPr>
            <p:cNvPr id="103"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grpSp>
          <p:nvGrpSpPr>
            <p:cNvPr id="105" name="Gruppieren 217"/>
            <p:cNvGrpSpPr/>
            <p:nvPr/>
          </p:nvGrpSpPr>
          <p:grpSpPr>
            <a:xfrm>
              <a:off x="2915816" y="3097304"/>
              <a:ext cx="1174822" cy="564155"/>
              <a:chOff x="1606378" y="5428943"/>
              <a:chExt cx="2273771" cy="1091875"/>
            </a:xfrm>
          </p:grpSpPr>
          <p:sp>
            <p:nvSpPr>
              <p:cNvPr id="113" name="Abgerundetes Rechteck 112"/>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5"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6" name="Abgerundetes Rechteck 125"/>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7" name="Abgerundetes Rechteck 126"/>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136" name="Gewinkelte Verbindung 13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8" name="Gewinkelte Verbindung 137"/>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1" name="Gewinkelte Verbindung 140"/>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2" name="Gewinkelte Verbindung 141"/>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3" name="Gewinkelte Verbindung 142"/>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6" name="Abgerundetes Rechteck 145"/>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106" name="Freihandform 105"/>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107"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sp>
        <p:nvSpPr>
          <p:cNvPr id="145"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FSM</a:t>
            </a:r>
            <a:endParaRPr lang="en-US" altLang="de-DE" sz="1100"/>
          </a:p>
        </p:txBody>
      </p:sp>
    </p:spTree>
    <p:extLst>
      <p:ext uri="{BB962C8B-B14F-4D97-AF65-F5344CB8AC3E}">
        <p14:creationId xmlns:p14="http://schemas.microsoft.com/office/powerpoint/2010/main" val="109573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XMontiArc</a:t>
            </a:r>
            <a:r>
              <a:rPr lang="en-US" dirty="0" smtClean="0"/>
              <a:t>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34</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28575">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27469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
            </a:r>
            <a:br>
              <a:rPr lang="en-US" altLang="de-DE" sz="1200" dirty="0" smtClean="0"/>
            </a:br>
            <a:r>
              <a:rPr lang="en-US" altLang="de-DE" sz="1200" dirty="0" smtClean="0"/>
              <a:t>ctrl</a:t>
            </a:r>
            <a:endParaRPr lang="en-US" altLang="de-DE" sz="1200" dirty="0"/>
          </a:p>
        </p:txBody>
      </p:sp>
      <p:sp>
        <p:nvSpPr>
          <p:cNvPr id="14" name="Rechteck 37"/>
          <p:cNvSpPr>
            <a:spLocks noChangeArrowheads="1"/>
          </p:cNvSpPr>
          <p:nvPr/>
        </p:nvSpPr>
        <p:spPr bwMode="auto">
          <a:xfrm>
            <a:off x="4383326"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Arm</a:t>
            </a:r>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27409"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5" name="Rechteck 37"/>
          <p:cNvSpPr>
            <a:spLocks noChangeArrowheads="1"/>
          </p:cNvSpPr>
          <p:nvPr/>
        </p:nvSpPr>
        <p:spPr bwMode="auto">
          <a:xfrm>
            <a:off x="4383327" y="3648447"/>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27409" y="36465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30" name="Gerade Verbindung mit Pfeil 29"/>
          <p:cNvCxnSpPr>
            <a:stCxn id="34" idx="3"/>
            <a:endCxn id="35" idx="1"/>
          </p:cNvCxnSpPr>
          <p:nvPr/>
        </p:nvCxnSpPr>
        <p:spPr>
          <a:xfrm flipV="1">
            <a:off x="4575076" y="2315179"/>
            <a:ext cx="5621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62714" y="4005247"/>
            <a:ext cx="5646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5688" y="222786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7271" y="222469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01" name="Gerade Verbindung mit Pfeil 100"/>
          <p:cNvCxnSpPr>
            <a:stCxn id="25" idx="3"/>
            <a:endCxn id="26" idx="1"/>
          </p:cNvCxnSpPr>
          <p:nvPr/>
        </p:nvCxnSpPr>
        <p:spPr>
          <a:xfrm flipV="1">
            <a:off x="4562714" y="3737011"/>
            <a:ext cx="564695" cy="0"/>
          </a:xfrm>
          <a:prstGeom prst="straightConnector1">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4457"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4457" y="364388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4457" y="338417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08384" y="4002611"/>
            <a:ext cx="176073" cy="2636"/>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08384" y="3734375"/>
            <a:ext cx="1760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endCxn id="133" idx="1"/>
          </p:cNvCxnSpPr>
          <p:nvPr/>
        </p:nvCxnSpPr>
        <p:spPr>
          <a:xfrm>
            <a:off x="5312878" y="3474663"/>
            <a:ext cx="17157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XMA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6"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cxnSp>
        <p:nvCxnSpPr>
          <p:cNvPr id="121" name="Gerade Verbindung mit Pfeil 120"/>
          <p:cNvCxnSpPr>
            <a:stCxn id="122" idx="3"/>
            <a:endCxn id="123" idx="1"/>
          </p:cNvCxnSpPr>
          <p:nvPr/>
        </p:nvCxnSpPr>
        <p:spPr>
          <a:xfrm>
            <a:off x="4575076" y="2538000"/>
            <a:ext cx="5621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hteck 37"/>
          <p:cNvSpPr>
            <a:spLocks noChangeArrowheads="1"/>
          </p:cNvSpPr>
          <p:nvPr/>
        </p:nvSpPr>
        <p:spPr bwMode="auto">
          <a:xfrm>
            <a:off x="4395688" y="244830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3" name="Rechteck 37"/>
          <p:cNvSpPr>
            <a:spLocks noChangeArrowheads="1"/>
          </p:cNvSpPr>
          <p:nvPr/>
        </p:nvSpPr>
        <p:spPr bwMode="auto">
          <a:xfrm>
            <a:off x="5137271" y="24504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9" name="Rechteck 37"/>
          <p:cNvSpPr>
            <a:spLocks noChangeArrowheads="1"/>
          </p:cNvSpPr>
          <p:nvPr/>
        </p:nvSpPr>
        <p:spPr bwMode="auto">
          <a:xfrm>
            <a:off x="5484457" y="317616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5" name="Gerade Verbindung mit Pfeil 134"/>
          <p:cNvCxnSpPr/>
          <p:nvPr/>
        </p:nvCxnSpPr>
        <p:spPr>
          <a:xfrm flipV="1">
            <a:off x="5314358" y="3266655"/>
            <a:ext cx="17083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Gerade Verbindung mit Pfeil 152"/>
          <p:cNvCxnSpPr/>
          <p:nvPr/>
        </p:nvCxnSpPr>
        <p:spPr>
          <a:xfrm flipV="1">
            <a:off x="4557554" y="3257381"/>
            <a:ext cx="56536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Rechteck 37"/>
          <p:cNvSpPr>
            <a:spLocks noChangeArrowheads="1"/>
          </p:cNvSpPr>
          <p:nvPr/>
        </p:nvSpPr>
        <p:spPr bwMode="auto">
          <a:xfrm>
            <a:off x="4383326" y="3170068"/>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5" name="Rechteck 37"/>
          <p:cNvSpPr>
            <a:spLocks noChangeArrowheads="1"/>
          </p:cNvSpPr>
          <p:nvPr/>
        </p:nvSpPr>
        <p:spPr bwMode="auto">
          <a:xfrm>
            <a:off x="5127409" y="316689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58" name="Gerade Verbindung mit Pfeil 157"/>
          <p:cNvCxnSpPr/>
          <p:nvPr/>
        </p:nvCxnSpPr>
        <p:spPr>
          <a:xfrm flipV="1">
            <a:off x="4554122" y="3473405"/>
            <a:ext cx="576064"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37"/>
          <p:cNvSpPr>
            <a:spLocks noChangeArrowheads="1"/>
          </p:cNvSpPr>
          <p:nvPr/>
        </p:nvSpPr>
        <p:spPr bwMode="auto">
          <a:xfrm>
            <a:off x="4383326" y="338609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0" name="Rechteck 37"/>
          <p:cNvSpPr>
            <a:spLocks noChangeArrowheads="1"/>
          </p:cNvSpPr>
          <p:nvPr/>
        </p:nvSpPr>
        <p:spPr bwMode="auto">
          <a:xfrm>
            <a:off x="5127409" y="33829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4" name="Gerade Verbindung mit Pfeil 163"/>
          <p:cNvCxnSpPr>
            <a:stCxn id="165" idx="3"/>
            <a:endCxn id="166" idx="1"/>
          </p:cNvCxnSpPr>
          <p:nvPr/>
        </p:nvCxnSpPr>
        <p:spPr>
          <a:xfrm>
            <a:off x="1940920" y="2401436"/>
            <a:ext cx="61855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hteck 37"/>
          <p:cNvSpPr>
            <a:spLocks noChangeArrowheads="1"/>
          </p:cNvSpPr>
          <p:nvPr/>
        </p:nvSpPr>
        <p:spPr bwMode="auto">
          <a:xfrm>
            <a:off x="1761532" y="231174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6" name="Rechteck 37"/>
          <p:cNvSpPr>
            <a:spLocks noChangeArrowheads="1"/>
          </p:cNvSpPr>
          <p:nvPr/>
        </p:nvSpPr>
        <p:spPr bwMode="auto">
          <a:xfrm>
            <a:off x="2559470" y="23148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9" name="Gerade Verbindung mit Pfeil 168"/>
          <p:cNvCxnSpPr>
            <a:stCxn id="170" idx="3"/>
            <a:endCxn id="171" idx="1"/>
          </p:cNvCxnSpPr>
          <p:nvPr/>
        </p:nvCxnSpPr>
        <p:spPr>
          <a:xfrm flipV="1">
            <a:off x="1940920" y="2631049"/>
            <a:ext cx="61855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0" name="Rechteck 37"/>
          <p:cNvSpPr>
            <a:spLocks noChangeArrowheads="1"/>
          </p:cNvSpPr>
          <p:nvPr/>
        </p:nvSpPr>
        <p:spPr bwMode="auto">
          <a:xfrm>
            <a:off x="1761532" y="2541731"/>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71" name="Rechteck 37"/>
          <p:cNvSpPr>
            <a:spLocks noChangeArrowheads="1"/>
          </p:cNvSpPr>
          <p:nvPr/>
        </p:nvSpPr>
        <p:spPr bwMode="auto">
          <a:xfrm>
            <a:off x="2559470" y="254056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grpSp>
        <p:nvGrpSpPr>
          <p:cNvPr id="102" name="Gruppierung 101"/>
          <p:cNvGrpSpPr/>
          <p:nvPr/>
        </p:nvGrpSpPr>
        <p:grpSpPr>
          <a:xfrm>
            <a:off x="2652390" y="2993918"/>
            <a:ext cx="2279650" cy="1957122"/>
            <a:chOff x="2652390" y="2993918"/>
            <a:chExt cx="2279650" cy="1957122"/>
          </a:xfrm>
        </p:grpSpPr>
        <p:sp>
          <p:nvSpPr>
            <p:cNvPr id="103"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grpSp>
          <p:nvGrpSpPr>
            <p:cNvPr id="105" name="Gruppieren 217"/>
            <p:cNvGrpSpPr/>
            <p:nvPr/>
          </p:nvGrpSpPr>
          <p:grpSpPr>
            <a:xfrm>
              <a:off x="2915816" y="3097304"/>
              <a:ext cx="1174822" cy="564155"/>
              <a:chOff x="1606378" y="5428943"/>
              <a:chExt cx="2273771" cy="1091875"/>
            </a:xfrm>
          </p:grpSpPr>
          <p:sp>
            <p:nvSpPr>
              <p:cNvPr id="113" name="Abgerundetes Rechteck 112"/>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5"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6" name="Abgerundetes Rechteck 125"/>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7" name="Abgerundetes Rechteck 126"/>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136" name="Gewinkelte Verbindung 13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8" name="Gewinkelte Verbindung 137"/>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1" name="Gewinkelte Verbindung 140"/>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2" name="Gewinkelte Verbindung 141"/>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3" name="Gewinkelte Verbindung 142"/>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6" name="Abgerundetes Rechteck 145"/>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106" name="Freihandform 105"/>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107"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sp>
        <p:nvSpPr>
          <p:cNvPr id="145" name="Textfeld 144"/>
          <p:cNvSpPr txBox="1"/>
          <p:nvPr/>
        </p:nvSpPr>
        <p:spPr>
          <a:xfrm>
            <a:off x="1857765" y="3645024"/>
            <a:ext cx="779150" cy="261610"/>
          </a:xfrm>
          <a:prstGeom prst="rect">
            <a:avLst/>
          </a:prstGeom>
          <a:noFill/>
        </p:spPr>
        <p:txBody>
          <a:bodyPr wrap="square" rtlCol="0">
            <a:spAutoFit/>
          </a:bodyPr>
          <a:lstStyle/>
          <a:p>
            <a:pPr algn="ctr"/>
            <a:r>
              <a:rPr lang="en-US" sz="1100"/>
              <a:t>B</a:t>
            </a:r>
            <a:r>
              <a:rPr lang="en-US" sz="1100" smtClean="0"/>
              <a:t>oolean</a:t>
            </a:r>
            <a:endParaRPr lang="en-US" sz="1100" dirty="0"/>
          </a:p>
        </p:txBody>
      </p:sp>
      <p:sp>
        <p:nvSpPr>
          <p:cNvPr id="147" name="Textfeld 146"/>
          <p:cNvSpPr txBox="1"/>
          <p:nvPr/>
        </p:nvSpPr>
        <p:spPr>
          <a:xfrm>
            <a:off x="4342588" y="3765391"/>
            <a:ext cx="1011556" cy="261610"/>
          </a:xfrm>
          <a:prstGeom prst="rect">
            <a:avLst/>
          </a:prstGeom>
          <a:noFill/>
        </p:spPr>
        <p:txBody>
          <a:bodyPr wrap="square" rtlCol="0">
            <a:spAutoFit/>
          </a:bodyPr>
          <a:lstStyle/>
          <a:p>
            <a:pPr algn="ctr"/>
            <a:r>
              <a:rPr lang="en-US" sz="1100" smtClean="0"/>
              <a:t>Boolean</a:t>
            </a:r>
            <a:endParaRPr lang="en-US" sz="1100" dirty="0"/>
          </a:p>
        </p:txBody>
      </p:sp>
      <p:sp>
        <p:nvSpPr>
          <p:cNvPr id="148" name="Textfeld 147"/>
          <p:cNvSpPr txBox="1"/>
          <p:nvPr/>
        </p:nvSpPr>
        <p:spPr>
          <a:xfrm>
            <a:off x="4344185" y="3028458"/>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149" name="Textfeld 148"/>
          <p:cNvSpPr txBox="1"/>
          <p:nvPr/>
        </p:nvSpPr>
        <p:spPr>
          <a:xfrm>
            <a:off x="4342289" y="3240087"/>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0" name="Textfeld 149"/>
          <p:cNvSpPr txBox="1"/>
          <p:nvPr/>
        </p:nvSpPr>
        <p:spPr>
          <a:xfrm>
            <a:off x="4343008" y="3518381"/>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151" name="Textfeld 150"/>
          <p:cNvSpPr txBox="1"/>
          <p:nvPr/>
        </p:nvSpPr>
        <p:spPr>
          <a:xfrm>
            <a:off x="4358372" y="20858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2" name="Textfeld 151"/>
          <p:cNvSpPr txBox="1"/>
          <p:nvPr/>
        </p:nvSpPr>
        <p:spPr>
          <a:xfrm>
            <a:off x="4356476" y="22975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7" name="Textfeld 156"/>
          <p:cNvSpPr txBox="1"/>
          <p:nvPr/>
        </p:nvSpPr>
        <p:spPr>
          <a:xfrm>
            <a:off x="1720058" y="21606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61" name="Textfeld 160"/>
          <p:cNvSpPr txBox="1"/>
          <p:nvPr/>
        </p:nvSpPr>
        <p:spPr>
          <a:xfrm>
            <a:off x="1718162" y="23723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62"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FSM</a:t>
            </a:r>
            <a:endParaRPr lang="en-US" altLang="de-DE" sz="1100"/>
          </a:p>
        </p:txBody>
      </p:sp>
      <p:sp>
        <p:nvSpPr>
          <p:cNvPr id="163" name="Espace réservé du contenu 4"/>
          <p:cNvSpPr>
            <a:spLocks noGrp="1"/>
          </p:cNvSpPr>
          <p:nvPr>
            <p:ph idx="1"/>
          </p:nvPr>
        </p:nvSpPr>
        <p:spPr>
          <a:xfrm>
            <a:off x="467544" y="4989795"/>
            <a:ext cx="8424936" cy="1175509"/>
          </a:xfrm>
        </p:spPr>
        <p:txBody>
          <a:bodyPr/>
          <a:lstStyle/>
          <a:p>
            <a:pPr marL="342900" indent="-342900">
              <a:lnSpc>
                <a:spcPct val="120000"/>
              </a:lnSpc>
              <a:buFont typeface="Arial" charset="0"/>
              <a:buChar char="•"/>
            </a:pPr>
            <a:r>
              <a:rPr lang="en-US" dirty="0" smtClean="0"/>
              <a:t>Graphical representation of intermediate connectors</a:t>
            </a:r>
          </a:p>
          <a:p>
            <a:pPr marL="342900" indent="-342900">
              <a:lnSpc>
                <a:spcPct val="120000"/>
              </a:lnSpc>
              <a:buFont typeface="Arial" charset="0"/>
              <a:buChar char="•"/>
            </a:pPr>
            <a:r>
              <a:rPr lang="en-US" dirty="0" smtClean="0"/>
              <a:t>Embedding of FSM for component behavior</a:t>
            </a:r>
            <a:endParaRPr lang="en-US" dirty="0"/>
          </a:p>
        </p:txBody>
      </p:sp>
    </p:spTree>
    <p:extLst>
      <p:ext uri="{BB962C8B-B14F-4D97-AF65-F5344CB8AC3E}">
        <p14:creationId xmlns:p14="http://schemas.microsoft.com/office/powerpoint/2010/main" val="132809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MODEL EXECUTION</a:t>
            </a:r>
            <a:endParaRPr lang="fr-FR" dirty="0"/>
          </a:p>
        </p:txBody>
      </p:sp>
      <p:sp>
        <p:nvSpPr>
          <p:cNvPr id="6" name="Espace réservé du texte 5"/>
          <p:cNvSpPr>
            <a:spLocks noGrp="1"/>
          </p:cNvSpPr>
          <p:nvPr>
            <p:ph type="body" idx="1"/>
          </p:nvPr>
        </p:nvSpPr>
        <p:spPr/>
        <p:txBody>
          <a:bodyPr/>
          <a:lstStyle/>
          <a:p>
            <a:r>
              <a:rPr lang="fr-FR" dirty="0" smtClean="0"/>
              <a:t>STEP 2.1</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35</a:t>
            </a:fld>
            <a:endParaRPr lang="fr-FR"/>
          </a:p>
        </p:txBody>
      </p:sp>
    </p:spTree>
    <p:extLst>
      <p:ext uri="{BB962C8B-B14F-4D97-AF65-F5344CB8AC3E}">
        <p14:creationId xmlns:p14="http://schemas.microsoft.com/office/powerpoint/2010/main" val="5762447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Eclipse as a platform</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36</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a:t>I</a:t>
            </a:r>
            <a:r>
              <a:rPr lang="en-US" sz="2400" dirty="0" smtClean="0"/>
              <a:t>ntegrated </a:t>
            </a:r>
            <a:r>
              <a:rPr lang="en-US" sz="2400" dirty="0"/>
              <a:t>development </a:t>
            </a:r>
            <a:r>
              <a:rPr lang="en-US" sz="2400" dirty="0" smtClean="0"/>
              <a:t>platform with </a:t>
            </a:r>
            <a:r>
              <a:rPr lang="en-US" sz="2400" dirty="0"/>
              <a:t>base workspace and an extensible plug-in system</a:t>
            </a:r>
          </a:p>
          <a:p>
            <a:pPr marL="342900" indent="-342900">
              <a:lnSpc>
                <a:spcPct val="120000"/>
              </a:lnSpc>
              <a:spcBef>
                <a:spcPts val="600"/>
              </a:spcBef>
              <a:buFont typeface="Arial" charset="0"/>
              <a:buChar char="•"/>
            </a:pPr>
            <a:r>
              <a:rPr lang="en-US" sz="2400" dirty="0"/>
              <a:t>Contribute to existing IDE</a:t>
            </a:r>
          </a:p>
          <a:p>
            <a:pPr marL="1076212" lvl="2" indent="-342900">
              <a:lnSpc>
                <a:spcPct val="120000"/>
              </a:lnSpc>
              <a:spcBef>
                <a:spcPts val="600"/>
              </a:spcBef>
              <a:buFont typeface="Arial" charset="0"/>
              <a:buChar char="•"/>
            </a:pPr>
            <a:r>
              <a:rPr lang="en-US" dirty="0"/>
              <a:t>Open structure with </a:t>
            </a:r>
            <a:r>
              <a:rPr lang="en-US" dirty="0" smtClean="0"/>
              <a:t>third party </a:t>
            </a:r>
            <a:r>
              <a:rPr lang="en-US" dirty="0"/>
              <a:t>contributions</a:t>
            </a:r>
          </a:p>
          <a:p>
            <a:pPr marL="1076212" lvl="2" indent="-342900">
              <a:lnSpc>
                <a:spcPct val="120000"/>
              </a:lnSpc>
              <a:spcBef>
                <a:spcPts val="600"/>
              </a:spcBef>
              <a:buFont typeface="Arial" charset="0"/>
              <a:buChar char="•"/>
            </a:pPr>
            <a:r>
              <a:rPr lang="en-US" dirty="0"/>
              <a:t>Update site, market place, …</a:t>
            </a:r>
          </a:p>
          <a:p>
            <a:pPr marL="342900" indent="-342900">
              <a:lnSpc>
                <a:spcPct val="120000"/>
              </a:lnSpc>
              <a:spcBef>
                <a:spcPts val="600"/>
              </a:spcBef>
              <a:buFont typeface="Arial" charset="0"/>
              <a:buChar char="•"/>
            </a:pPr>
            <a:r>
              <a:rPr lang="en-US" sz="2400" dirty="0"/>
              <a:t>Or create your own application</a:t>
            </a:r>
          </a:p>
          <a:p>
            <a:pPr marL="1076212" lvl="2" indent="-342900">
              <a:lnSpc>
                <a:spcPct val="120000"/>
              </a:lnSpc>
              <a:spcBef>
                <a:spcPts val="600"/>
              </a:spcBef>
              <a:buFont typeface="Arial" charset="0"/>
              <a:buChar char="•"/>
            </a:pPr>
            <a:r>
              <a:rPr lang="en-US" dirty="0"/>
              <a:t>Rich Client Platform (RCP) for </a:t>
            </a:r>
            <a:r>
              <a:rPr lang="en-US" dirty="0" smtClean="0"/>
              <a:t>general </a:t>
            </a:r>
            <a:r>
              <a:rPr lang="en-US" dirty="0"/>
              <a:t>purpose </a:t>
            </a:r>
            <a:r>
              <a:rPr lang="en-US" dirty="0" smtClean="0"/>
              <a:t>applications</a:t>
            </a:r>
          </a:p>
          <a:p>
            <a:pPr marL="361945" lvl="1" indent="-342900">
              <a:lnSpc>
                <a:spcPct val="120000"/>
              </a:lnSpc>
              <a:spcBef>
                <a:spcPts val="600"/>
              </a:spcBef>
              <a:buFont typeface="Arial" charset="0"/>
              <a:buChar char="•"/>
            </a:pPr>
            <a:r>
              <a:rPr lang="en-US" b="1" dirty="0" smtClean="0"/>
              <a:t>Don’t </a:t>
            </a:r>
            <a:r>
              <a:rPr lang="en-US" b="1" dirty="0"/>
              <a:t>be afraid of the number of </a:t>
            </a:r>
            <a:r>
              <a:rPr lang="en-US" b="1" dirty="0" smtClean="0"/>
              <a:t>workspace projects </a:t>
            </a:r>
          </a:p>
          <a:p>
            <a:pPr marL="1076212" lvl="2" indent="-342900">
              <a:lnSpc>
                <a:spcPct val="120000"/>
              </a:lnSpc>
              <a:spcBef>
                <a:spcPts val="600"/>
              </a:spcBef>
              <a:buFont typeface="Arial" charset="0"/>
              <a:buChar char="•"/>
            </a:pPr>
            <a:r>
              <a:rPr lang="en-US" dirty="0" smtClean="0"/>
              <a:t>Most </a:t>
            </a:r>
            <a:r>
              <a:rPr lang="en-US" dirty="0"/>
              <a:t>of them are due to </a:t>
            </a:r>
            <a:r>
              <a:rPr lang="en-US" dirty="0" smtClean="0"/>
              <a:t>splitting the java </a:t>
            </a:r>
            <a:r>
              <a:rPr lang="en-US" dirty="0"/>
              <a:t>packages for easier deployment and dependency management.</a:t>
            </a:r>
          </a:p>
          <a:p>
            <a:pPr marL="361945" lvl="1" indent="-342900">
              <a:lnSpc>
                <a:spcPct val="120000"/>
              </a:lnSpc>
              <a:spcBef>
                <a:spcPts val="600"/>
              </a:spcBef>
              <a:buFont typeface="Arial" charset="0"/>
              <a:buChar char="•"/>
            </a:pPr>
            <a:endParaRPr lang="en-US" dirty="0" smtClean="0"/>
          </a:p>
          <a:p>
            <a:pPr marL="1076212" lvl="2" indent="-342900">
              <a:lnSpc>
                <a:spcPct val="120000"/>
              </a:lnSpc>
              <a:spcBef>
                <a:spcPts val="600"/>
              </a:spcBef>
              <a:buFont typeface="Arial" charset="0"/>
              <a:buChar char="•"/>
            </a:pPr>
            <a:endParaRPr lang="en-US" dirty="0"/>
          </a:p>
        </p:txBody>
      </p:sp>
    </p:spTree>
    <p:extLst>
      <p:ext uri="{BB962C8B-B14F-4D97-AF65-F5344CB8AC3E}">
        <p14:creationId xmlns:p14="http://schemas.microsoft.com/office/powerpoint/2010/main" val="188237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workbench vs. language workbench</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37</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We use eclipse as a </a:t>
            </a:r>
            <a:r>
              <a:rPr lang="en-US" sz="2400" b="1" dirty="0" smtClean="0"/>
              <a:t>language workbench </a:t>
            </a:r>
            <a:r>
              <a:rPr lang="en-US" sz="2400" dirty="0" smtClean="0"/>
              <a:t>in which we define the constituents of and services for languages in form of </a:t>
            </a:r>
            <a:r>
              <a:rPr lang="en-US" sz="2400" b="1" dirty="0" smtClean="0"/>
              <a:t>eclipse plugins</a:t>
            </a:r>
            <a:r>
              <a:rPr lang="en-US" sz="2400" dirty="0" smtClean="0"/>
              <a:t>.</a:t>
            </a:r>
          </a:p>
          <a:p>
            <a:pPr marL="342900" indent="-342900">
              <a:lnSpc>
                <a:spcPct val="120000"/>
              </a:lnSpc>
              <a:spcBef>
                <a:spcPts val="600"/>
              </a:spcBef>
              <a:buFont typeface="Arial" charset="0"/>
              <a:buChar char="•"/>
            </a:pPr>
            <a:endParaRPr lang="en-US" sz="1400" dirty="0"/>
          </a:p>
          <a:p>
            <a:pPr marL="342900" indent="-342900">
              <a:lnSpc>
                <a:spcPct val="120000"/>
              </a:lnSpc>
              <a:spcBef>
                <a:spcPts val="600"/>
              </a:spcBef>
              <a:buFont typeface="Arial" charset="0"/>
              <a:buChar char="•"/>
            </a:pPr>
            <a:r>
              <a:rPr lang="en-US" sz="2400" dirty="0" smtClean="0"/>
              <a:t>From this we start another eclipse instance </a:t>
            </a:r>
            <a:r>
              <a:rPr lang="mr-IN" sz="2400" dirty="0" smtClean="0"/>
              <a:t>–</a:t>
            </a:r>
            <a:r>
              <a:rPr lang="en-US" sz="2400" dirty="0" smtClean="0"/>
              <a:t> the </a:t>
            </a:r>
            <a:r>
              <a:rPr lang="en-US" sz="2400" b="1" dirty="0" smtClean="0"/>
              <a:t>modeling workbench</a:t>
            </a:r>
            <a:r>
              <a:rPr lang="en-US" sz="2400" dirty="0" smtClean="0"/>
              <a:t>.</a:t>
            </a:r>
          </a:p>
          <a:p>
            <a:pPr marL="342900" indent="-342900">
              <a:lnSpc>
                <a:spcPct val="120000"/>
              </a:lnSpc>
              <a:spcBef>
                <a:spcPts val="600"/>
              </a:spcBef>
              <a:buFont typeface="Arial" charset="0"/>
              <a:buChar char="•"/>
            </a:pPr>
            <a:endParaRPr lang="en-US" sz="1400" dirty="0" smtClean="0"/>
          </a:p>
          <a:p>
            <a:pPr marL="342900" indent="-342900">
              <a:lnSpc>
                <a:spcPct val="120000"/>
              </a:lnSpc>
              <a:spcBef>
                <a:spcPts val="600"/>
              </a:spcBef>
              <a:buFont typeface="Arial" charset="0"/>
              <a:buChar char="•"/>
            </a:pPr>
            <a:r>
              <a:rPr lang="en-US" sz="2400" dirty="0" smtClean="0"/>
              <a:t>Into this, we deploy the </a:t>
            </a:r>
            <a:r>
              <a:rPr lang="en-US" sz="2400" b="1" dirty="0" smtClean="0"/>
              <a:t>tools and services to create models</a:t>
            </a:r>
            <a:r>
              <a:rPr lang="en-US" sz="2400" dirty="0" smtClean="0"/>
              <a:t> conforming to the language(s) defined in the language workbench.</a:t>
            </a:r>
            <a:endParaRPr lang="en-US" dirty="0"/>
          </a:p>
        </p:txBody>
      </p:sp>
    </p:spTree>
    <p:extLst>
      <p:ext uri="{BB962C8B-B14F-4D97-AF65-F5344CB8AC3E}">
        <p14:creationId xmlns:p14="http://schemas.microsoft.com/office/powerpoint/2010/main" val="1646351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38</a:t>
            </a:fld>
            <a:endParaRPr lang="fr-FR"/>
          </a:p>
        </p:txBody>
      </p:sp>
      <p:sp>
        <p:nvSpPr>
          <p:cNvPr id="6"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smtClean="0"/>
              <a:t>2.1 Running the FSM example</a:t>
            </a:r>
            <a:endParaRPr lang="en-US" kern="0" dirty="0"/>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Tree>
    <p:extLst>
      <p:ext uri="{BB962C8B-B14F-4D97-AF65-F5344CB8AC3E}">
        <p14:creationId xmlns:p14="http://schemas.microsoft.com/office/powerpoint/2010/main" val="1465913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Load the FSM </a:t>
            </a:r>
            <a:r>
              <a:rPr lang="en-US" dirty="0" smtClean="0"/>
              <a:t>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39</a:t>
            </a:fld>
            <a:endParaRPr lang="fr-FR"/>
          </a:p>
        </p:txBody>
      </p:sp>
      <p:pic>
        <p:nvPicPr>
          <p:cNvPr id="6" name="Inhaltsplatzhalt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772816"/>
            <a:ext cx="5459466" cy="4203700"/>
          </a:xfrm>
        </p:spPr>
      </p:pic>
      <p:sp>
        <p:nvSpPr>
          <p:cNvPr id="7" name="Rechteck 6"/>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680468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Tutorial website</a:t>
            </a:r>
            <a:endParaRPr lang="en-US" dirty="0"/>
          </a:p>
        </p:txBody>
      </p:sp>
      <p:sp>
        <p:nvSpPr>
          <p:cNvPr id="3" name="Fußzeilenplatzhalter 2"/>
          <p:cNvSpPr>
            <a:spLocks noGrp="1"/>
          </p:cNvSpPr>
          <p:nvPr>
            <p:ph type="ftr" sz="quarter" idx="15"/>
          </p:nvPr>
        </p:nvSpPr>
        <p:spPr/>
        <p:txBody>
          <a:bodyPr/>
          <a:lstStyle/>
          <a:p>
            <a:r>
              <a:rPr lang="en-US" smtClean="0"/>
              <a:t>GEMOC Studio Tutorial </a:t>
            </a:r>
            <a:r>
              <a:rPr lang="mr-IN" smtClean="0"/>
              <a:t>–</a:t>
            </a:r>
            <a:r>
              <a:rPr lang="en-US" smtClean="0"/>
              <a:t> ICSA 2017 </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4</a:t>
            </a:fld>
            <a:endParaRPr lang="fr-FR"/>
          </a:p>
        </p:txBody>
      </p:sp>
      <p:sp>
        <p:nvSpPr>
          <p:cNvPr id="5" name="Inhaltsplatzhalter 4"/>
          <p:cNvSpPr>
            <a:spLocks noGrp="1"/>
          </p:cNvSpPr>
          <p:nvPr>
            <p:ph idx="1"/>
          </p:nvPr>
        </p:nvSpPr>
        <p:spPr/>
        <p:txBody>
          <a:bodyPr/>
          <a:lstStyle/>
          <a:p>
            <a:pPr algn="ctr"/>
            <a:endParaRPr lang="en-US" u="sng" dirty="0" smtClean="0">
              <a:solidFill>
                <a:schemeClr val="bg2"/>
              </a:solidFill>
            </a:endParaRPr>
          </a:p>
          <a:p>
            <a:pPr algn="ctr"/>
            <a:endParaRPr lang="en-US" u="sng" dirty="0">
              <a:solidFill>
                <a:schemeClr val="bg2"/>
              </a:solidFill>
            </a:endParaRPr>
          </a:p>
          <a:p>
            <a:pPr algn="ctr"/>
            <a:endParaRPr lang="en-US" u="sng" smtClean="0">
              <a:solidFill>
                <a:schemeClr val="bg2"/>
              </a:solidFill>
            </a:endParaRPr>
          </a:p>
          <a:p>
            <a:pPr algn="ctr"/>
            <a:r>
              <a:rPr lang="en-US" u="sng" smtClean="0">
                <a:solidFill>
                  <a:schemeClr val="bg2"/>
                </a:solidFill>
              </a:rPr>
              <a:t>https</a:t>
            </a:r>
            <a:r>
              <a:rPr lang="en-US" u="sng" dirty="0">
                <a:solidFill>
                  <a:schemeClr val="bg2"/>
                </a:solidFill>
              </a:rPr>
              <a:t>://</a:t>
            </a:r>
            <a:r>
              <a:rPr lang="en-US" u="sng" dirty="0" err="1">
                <a:solidFill>
                  <a:schemeClr val="bg2"/>
                </a:solidFill>
              </a:rPr>
              <a:t>github.com</a:t>
            </a:r>
            <a:r>
              <a:rPr lang="en-US" u="sng" dirty="0">
                <a:solidFill>
                  <a:schemeClr val="bg2"/>
                </a:solidFill>
              </a:rPr>
              <a:t>/</a:t>
            </a:r>
            <a:r>
              <a:rPr lang="en-US" u="sng" dirty="0" err="1">
                <a:solidFill>
                  <a:schemeClr val="bg2"/>
                </a:solidFill>
              </a:rPr>
              <a:t>gemoc</a:t>
            </a:r>
            <a:r>
              <a:rPr lang="en-US" u="sng" dirty="0">
                <a:solidFill>
                  <a:schemeClr val="bg2"/>
                </a:solidFill>
              </a:rPr>
              <a:t>/ICSA2017Tutorial</a:t>
            </a:r>
          </a:p>
        </p:txBody>
      </p:sp>
    </p:spTree>
    <p:extLst>
      <p:ext uri="{BB962C8B-B14F-4D97-AF65-F5344CB8AC3E}">
        <p14:creationId xmlns:p14="http://schemas.microsoft.com/office/powerpoint/2010/main" val="741679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Start the modeling workbench</a:t>
            </a: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40</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28800"/>
            <a:ext cx="8280000" cy="3875500"/>
          </a:xfrm>
          <a:prstGeom prst="rect">
            <a:avLst/>
          </a:prstGeom>
        </p:spPr>
      </p:pic>
      <p:sp>
        <p:nvSpPr>
          <p:cNvPr id="8" name="Rechteck 7"/>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99355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Examine and run your models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41</a:t>
            </a:fld>
            <a:endParaRPr lang="fr-F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97" y="1412776"/>
            <a:ext cx="8280000" cy="4653369"/>
          </a:xfrm>
          <a:prstGeom prst="rect">
            <a:avLst/>
          </a:prstGeom>
        </p:spPr>
      </p:pic>
      <p:sp>
        <p:nvSpPr>
          <p:cNvPr id="8" name="Rechteck 7"/>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
        <p:nvSpPr>
          <p:cNvPr id="6" name="Text Box 49"/>
          <p:cNvSpPr txBox="1">
            <a:spLocks noChangeArrowheads="1"/>
          </p:cNvSpPr>
          <p:nvPr/>
        </p:nvSpPr>
        <p:spPr bwMode="auto">
          <a:xfrm>
            <a:off x="2915816" y="191683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5796136" y="2606715"/>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0" name="Text Box 49"/>
          <p:cNvSpPr txBox="1">
            <a:spLocks noChangeArrowheads="1"/>
          </p:cNvSpPr>
          <p:nvPr/>
        </p:nvSpPr>
        <p:spPr bwMode="auto">
          <a:xfrm>
            <a:off x="3198229" y="3712287"/>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graphical model representation</a:t>
            </a:r>
            <a:endParaRPr lang="en-US" altLang="de-DE" sz="1000" dirty="0">
              <a:solidFill>
                <a:srgbClr val="0000CC"/>
              </a:solidFill>
              <a:latin typeface="Comic Sans MS" panose="030F0702030302020204" pitchFamily="66" charset="0"/>
            </a:endParaRPr>
          </a:p>
        </p:txBody>
      </p:sp>
      <p:sp>
        <p:nvSpPr>
          <p:cNvPr id="11" name="Text Box 49"/>
          <p:cNvSpPr txBox="1">
            <a:spLocks noChangeArrowheads="1"/>
          </p:cNvSpPr>
          <p:nvPr/>
        </p:nvSpPr>
        <p:spPr bwMode="auto">
          <a:xfrm>
            <a:off x="971600" y="5157192"/>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execution </a:t>
            </a:r>
            <a:r>
              <a:rPr lang="en-US" altLang="de-DE" sz="1000" dirty="0" smtClean="0">
                <a:solidFill>
                  <a:srgbClr val="0000CC"/>
                </a:solidFill>
                <a:latin typeface="Comic Sans MS" panose="030F0702030302020204" pitchFamily="66" charset="0"/>
              </a:rPr>
              <a:t>trace</a:t>
            </a:r>
            <a:endParaRPr lang="en-US" altLang="de-DE" sz="1000" dirty="0">
              <a:solidFill>
                <a:srgbClr val="0000CC"/>
              </a:solidFill>
              <a:latin typeface="Comic Sans MS" panose="030F0702030302020204" pitchFamily="66" charset="0"/>
            </a:endParaRPr>
          </a:p>
        </p:txBody>
      </p:sp>
      <p:sp>
        <p:nvSpPr>
          <p:cNvPr id="4" name="Freihandform 3"/>
          <p:cNvSpPr/>
          <p:nvPr/>
        </p:nvSpPr>
        <p:spPr bwMode="auto">
          <a:xfrm>
            <a:off x="2782389" y="2024531"/>
            <a:ext cx="496388" cy="26338"/>
          </a:xfrm>
          <a:custGeom>
            <a:avLst/>
            <a:gdLst>
              <a:gd name="connsiteX0" fmla="*/ 496388 w 496388"/>
              <a:gd name="connsiteY0" fmla="*/ 26338 h 26338"/>
              <a:gd name="connsiteX1" fmla="*/ 352697 w 496388"/>
              <a:gd name="connsiteY1" fmla="*/ 212 h 26338"/>
              <a:gd name="connsiteX2" fmla="*/ 0 w 496388"/>
              <a:gd name="connsiteY2" fmla="*/ 13275 h 26338"/>
            </a:gdLst>
            <a:ahLst/>
            <a:cxnLst>
              <a:cxn ang="0">
                <a:pos x="connsiteX0" y="connsiteY0"/>
              </a:cxn>
              <a:cxn ang="0">
                <a:pos x="connsiteX1" y="connsiteY1"/>
              </a:cxn>
              <a:cxn ang="0">
                <a:pos x="connsiteX2" y="connsiteY2"/>
              </a:cxn>
            </a:cxnLst>
            <a:rect l="l" t="t" r="r" b="b"/>
            <a:pathLst>
              <a:path w="496388" h="26338">
                <a:moveTo>
                  <a:pt x="496388" y="26338"/>
                </a:moveTo>
                <a:cubicBezTo>
                  <a:pt x="465908" y="14363"/>
                  <a:pt x="435428" y="2389"/>
                  <a:pt x="352697" y="212"/>
                </a:cubicBezTo>
                <a:cubicBezTo>
                  <a:pt x="269966" y="-1965"/>
                  <a:pt x="0" y="13275"/>
                  <a:pt x="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2" name="Freihandform 11"/>
          <p:cNvSpPr/>
          <p:nvPr/>
        </p:nvSpPr>
        <p:spPr bwMode="auto">
          <a:xfrm>
            <a:off x="5891349" y="2220686"/>
            <a:ext cx="182880" cy="548624"/>
          </a:xfrm>
          <a:custGeom>
            <a:avLst/>
            <a:gdLst>
              <a:gd name="connsiteX0" fmla="*/ 182880 w 182880"/>
              <a:gd name="connsiteY0" fmla="*/ 509451 h 548624"/>
              <a:gd name="connsiteX1" fmla="*/ 39188 w 182880"/>
              <a:gd name="connsiteY1" fmla="*/ 496388 h 548624"/>
              <a:gd name="connsiteX2" fmla="*/ 0 w 182880"/>
              <a:gd name="connsiteY2" fmla="*/ 0 h 548624"/>
            </a:gdLst>
            <a:ahLst/>
            <a:cxnLst>
              <a:cxn ang="0">
                <a:pos x="connsiteX0" y="connsiteY0"/>
              </a:cxn>
              <a:cxn ang="0">
                <a:pos x="connsiteX1" y="connsiteY1"/>
              </a:cxn>
              <a:cxn ang="0">
                <a:pos x="connsiteX2" y="connsiteY2"/>
              </a:cxn>
            </a:cxnLst>
            <a:rect l="l" t="t" r="r" b="b"/>
            <a:pathLst>
              <a:path w="182880" h="548624">
                <a:moveTo>
                  <a:pt x="182880" y="509451"/>
                </a:moveTo>
                <a:cubicBezTo>
                  <a:pt x="126274" y="545374"/>
                  <a:pt x="69668" y="581297"/>
                  <a:pt x="39188" y="496388"/>
                </a:cubicBezTo>
                <a:cubicBezTo>
                  <a:pt x="8708" y="41147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3" name="Freihandform 12"/>
          <p:cNvSpPr/>
          <p:nvPr/>
        </p:nvSpPr>
        <p:spPr bwMode="auto">
          <a:xfrm>
            <a:off x="2782389" y="3760983"/>
            <a:ext cx="927462" cy="131748"/>
          </a:xfrm>
          <a:custGeom>
            <a:avLst/>
            <a:gdLst>
              <a:gd name="connsiteX0" fmla="*/ 927462 w 927462"/>
              <a:gd name="connsiteY0" fmla="*/ 79497 h 131748"/>
              <a:gd name="connsiteX1" fmla="*/ 470262 w 927462"/>
              <a:gd name="connsiteY1" fmla="*/ 1120 h 131748"/>
              <a:gd name="connsiteX2" fmla="*/ 0 w 927462"/>
              <a:gd name="connsiteY2" fmla="*/ 131748 h 131748"/>
            </a:gdLst>
            <a:ahLst/>
            <a:cxnLst>
              <a:cxn ang="0">
                <a:pos x="connsiteX0" y="connsiteY0"/>
              </a:cxn>
              <a:cxn ang="0">
                <a:pos x="connsiteX1" y="connsiteY1"/>
              </a:cxn>
              <a:cxn ang="0">
                <a:pos x="connsiteX2" y="connsiteY2"/>
              </a:cxn>
            </a:cxnLst>
            <a:rect l="l" t="t" r="r" b="b"/>
            <a:pathLst>
              <a:path w="927462" h="131748">
                <a:moveTo>
                  <a:pt x="927462" y="79497"/>
                </a:moveTo>
                <a:cubicBezTo>
                  <a:pt x="776150" y="35954"/>
                  <a:pt x="624839" y="-7588"/>
                  <a:pt x="470262" y="1120"/>
                </a:cubicBezTo>
                <a:cubicBezTo>
                  <a:pt x="315685" y="9828"/>
                  <a:pt x="0" y="131748"/>
                  <a:pt x="0" y="13174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4" name="Freihandform 13"/>
          <p:cNvSpPr/>
          <p:nvPr/>
        </p:nvSpPr>
        <p:spPr bwMode="auto">
          <a:xfrm>
            <a:off x="1737360" y="4990011"/>
            <a:ext cx="195943" cy="325398"/>
          </a:xfrm>
          <a:custGeom>
            <a:avLst/>
            <a:gdLst>
              <a:gd name="connsiteX0" fmla="*/ 195943 w 195943"/>
              <a:gd name="connsiteY0" fmla="*/ 287383 h 325398"/>
              <a:gd name="connsiteX1" fmla="*/ 52251 w 195943"/>
              <a:gd name="connsiteY1" fmla="*/ 300446 h 325398"/>
              <a:gd name="connsiteX2" fmla="*/ 0 w 195943"/>
              <a:gd name="connsiteY2" fmla="*/ 0 h 325398"/>
            </a:gdLst>
            <a:ahLst/>
            <a:cxnLst>
              <a:cxn ang="0">
                <a:pos x="connsiteX0" y="connsiteY0"/>
              </a:cxn>
              <a:cxn ang="0">
                <a:pos x="connsiteX1" y="connsiteY1"/>
              </a:cxn>
              <a:cxn ang="0">
                <a:pos x="connsiteX2" y="connsiteY2"/>
              </a:cxn>
            </a:cxnLst>
            <a:rect l="l" t="t" r="r" b="b"/>
            <a:pathLst>
              <a:path w="195943" h="325398">
                <a:moveTo>
                  <a:pt x="195943" y="287383"/>
                </a:moveTo>
                <a:cubicBezTo>
                  <a:pt x="140425" y="317863"/>
                  <a:pt x="84908" y="348343"/>
                  <a:pt x="52251" y="300446"/>
                </a:cubicBezTo>
                <a:cubicBezTo>
                  <a:pt x="19594" y="25254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Tree>
    <p:extLst>
      <p:ext uri="{BB962C8B-B14F-4D97-AF65-F5344CB8AC3E}">
        <p14:creationId xmlns:p14="http://schemas.microsoft.com/office/powerpoint/2010/main" val="1818902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smtClean="0"/>
              <a:t>ABSTRACT SYNTAX EXTENSION</a:t>
            </a:r>
            <a:endParaRPr lang="fr-FR" dirty="0"/>
          </a:p>
        </p:txBody>
      </p:sp>
      <p:sp>
        <p:nvSpPr>
          <p:cNvPr id="6" name="Espace réservé du texte 5"/>
          <p:cNvSpPr>
            <a:spLocks noGrp="1"/>
          </p:cNvSpPr>
          <p:nvPr>
            <p:ph type="body" idx="1"/>
          </p:nvPr>
        </p:nvSpPr>
        <p:spPr/>
        <p:txBody>
          <a:bodyPr/>
          <a:lstStyle/>
          <a:p>
            <a:r>
              <a:rPr lang="fr-FR" dirty="0" smtClean="0"/>
              <a:t>STEP 2.2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42</a:t>
            </a:fld>
            <a:endParaRPr lang="fr-FR"/>
          </a:p>
        </p:txBody>
      </p:sp>
    </p:spTree>
    <p:extLst>
      <p:ext uri="{BB962C8B-B14F-4D97-AF65-F5344CB8AC3E}">
        <p14:creationId xmlns:p14="http://schemas.microsoft.com/office/powerpoint/2010/main" val="15287600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defines your domain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43</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smtClean="0"/>
              <a:t>We use Ecore to define the concepts and relations of the domain of FSMs</a:t>
            </a:r>
          </a:p>
          <a:p>
            <a:pPr marL="342900" indent="-342900">
              <a:lnSpc>
                <a:spcPct val="120000"/>
              </a:lnSpc>
              <a:spcBef>
                <a:spcPts val="600"/>
              </a:spcBef>
              <a:buFont typeface="Arial" charset="0"/>
              <a:buChar char="•"/>
            </a:pPr>
            <a:r>
              <a:rPr lang="en-US" dirty="0" smtClean="0"/>
              <a:t>Alternatives are MOF, grammars, </a:t>
            </a:r>
            <a:r>
              <a:rPr lang="mr-IN" dirty="0" smtClean="0"/>
              <a:t>…</a:t>
            </a:r>
            <a:endParaRPr lang="en-US" dirty="0" smtClean="0"/>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7" name="Ellipse 14"/>
          <p:cNvSpPr/>
          <p:nvPr/>
        </p:nvSpPr>
        <p:spPr>
          <a:xfrm>
            <a:off x="3685686" y="2129928"/>
            <a:ext cx="1224136" cy="1176867"/>
          </a:xfrm>
          <a:prstGeom prst="ellipse">
            <a:avLst/>
          </a:prstGeom>
          <a:noFill/>
          <a:ln w="5715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bg2"/>
              </a:solidFill>
            </a:endParaRPr>
          </a:p>
        </p:txBody>
      </p:sp>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Tree>
    <p:extLst>
      <p:ext uri="{BB962C8B-B14F-4D97-AF65-F5344CB8AC3E}">
        <p14:creationId xmlns:p14="http://schemas.microsoft.com/office/powerpoint/2010/main" val="1634469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Ecore</a:t>
            </a:r>
            <a:r>
              <a:rPr lang="en-US" dirty="0" smtClean="0"/>
              <a:t>/EMF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44</a:t>
            </a:fld>
            <a:endParaRPr lang="en-US" dirty="0"/>
          </a:p>
        </p:txBody>
      </p:sp>
      <p:sp>
        <p:nvSpPr>
          <p:cNvPr id="5" name="Inhaltsplatzhalter 4"/>
          <p:cNvSpPr>
            <a:spLocks noGrp="1"/>
          </p:cNvSpPr>
          <p:nvPr>
            <p:ph idx="1"/>
          </p:nvPr>
        </p:nvSpPr>
        <p:spPr/>
        <p:txBody>
          <a:bodyPr/>
          <a:lstStyle/>
          <a:p>
            <a:pPr marL="0">
              <a:lnSpc>
                <a:spcPct val="100000"/>
              </a:lnSpc>
              <a:spcBef>
                <a:spcPts val="1800"/>
              </a:spcBef>
            </a:pPr>
            <a:r>
              <a:rPr lang="en-US" dirty="0" smtClean="0"/>
              <a:t>EMF serves as the foundation: It provides the Ecore meta-metamodel (basically a Class diagram ), and frameworks and tools around it :</a:t>
            </a:r>
          </a:p>
          <a:p>
            <a:pPr marL="0">
              <a:lnSpc>
                <a:spcPct val="100000"/>
              </a:lnSpc>
              <a:spcBef>
                <a:spcPts val="1800"/>
              </a:spcBef>
            </a:pPr>
            <a:endParaRPr lang="en-US" dirty="0" smtClean="0"/>
          </a:p>
          <a:p>
            <a:pPr>
              <a:lnSpc>
                <a:spcPct val="100000"/>
              </a:lnSpc>
            </a:pPr>
            <a:r>
              <a:rPr lang="en-US" dirty="0" smtClean="0"/>
              <a:t>EMF provides almost for free (among other features)</a:t>
            </a:r>
          </a:p>
          <a:p>
            <a:pPr marL="342900" indent="-342900">
              <a:lnSpc>
                <a:spcPct val="100000"/>
              </a:lnSpc>
              <a:buFont typeface="Arial" panose="020B0604020202020204" pitchFamily="34" charset="0"/>
              <a:buChar char="•"/>
            </a:pPr>
            <a:r>
              <a:rPr lang="en-US" dirty="0"/>
              <a:t>S</a:t>
            </a:r>
            <a:r>
              <a:rPr lang="en-US" dirty="0" smtClean="0"/>
              <a:t>erialization (XMI)</a:t>
            </a:r>
          </a:p>
          <a:p>
            <a:pPr marL="342900" indent="-342900">
              <a:lnSpc>
                <a:spcPct val="100000"/>
              </a:lnSpc>
              <a:buFont typeface="Arial" panose="020B0604020202020204" pitchFamily="34" charset="0"/>
              <a:buChar char="•"/>
            </a:pPr>
            <a:r>
              <a:rPr lang="en-US" dirty="0" smtClean="0"/>
              <a:t>Tree editor </a:t>
            </a:r>
          </a:p>
          <a:p>
            <a:pPr marL="1076212" lvl="2" indent="-342900">
              <a:lnSpc>
                <a:spcPct val="100000"/>
              </a:lnSpc>
              <a:buFont typeface="Arial" panose="020B0604020202020204" pitchFamily="34" charset="0"/>
              <a:buChar char="•"/>
            </a:pPr>
            <a:r>
              <a:rPr lang="en-US" dirty="0" smtClean="0"/>
              <a:t>either reflective, or generated with possibility to customize</a:t>
            </a:r>
          </a:p>
          <a:p>
            <a:pPr marL="1076212" lvl="2" indent="-342900">
              <a:lnSpc>
                <a:spcPct val="100000"/>
              </a:lnSpc>
              <a:buFont typeface="Arial" panose="020B0604020202020204" pitchFamily="34" charset="0"/>
              <a:buChar char="•"/>
            </a:pPr>
            <a:r>
              <a:rPr lang="en-US" dirty="0" smtClean="0"/>
              <a:t>Edition support (outline, notification API for other editors, …)</a:t>
            </a:r>
          </a:p>
          <a:p>
            <a:pPr marL="342900" indent="-342900">
              <a:lnSpc>
                <a:spcPct val="100000"/>
              </a:lnSpc>
              <a:buFont typeface="Arial" panose="020B0604020202020204" pitchFamily="34" charset="0"/>
              <a:buChar char="•"/>
            </a:pPr>
            <a:r>
              <a:rPr lang="en-US" dirty="0" smtClean="0"/>
              <a:t>Java manipulation API</a:t>
            </a:r>
          </a:p>
          <a:p>
            <a:pPr marL="342900" indent="-342900">
              <a:lnSpc>
                <a:spcPct val="100000"/>
              </a:lnSpc>
              <a:buFont typeface="Arial" panose="020B0604020202020204" pitchFamily="34" charset="0"/>
              <a:buChar char="•"/>
            </a:pPr>
            <a:r>
              <a:rPr lang="en-US" dirty="0" smtClean="0"/>
              <a:t>EMF compatible projects use this as a base to propose extended services</a:t>
            </a:r>
          </a:p>
          <a:p>
            <a:pPr>
              <a:lnSpc>
                <a:spcPct val="100000"/>
              </a:lnSpc>
            </a:pPr>
            <a:endParaRPr lang="en-US" dirty="0"/>
          </a:p>
        </p:txBody>
      </p:sp>
    </p:spTree>
    <p:extLst>
      <p:ext uri="{BB962C8B-B14F-4D97-AF65-F5344CB8AC3E}">
        <p14:creationId xmlns:p14="http://schemas.microsoft.com/office/powerpoint/2010/main" val="282110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Ecore most used concepts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45</a:t>
            </a:fld>
            <a:endParaRPr lang="en-US" dirty="0"/>
          </a:p>
        </p:txBody>
      </p:sp>
      <p:sp>
        <p:nvSpPr>
          <p:cNvPr id="6" name="Espace réservé du contenu 7"/>
          <p:cNvSpPr>
            <a:spLocks noGrp="1"/>
          </p:cNvSpPr>
          <p:nvPr>
            <p:ph idx="1"/>
          </p:nvPr>
        </p:nvSpPr>
        <p:spPr>
          <a:xfrm>
            <a:off x="467544" y="5301208"/>
            <a:ext cx="4032448" cy="1440160"/>
          </a:xfrm>
        </p:spPr>
        <p:txBody>
          <a:bodyPr/>
          <a:lstStyle/>
          <a:p>
            <a:pPr marL="0">
              <a:lnSpc>
                <a:spcPct val="100000"/>
              </a:lnSpc>
            </a:pPr>
            <a:r>
              <a:rPr lang="en-US" sz="1600" dirty="0" smtClean="0"/>
              <a:t>(removed most helper derived features, operations and generic support) </a:t>
            </a:r>
            <a:endParaRPr lang="en-US" sz="1600" dirty="0"/>
          </a:p>
        </p:txBody>
      </p:sp>
      <p:pic>
        <p:nvPicPr>
          <p:cNvPr id="7"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96365"/>
            <a:ext cx="6215556" cy="5768929"/>
          </a:xfrm>
          <a:prstGeom prst="rect">
            <a:avLst/>
          </a:prstGeom>
        </p:spPr>
      </p:pic>
    </p:spTree>
    <p:extLst>
      <p:ext uri="{BB962C8B-B14F-4D97-AF65-F5344CB8AC3E}">
        <p14:creationId xmlns:p14="http://schemas.microsoft.com/office/powerpoint/2010/main" val="4388800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OCL invariants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46</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a:t>Class diagram structure implies design choices</a:t>
            </a:r>
          </a:p>
          <a:p>
            <a:pPr marL="342900" indent="-342900">
              <a:lnSpc>
                <a:spcPct val="120000"/>
              </a:lnSpc>
              <a:spcBef>
                <a:spcPts val="600"/>
              </a:spcBef>
              <a:buFont typeface="Arial" charset="0"/>
              <a:buChar char="•"/>
            </a:pPr>
            <a:r>
              <a:rPr lang="en-US" dirty="0" smtClean="0"/>
              <a:t>Invariants (e.g., in OCL) </a:t>
            </a:r>
            <a:r>
              <a:rPr lang="en-US" dirty="0"/>
              <a:t>can complement it in order to enforce the consistency of models</a:t>
            </a:r>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19" name="Rectangle 2"/>
          <p:cNvSpPr/>
          <p:nvPr/>
        </p:nvSpPr>
        <p:spPr>
          <a:xfrm>
            <a:off x="5440033" y="1331235"/>
            <a:ext cx="1424913"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2334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47</a:t>
            </a:fld>
            <a:endParaRPr lang="en-US" dirty="0"/>
          </a:p>
        </p:txBody>
      </p:sp>
      <p:sp>
        <p:nvSpPr>
          <p:cNvPr id="6"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a:t>2.2 Adding new concepts to your language</a:t>
            </a: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Tree>
    <p:extLst>
      <p:ext uri="{BB962C8B-B14F-4D97-AF65-F5344CB8AC3E}">
        <p14:creationId xmlns:p14="http://schemas.microsoft.com/office/powerpoint/2010/main" val="95474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abstract syntax</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48</a:t>
            </a:fld>
            <a:endParaRPr lang="fr-FR"/>
          </a:p>
        </p:txBody>
      </p:sp>
      <p:sp>
        <p:nvSpPr>
          <p:cNvPr id="3" name="Inhaltsplatzhalter 2"/>
          <p:cNvSpPr>
            <a:spLocks noGrp="1"/>
          </p:cNvSpPr>
          <p:nvPr>
            <p:ph idx="1"/>
          </p:nvPr>
        </p:nvSpPr>
        <p:spPr/>
        <p:txBody>
          <a:bodyPr/>
          <a:lstStyle/>
          <a:p>
            <a:pPr marL="457200" indent="-457200">
              <a:buFont typeface="+mj-lt"/>
              <a:buAutoNum type="arabicPeriod"/>
            </a:pPr>
            <a:r>
              <a:rPr lang="en-US" dirty="0" smtClean="0"/>
              <a:t>Add concepts for variables, guards, and actions to your FSM language</a:t>
            </a:r>
          </a:p>
          <a:p>
            <a:pPr marL="457200" indent="-457200">
              <a:buFont typeface="+mj-lt"/>
              <a:buAutoNum type="arabicPeriod"/>
            </a:pPr>
            <a:r>
              <a:rPr lang="en-US" dirty="0" smtClean="0"/>
              <a:t>Use the graphical metamodel editor</a:t>
            </a:r>
          </a:p>
          <a:p>
            <a:pPr marL="457200" indent="-457200">
              <a:buFont typeface="+mj-lt"/>
              <a:buAutoNum type="arabicPeriod"/>
            </a:pPr>
            <a:r>
              <a:rPr lang="en-US" dirty="0" smtClean="0"/>
              <a:t>Add an OCL invariant to your language</a:t>
            </a:r>
            <a:endParaRPr lang="en-US" dirty="0"/>
          </a:p>
        </p:txBody>
      </p:sp>
    </p:spTree>
    <p:extLst>
      <p:ext uri="{BB962C8B-B14F-4D97-AF65-F5344CB8AC3E}">
        <p14:creationId xmlns:p14="http://schemas.microsoft.com/office/powerpoint/2010/main" val="10252675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Variable</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49</a:t>
            </a:fld>
            <a:endParaRPr lang="fr-F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81" y="2204864"/>
            <a:ext cx="8280000" cy="2922965"/>
          </a:xfrm>
          <a:prstGeom prst="rect">
            <a:avLst/>
          </a:prstGeom>
        </p:spPr>
      </p:pic>
      <p:sp>
        <p:nvSpPr>
          <p:cNvPr id="10" name="Rechteck 9"/>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7507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sp>
        <p:nvSpPr>
          <p:cNvPr id="2" name="Espace réservé du numéro de diapositive 1"/>
          <p:cNvSpPr>
            <a:spLocks noGrp="1"/>
          </p:cNvSpPr>
          <p:nvPr>
            <p:ph type="sldNum" sz="quarter" idx="10"/>
          </p:nvPr>
        </p:nvSpPr>
        <p:spPr/>
        <p:txBody>
          <a:bodyPr/>
          <a:lstStyle/>
          <a:p>
            <a:pPr>
              <a:defRPr/>
            </a:pPr>
            <a:fld id="{9C43FE8B-EE54-974B-84E3-858AEBC811D4}" type="slidenum">
              <a:rPr lang="en-US" smtClean="0">
                <a:solidFill>
                  <a:srgbClr val="000000"/>
                </a:solidFill>
                <a:latin typeface="Helvetica Neue"/>
              </a:rPr>
              <a:pPr>
                <a:defRPr/>
              </a:pPr>
              <a:t>5</a:t>
            </a:fld>
            <a:endParaRPr lang="en-US">
              <a:solidFill>
                <a:srgbClr val="000000"/>
              </a:solidFill>
              <a:latin typeface="Helvetica Neue"/>
            </a:endParaRPr>
          </a:p>
        </p:txBody>
      </p:sp>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Image 30"/>
          <p:cNvPicPr>
            <a:picLocks noChangeAspect="1"/>
          </p:cNvPicPr>
          <p:nvPr/>
        </p:nvPicPr>
        <p:blipFill>
          <a:blip r:embed="rId9"/>
          <a:stretch>
            <a:fillRect/>
          </a:stretch>
        </p:blipFill>
        <p:spPr>
          <a:xfrm>
            <a:off x="437225" y="871588"/>
            <a:ext cx="744862" cy="857457"/>
          </a:xfrm>
          <a:prstGeom prst="rect">
            <a:avLst/>
          </a:prstGeom>
        </p:spPr>
      </p:pic>
      <p:pic>
        <p:nvPicPr>
          <p:cNvPr id="32" name="Image 31"/>
          <p:cNvPicPr>
            <a:picLocks noChangeAspect="1"/>
          </p:cNvPicPr>
          <p:nvPr/>
        </p:nvPicPr>
        <p:blipFill>
          <a:blip r:embed="rId10"/>
          <a:stretch>
            <a:fillRect/>
          </a:stretch>
        </p:blipFill>
        <p:spPr>
          <a:xfrm>
            <a:off x="251217" y="3530261"/>
            <a:ext cx="680354" cy="808774"/>
          </a:xfrm>
          <a:prstGeom prst="rect">
            <a:avLst/>
          </a:prstGeom>
        </p:spPr>
      </p:pic>
      <p:pic>
        <p:nvPicPr>
          <p:cNvPr id="33" name="Image 32"/>
          <p:cNvPicPr>
            <a:picLocks noChangeAspect="1"/>
          </p:cNvPicPr>
          <p:nvPr/>
        </p:nvPicPr>
        <p:blipFill>
          <a:blip r:embed="rId11"/>
          <a:stretch>
            <a:fillRect/>
          </a:stretch>
        </p:blipFill>
        <p:spPr>
          <a:xfrm>
            <a:off x="6456911" y="201397"/>
            <a:ext cx="820812" cy="962442"/>
          </a:xfrm>
          <a:prstGeom prst="rect">
            <a:avLst/>
          </a:prstGeom>
        </p:spPr>
      </p:pic>
      <p:pic>
        <p:nvPicPr>
          <p:cNvPr id="34" name="Image 33"/>
          <p:cNvPicPr>
            <a:picLocks noChangeAspect="1"/>
          </p:cNvPicPr>
          <p:nvPr/>
        </p:nvPicPr>
        <p:blipFill>
          <a:blip r:embed="rId12"/>
          <a:stretch>
            <a:fillRect/>
          </a:stretch>
        </p:blipFill>
        <p:spPr>
          <a:xfrm>
            <a:off x="8369302" y="3753718"/>
            <a:ext cx="713565" cy="833891"/>
          </a:xfrm>
          <a:prstGeom prst="rect">
            <a:avLst/>
          </a:prstGeom>
        </p:spPr>
      </p:pic>
      <p:pic>
        <p:nvPicPr>
          <p:cNvPr id="35" name="Image 34"/>
          <p:cNvPicPr>
            <a:picLocks noChangeAspect="1"/>
          </p:cNvPicPr>
          <p:nvPr/>
        </p:nvPicPr>
        <p:blipFill>
          <a:blip r:embed="rId13"/>
          <a:stretch>
            <a:fillRect/>
          </a:stretch>
        </p:blipFill>
        <p:spPr>
          <a:xfrm>
            <a:off x="8367704" y="605299"/>
            <a:ext cx="820812" cy="962442"/>
          </a:xfrm>
          <a:prstGeom prst="rect">
            <a:avLst/>
          </a:prstGeom>
        </p:spPr>
      </p:pic>
      <p:pic>
        <p:nvPicPr>
          <p:cNvPr id="36" name="Image 35"/>
          <p:cNvPicPr>
            <a:picLocks noChangeAspect="1"/>
          </p:cNvPicPr>
          <p:nvPr/>
        </p:nvPicPr>
        <p:blipFill>
          <a:blip r:embed="rId14"/>
          <a:stretch>
            <a:fillRect/>
          </a:stretch>
        </p:blipFill>
        <p:spPr>
          <a:xfrm>
            <a:off x="5580112" y="5517232"/>
            <a:ext cx="604788" cy="704400"/>
          </a:xfrm>
          <a:prstGeom prst="rect">
            <a:avLst/>
          </a:prstGeom>
        </p:spPr>
      </p:pic>
      <p:pic>
        <p:nvPicPr>
          <p:cNvPr id="37" name="Image 36"/>
          <p:cNvPicPr>
            <a:picLocks noChangeAspect="1"/>
          </p:cNvPicPr>
          <p:nvPr/>
        </p:nvPicPr>
        <p:blipFill>
          <a:blip r:embed="rId15"/>
          <a:stretch>
            <a:fillRect/>
          </a:stretch>
        </p:blipFill>
        <p:spPr>
          <a:xfrm>
            <a:off x="179512" y="1988840"/>
            <a:ext cx="538803" cy="928971"/>
          </a:xfrm>
          <a:prstGeom prst="rect">
            <a:avLst/>
          </a:prstGeom>
        </p:spPr>
      </p:pic>
      <p:pic>
        <p:nvPicPr>
          <p:cNvPr id="38" name="Image 37"/>
          <p:cNvPicPr>
            <a:picLocks noChangeAspect="1"/>
          </p:cNvPicPr>
          <p:nvPr/>
        </p:nvPicPr>
        <p:blipFill>
          <a:blip r:embed="rId16"/>
          <a:stretch>
            <a:fillRect/>
          </a:stretch>
        </p:blipFill>
        <p:spPr>
          <a:xfrm>
            <a:off x="279855" y="5047321"/>
            <a:ext cx="651716" cy="836712"/>
          </a:xfrm>
          <a:prstGeom prst="rect">
            <a:avLst/>
          </a:prstGeom>
        </p:spPr>
      </p:pic>
      <p:pic>
        <p:nvPicPr>
          <p:cNvPr id="39" name="Image 38"/>
          <p:cNvPicPr>
            <a:picLocks noChangeAspect="1"/>
          </p:cNvPicPr>
          <p:nvPr/>
        </p:nvPicPr>
        <p:blipFill>
          <a:blip r:embed="rId17"/>
          <a:stretch>
            <a:fillRect/>
          </a:stretch>
        </p:blipFill>
        <p:spPr>
          <a:xfrm>
            <a:off x="7740352" y="5162622"/>
            <a:ext cx="786658" cy="786658"/>
          </a:xfrm>
          <a:prstGeom prst="rect">
            <a:avLst/>
          </a:prstGeom>
        </p:spPr>
      </p:pic>
      <p:pic>
        <p:nvPicPr>
          <p:cNvPr id="40" name="Image 39"/>
          <p:cNvPicPr>
            <a:picLocks noChangeAspect="1"/>
          </p:cNvPicPr>
          <p:nvPr/>
        </p:nvPicPr>
        <p:blipFill>
          <a:blip r:embed="rId18"/>
          <a:stretch>
            <a:fillRect/>
          </a:stretch>
        </p:blipFill>
        <p:spPr>
          <a:xfrm>
            <a:off x="8480756" y="2295424"/>
            <a:ext cx="715565" cy="715565"/>
          </a:xfrm>
          <a:prstGeom prst="rect">
            <a:avLst/>
          </a:prstGeom>
        </p:spPr>
      </p:pic>
      <p:pic>
        <p:nvPicPr>
          <p:cNvPr id="41" name="Image 40"/>
          <p:cNvPicPr>
            <a:picLocks noChangeAspect="1"/>
          </p:cNvPicPr>
          <p:nvPr/>
        </p:nvPicPr>
        <p:blipFill>
          <a:blip r:embed="rId19"/>
          <a:stretch>
            <a:fillRect/>
          </a:stretch>
        </p:blipFill>
        <p:spPr>
          <a:xfrm>
            <a:off x="2056050" y="211839"/>
            <a:ext cx="812800" cy="812800"/>
          </a:xfrm>
          <a:prstGeom prst="rect">
            <a:avLst/>
          </a:prstGeom>
        </p:spPr>
      </p:pic>
    </p:spTree>
    <p:extLst>
      <p:ext uri="{BB962C8B-B14F-4D97-AF65-F5344CB8AC3E}">
        <p14:creationId xmlns:p14="http://schemas.microsoft.com/office/powerpoint/2010/main" val="544015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5000"/>
                            </p:stCondLst>
                            <p:childTnLst>
                              <p:par>
                                <p:cTn id="38" presetID="6"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Graphic spid="17"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Guard</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50</a:t>
            </a:fld>
            <a:endParaRPr lang="fr-FR"/>
          </a:p>
        </p:txBody>
      </p:sp>
      <p:pic>
        <p:nvPicPr>
          <p:cNvPr id="6" name="Bil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4784"/>
            <a:ext cx="7847952" cy="4448232"/>
          </a:xfrm>
          <a:prstGeom prst="rect">
            <a:avLst/>
          </a:prstGeom>
        </p:spPr>
      </p:pic>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972547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Action</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51</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38" y="1617663"/>
            <a:ext cx="8280000" cy="4191428"/>
          </a:xfrm>
          <a:prstGeom prst="rect">
            <a:avLst/>
          </a:prstGeom>
        </p:spPr>
      </p:pic>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045435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OCL invariant</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52</a:t>
            </a:fld>
            <a:endParaRPr lang="en-US" dirty="0"/>
          </a:p>
        </p:txBody>
      </p:sp>
      <p:sp>
        <p:nvSpPr>
          <p:cNvPr id="6" name="Espace réservé du contenu 4"/>
          <p:cNvSpPr txBox="1">
            <a:spLocks/>
          </p:cNvSpPr>
          <p:nvPr/>
        </p:nvSpPr>
        <p:spPr>
          <a:xfrm>
            <a:off x="323528" y="1745580"/>
            <a:ext cx="7540625"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a:lnSpc>
                <a:spcPct val="100000"/>
              </a:lnSpc>
            </a:pPr>
            <a:r>
              <a:rPr lang="en-US" sz="2000" kern="0" dirty="0" smtClean="0"/>
              <a:t>Use the </a:t>
            </a:r>
            <a:r>
              <a:rPr lang="en-US" sz="2000" b="1" kern="0" dirty="0" err="1" smtClean="0"/>
              <a:t>OCLInEcore</a:t>
            </a:r>
            <a:r>
              <a:rPr lang="en-US" sz="2000" kern="0" dirty="0" smtClean="0"/>
              <a:t> </a:t>
            </a:r>
            <a:r>
              <a:rPr lang="en-US" sz="2000" b="1" kern="0" dirty="0" smtClean="0"/>
              <a:t>editor</a:t>
            </a:r>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r>
              <a:rPr lang="en-US" sz="2000" kern="0" dirty="0" smtClean="0"/>
              <a:t>Add invariant: </a:t>
            </a:r>
            <a:r>
              <a:rPr lang="en-US" dirty="0" smtClean="0"/>
              <a:t>states cannot </a:t>
            </a:r>
            <a:br>
              <a:rPr lang="en-US" dirty="0" smtClean="0"/>
            </a:br>
            <a:r>
              <a:rPr lang="en-US" dirty="0" smtClean="0"/>
              <a:t>have two outgoing transitions </a:t>
            </a:r>
            <a:br>
              <a:rPr lang="en-US" dirty="0" smtClean="0"/>
            </a:br>
            <a:r>
              <a:rPr lang="en-US" dirty="0" smtClean="0"/>
              <a:t>without a guard</a:t>
            </a:r>
          </a:p>
          <a:p>
            <a:pPr>
              <a:lnSpc>
                <a:spcPct val="100000"/>
              </a:lnSpc>
            </a:pPr>
            <a:endParaRPr lang="en-US" sz="2000" kern="0" dirty="0" smtClean="0"/>
          </a:p>
          <a:p>
            <a:pPr>
              <a:lnSpc>
                <a:spcPct val="100000"/>
              </a:lnSpc>
            </a:pPr>
            <a:endParaRPr lang="en-US" sz="2000" kern="0" dirty="0" smtClean="0"/>
          </a:p>
          <a:p>
            <a:pPr>
              <a:lnSpc>
                <a:spcPct val="100000"/>
              </a:lnSpc>
            </a:pPr>
            <a:r>
              <a:rPr lang="en-US" sz="2000" kern="0" dirty="0" smtClean="0"/>
              <a:t>Syntax example: </a:t>
            </a:r>
            <a:br>
              <a:rPr lang="en-US" sz="2000" kern="0" dirty="0" smtClean="0"/>
            </a:br>
            <a:r>
              <a:rPr lang="en-US" sz="2000" kern="0" dirty="0" smtClean="0"/>
              <a:t>check name uniqueness</a:t>
            </a:r>
          </a:p>
        </p:txBody>
      </p:sp>
      <p:pic>
        <p:nvPicPr>
          <p:cNvPr id="7" name="Image 5"/>
          <p:cNvPicPr>
            <a:picLocks noChangeAspect="1"/>
          </p:cNvPicPr>
          <p:nvPr/>
        </p:nvPicPr>
        <p:blipFill>
          <a:blip r:embed="rId3"/>
          <a:stretch>
            <a:fillRect/>
          </a:stretch>
        </p:blipFill>
        <p:spPr>
          <a:xfrm>
            <a:off x="4218004" y="2060848"/>
            <a:ext cx="4818492" cy="2664296"/>
          </a:xfrm>
          <a:prstGeom prst="rect">
            <a:avLst/>
          </a:prstGeom>
        </p:spPr>
      </p:pic>
      <p:sp>
        <p:nvSpPr>
          <p:cNvPr id="8" name="Rechteck 7"/>
          <p:cNvSpPr/>
          <p:nvPr/>
        </p:nvSpPr>
        <p:spPr>
          <a:xfrm>
            <a:off x="197097" y="5057948"/>
            <a:ext cx="8983415" cy="584775"/>
          </a:xfrm>
          <a:prstGeom prst="rect">
            <a:avLst/>
          </a:prstGeom>
        </p:spPr>
        <p:txBody>
          <a:bodyPr wrap="square">
            <a:spAutoFit/>
          </a:bodyPr>
          <a:lstStyle/>
          <a:p>
            <a:pPr lvl="1">
              <a:lnSpc>
                <a:spcPct val="100000"/>
              </a:lnSpc>
            </a:pPr>
            <a:r>
              <a:rPr lang="en-US" sz="1600" b="1" kern="0" dirty="0" smtClean="0">
                <a:solidFill>
                  <a:schemeClr val="tx2"/>
                </a:solidFill>
                <a:latin typeface="Courier New" charset="0"/>
                <a:ea typeface="Courier New" charset="0"/>
                <a:cs typeface="Courier New" charset="0"/>
              </a:rPr>
              <a:t>invariant</a:t>
            </a:r>
            <a:r>
              <a:rPr lang="en-US" sz="1600" kern="0" dirty="0" smtClean="0">
                <a:solidFill>
                  <a:schemeClr val="tx2"/>
                </a:solidFill>
                <a:latin typeface="Courier New" charset="0"/>
                <a:ea typeface="Courier New" charset="0"/>
                <a:cs typeface="Courier New" charset="0"/>
              </a:rPr>
              <a:t> </a:t>
            </a:r>
            <a:r>
              <a:rPr lang="en-US" sz="1600" kern="0" dirty="0" err="1">
                <a:solidFill>
                  <a:schemeClr val="tx2"/>
                </a:solidFill>
                <a:latin typeface="Courier New" charset="0"/>
                <a:ea typeface="Courier New" charset="0"/>
                <a:cs typeface="Courier New" charset="0"/>
              </a:rPr>
              <a:t>uniqueStateNames</a:t>
            </a:r>
            <a:r>
              <a:rPr lang="en-US" sz="1600" kern="0" dirty="0">
                <a:solidFill>
                  <a:schemeClr val="tx2"/>
                </a:solidFill>
                <a:latin typeface="Courier New" charset="0"/>
                <a:ea typeface="Courier New" charset="0"/>
                <a:cs typeface="Courier New" charset="0"/>
              </a:rPr>
              <a:t>: </a:t>
            </a:r>
          </a:p>
          <a:p>
            <a:pPr lvl="1">
              <a:lnSpc>
                <a:spcPct val="100000"/>
              </a:lnSpc>
            </a:pPr>
            <a:r>
              <a:rPr lang="en-US" sz="1600" kern="0" dirty="0" err="1">
                <a:solidFill>
                  <a:schemeClr val="tx2"/>
                </a:solidFill>
                <a:latin typeface="Courier New" charset="0"/>
                <a:ea typeface="Courier New" charset="0"/>
                <a:cs typeface="Courier New" charset="0"/>
              </a:rPr>
              <a:t>self.</a:t>
            </a:r>
            <a:r>
              <a:rPr lang="en-US" sz="1600" i="1" kern="0" dirty="0" err="1">
                <a:solidFill>
                  <a:schemeClr val="tx2"/>
                </a:solidFill>
                <a:latin typeface="Courier New" charset="0"/>
                <a:ea typeface="Courier New" charset="0"/>
                <a:cs typeface="Courier New" charset="0"/>
              </a:rPr>
              <a:t>states</a:t>
            </a:r>
            <a:r>
              <a:rPr lang="en-US" sz="1600" i="1" kern="0" dirty="0">
                <a:solidFill>
                  <a:schemeClr val="tx2"/>
                </a:solidFill>
                <a:latin typeface="Courier New" charset="0"/>
                <a:ea typeface="Courier New" charset="0"/>
                <a:cs typeface="Courier New" charset="0"/>
              </a:rPr>
              <a:t>-&gt;</a:t>
            </a:r>
            <a:r>
              <a:rPr lang="en-US" sz="1600" i="1" kern="0" dirty="0" err="1">
                <a:solidFill>
                  <a:schemeClr val="tx2"/>
                </a:solidFill>
                <a:latin typeface="Courier New" charset="0"/>
                <a:ea typeface="Courier New" charset="0"/>
                <a:cs typeface="Courier New" charset="0"/>
              </a:rPr>
              <a:t>forAll</a:t>
            </a:r>
            <a:r>
              <a:rPr lang="en-US" sz="1600" i="1" kern="0" dirty="0">
                <a:solidFill>
                  <a:schemeClr val="tx2"/>
                </a:solidFill>
                <a:latin typeface="Courier New" charset="0"/>
                <a:ea typeface="Courier New" charset="0"/>
                <a:cs typeface="Courier New" charset="0"/>
              </a:rPr>
              <a:t>(s1, s2| s1 &lt;&gt; s2 </a:t>
            </a:r>
            <a:r>
              <a:rPr lang="en-US" sz="1600" i="1" kern="0" dirty="0" smtClean="0">
                <a:solidFill>
                  <a:schemeClr val="tx2"/>
                </a:solidFill>
                <a:latin typeface="Courier New" charset="0"/>
                <a:ea typeface="Courier New" charset="0"/>
                <a:cs typeface="Courier New" charset="0"/>
              </a:rPr>
              <a:t>implies </a:t>
            </a:r>
            <a:r>
              <a:rPr lang="en-US" sz="1600" i="1" kern="0" dirty="0">
                <a:solidFill>
                  <a:schemeClr val="tx2"/>
                </a:solidFill>
                <a:latin typeface="Courier New" charset="0"/>
                <a:ea typeface="Courier New" charset="0"/>
                <a:cs typeface="Courier New" charset="0"/>
              </a:rPr>
              <a:t>s1.name &lt;&gt; s2.name);</a:t>
            </a:r>
            <a:endParaRPr lang="en-US" sz="1600" kern="0" dirty="0">
              <a:solidFill>
                <a:schemeClr val="tx2"/>
              </a:solidFill>
              <a:latin typeface="Courier New" charset="0"/>
              <a:ea typeface="Courier New" charset="0"/>
              <a:cs typeface="Courier New" charset="0"/>
            </a:endParaRPr>
          </a:p>
        </p:txBody>
      </p:sp>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334213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DYNAMIC SEMANTICS EXTENSION</a:t>
            </a:r>
            <a:endParaRPr lang="fr-FR" dirty="0"/>
          </a:p>
        </p:txBody>
      </p:sp>
      <p:sp>
        <p:nvSpPr>
          <p:cNvPr id="6" name="Espace réservé du texte 5"/>
          <p:cNvSpPr>
            <a:spLocks noGrp="1"/>
          </p:cNvSpPr>
          <p:nvPr>
            <p:ph type="body" idx="1"/>
          </p:nvPr>
        </p:nvSpPr>
        <p:spPr/>
        <p:txBody>
          <a:bodyPr/>
          <a:lstStyle/>
          <a:p>
            <a:r>
              <a:rPr lang="fr-FR" dirty="0" smtClean="0"/>
              <a:t>STEP 2.3</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53</a:t>
            </a:fld>
            <a:endParaRPr lang="fr-FR"/>
          </a:p>
        </p:txBody>
      </p:sp>
    </p:spTree>
    <p:extLst>
      <p:ext uri="{BB962C8B-B14F-4D97-AF65-F5344CB8AC3E}">
        <p14:creationId xmlns:p14="http://schemas.microsoft.com/office/powerpoint/2010/main" val="1789221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54</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Two main ways to add behavior</a:t>
            </a:r>
          </a:p>
          <a:p>
            <a:pPr marL="1190512" lvl="2" indent="-457200">
              <a:buFont typeface="+mj-lt"/>
              <a:buAutoNum type="arabicPeriod"/>
            </a:pPr>
            <a:r>
              <a:rPr lang="en-US" b="1" dirty="0" smtClean="0"/>
              <a:t>Operational</a:t>
            </a:r>
            <a:r>
              <a:rPr lang="en-US" dirty="0" smtClean="0"/>
              <a:t>: using interpreters</a:t>
            </a:r>
          </a:p>
          <a:p>
            <a:pPr marL="1190512" lvl="2" indent="-457200">
              <a:buFont typeface="+mj-lt"/>
              <a:buAutoNum type="arabicPeriod"/>
            </a:pPr>
            <a:r>
              <a:rPr lang="en-US" b="1" dirty="0" smtClean="0"/>
              <a:t>Translational</a:t>
            </a:r>
            <a:r>
              <a:rPr lang="en-US" dirty="0" smtClean="0"/>
              <a:t>: code generation</a:t>
            </a:r>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Interpreters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738607" y="4760686"/>
            <a:ext cx="1080110" cy="396479"/>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460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operational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55</a:t>
            </a:fld>
            <a:endParaRPr lang="en-US" dirty="0"/>
          </a:p>
        </p:txBody>
      </p:sp>
      <p:sp>
        <p:nvSpPr>
          <p:cNvPr id="5" name="Inhaltsplatzhalter 4"/>
          <p:cNvSpPr>
            <a:spLocks noGrp="1"/>
          </p:cNvSpPr>
          <p:nvPr>
            <p:ph idx="1"/>
          </p:nvPr>
        </p:nvSpPr>
        <p:spPr/>
        <p:txBody>
          <a:bodyPr/>
          <a:lstStyle/>
          <a:p>
            <a:pPr marL="342900" indent="-342900">
              <a:lnSpc>
                <a:spcPct val="120000"/>
              </a:lnSpc>
              <a:buFont typeface="Arial" charset="0"/>
              <a:buChar char="•"/>
            </a:pPr>
            <a:r>
              <a:rPr lang="en-US" dirty="0"/>
              <a:t>U</a:t>
            </a:r>
            <a:r>
              <a:rPr lang="en-US" dirty="0" smtClean="0"/>
              <a:t>sually abstract syntax traversal navigating the model</a:t>
            </a:r>
          </a:p>
          <a:p>
            <a:pPr marL="342900" indent="-342900">
              <a:lnSpc>
                <a:spcPct val="120000"/>
              </a:lnSpc>
              <a:buFont typeface="Arial" charset="0"/>
              <a:buChar char="•"/>
            </a:pPr>
            <a:endParaRPr lang="en-US" dirty="0"/>
          </a:p>
          <a:p>
            <a:pPr marL="342900" indent="-342900">
              <a:lnSpc>
                <a:spcPct val="120000"/>
              </a:lnSpc>
              <a:buFont typeface="Arial" charset="0"/>
              <a:buChar char="•"/>
            </a:pPr>
            <a:r>
              <a:rPr lang="en-US" dirty="0"/>
              <a:t>A</a:t>
            </a:r>
            <a:r>
              <a:rPr lang="en-US" dirty="0" smtClean="0"/>
              <a:t>dding operations to Ecore enables adding behavior to metamodel</a:t>
            </a:r>
            <a:endParaRPr lang="en-US" dirty="0"/>
          </a:p>
          <a:p>
            <a:pPr marL="1076212" lvl="2" indent="-342900">
              <a:lnSpc>
                <a:spcPct val="120000"/>
              </a:lnSpc>
              <a:buFont typeface="Arial" charset="0"/>
              <a:buChar char="•"/>
            </a:pPr>
            <a:r>
              <a:rPr lang="en-US" dirty="0" smtClean="0"/>
              <a:t> but breaks separation of concerns and language reuse</a:t>
            </a:r>
          </a:p>
          <a:p>
            <a:pPr>
              <a:lnSpc>
                <a:spcPct val="120000"/>
              </a:lnSpc>
            </a:pPr>
            <a:endParaRPr lang="en-US" dirty="0" smtClean="0"/>
          </a:p>
          <a:p>
            <a:pPr marL="342900" indent="-342900">
              <a:lnSpc>
                <a:spcPct val="120000"/>
              </a:lnSpc>
              <a:buFont typeface="Arial" charset="0"/>
              <a:buChar char="•"/>
            </a:pPr>
            <a:r>
              <a:rPr lang="en-US" dirty="0" smtClean="0"/>
              <a:t>Traditional approaches: </a:t>
            </a:r>
            <a:r>
              <a:rPr lang="en-US" b="1" dirty="0" smtClean="0"/>
              <a:t>visitor design pattern</a:t>
            </a:r>
          </a:p>
          <a:p>
            <a:pPr marL="342900" indent="-342900">
              <a:lnSpc>
                <a:spcPct val="120000"/>
              </a:lnSpc>
              <a:buFont typeface="Arial" charset="0"/>
              <a:buChar char="•"/>
            </a:pPr>
            <a:endParaRPr lang="en-US" b="1" dirty="0" smtClean="0"/>
          </a:p>
          <a:p>
            <a:pPr marL="342900" indent="-342900">
              <a:lnSpc>
                <a:spcPct val="120000"/>
              </a:lnSpc>
              <a:buFont typeface="Arial" charset="0"/>
              <a:buChar char="•"/>
            </a:pPr>
            <a:r>
              <a:rPr lang="en-US" dirty="0" smtClean="0"/>
              <a:t>However, it doesn't scale to </a:t>
            </a:r>
          </a:p>
          <a:p>
            <a:pPr marL="1076212" lvl="2" indent="-342900">
              <a:lnSpc>
                <a:spcPct val="120000"/>
              </a:lnSpc>
              <a:buFont typeface="Arial" charset="0"/>
              <a:buChar char="•"/>
            </a:pPr>
            <a:r>
              <a:rPr lang="en-US" dirty="0" smtClean="0"/>
              <a:t>multiple </a:t>
            </a:r>
            <a:r>
              <a:rPr lang="en-US" dirty="0" err="1" smtClean="0"/>
              <a:t>metamodels</a:t>
            </a:r>
            <a:endParaRPr lang="en-US" dirty="0" smtClean="0"/>
          </a:p>
          <a:p>
            <a:pPr marL="1076212" lvl="2" indent="-342900">
              <a:lnSpc>
                <a:spcPct val="120000"/>
              </a:lnSpc>
              <a:buFont typeface="Arial" charset="0"/>
              <a:buChar char="•"/>
            </a:pPr>
            <a:r>
              <a:rPr lang="en-US" dirty="0"/>
              <a:t>l</a:t>
            </a:r>
            <a:r>
              <a:rPr lang="en-US" dirty="0" smtClean="0"/>
              <a:t>anguage composition</a:t>
            </a:r>
          </a:p>
          <a:p>
            <a:pPr marL="1076212" lvl="2" indent="-342900">
              <a:lnSpc>
                <a:spcPct val="120000"/>
              </a:lnSpc>
              <a:buFont typeface="Arial" charset="0"/>
              <a:buChar char="•"/>
            </a:pPr>
            <a:r>
              <a:rPr lang="en-US" dirty="0" smtClean="0"/>
              <a:t>modular adding of new functionality</a:t>
            </a:r>
            <a:endParaRPr lang="en-US" dirty="0"/>
          </a:p>
        </p:txBody>
      </p:sp>
    </p:spTree>
    <p:extLst>
      <p:ext uri="{BB962C8B-B14F-4D97-AF65-F5344CB8AC3E}">
        <p14:creationId xmlns:p14="http://schemas.microsoft.com/office/powerpoint/2010/main" val="838184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Meet Kermeta and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56</a:t>
            </a:fld>
            <a:endParaRPr lang="en-US" dirty="0"/>
          </a:p>
        </p:txBody>
      </p:sp>
      <p:sp>
        <p:nvSpPr>
          <p:cNvPr id="5" name="Inhaltsplatzhalter 4"/>
          <p:cNvSpPr>
            <a:spLocks noGrp="1"/>
          </p:cNvSpPr>
          <p:nvPr>
            <p:ph idx="1"/>
          </p:nvPr>
        </p:nvSpPr>
        <p:spPr>
          <a:xfrm>
            <a:off x="467544" y="1196752"/>
            <a:ext cx="8568952" cy="4896544"/>
          </a:xfrm>
        </p:spPr>
        <p:txBody>
          <a:bodyPr/>
          <a:lstStyle/>
          <a:p>
            <a:pPr marL="0" indent="0">
              <a:lnSpc>
                <a:spcPct val="120000"/>
              </a:lnSpc>
            </a:pPr>
            <a:r>
              <a:rPr lang="en-US" b="1" dirty="0" smtClean="0"/>
              <a:t>Kermeta</a:t>
            </a:r>
          </a:p>
          <a:p>
            <a:pPr marL="342900" indent="-342900">
              <a:lnSpc>
                <a:spcPct val="120000"/>
              </a:lnSpc>
              <a:buFont typeface="Arial" charset="0"/>
              <a:buChar char="•"/>
            </a:pPr>
            <a:r>
              <a:rPr lang="en-US" dirty="0" smtClean="0"/>
              <a:t>Advanced visitor pattern to add </a:t>
            </a:r>
            <a:r>
              <a:rPr lang="en-US" b="1" dirty="0" smtClean="0"/>
              <a:t>aspect oriented behavior</a:t>
            </a:r>
          </a:p>
          <a:p>
            <a:pPr marL="1076212" lvl="2" indent="-342900">
              <a:lnSpc>
                <a:spcPct val="120000"/>
              </a:lnSpc>
              <a:buFont typeface="Arial" charset="0"/>
              <a:buChar char="•"/>
            </a:pPr>
            <a:r>
              <a:rPr lang="en-US" dirty="0" smtClean="0"/>
              <a:t>see classes as if they where "reopened" and extended</a:t>
            </a:r>
          </a:p>
          <a:p>
            <a:pPr marL="342900" indent="-342900">
              <a:lnSpc>
                <a:spcPct val="120000"/>
              </a:lnSpc>
              <a:buFont typeface="Arial" charset="0"/>
              <a:buChar char="•"/>
            </a:pPr>
            <a:r>
              <a:rPr lang="en-US" dirty="0" smtClean="0"/>
              <a:t>Supports adding operations, attributes, associations, inheritance</a:t>
            </a:r>
          </a:p>
          <a:p>
            <a:pPr marL="342900" indent="-342900">
              <a:lnSpc>
                <a:spcPct val="120000"/>
              </a:lnSpc>
              <a:buFont typeface="Arial" charset="0"/>
              <a:buChar char="•"/>
            </a:pPr>
            <a:r>
              <a:rPr lang="en-US" dirty="0" smtClean="0">
                <a:latin typeface="Courier New" charset="0"/>
                <a:ea typeface="Courier New" charset="0"/>
                <a:cs typeface="Courier New" charset="0"/>
              </a:rPr>
              <a:t>@Main </a:t>
            </a:r>
            <a:r>
              <a:rPr lang="en-US" dirty="0" smtClean="0"/>
              <a:t>denotes entry points</a:t>
            </a:r>
            <a:endParaRPr lang="en-US" dirty="0"/>
          </a:p>
          <a:p>
            <a:pPr marL="342900" indent="-342900">
              <a:lnSpc>
                <a:spcPct val="120000"/>
              </a:lnSpc>
              <a:buFont typeface="Arial" charset="0"/>
              <a:buChar char="•"/>
            </a:pPr>
            <a:r>
              <a:rPr lang="en-US" dirty="0" smtClean="0">
                <a:latin typeface="Courier New" charset="0"/>
                <a:ea typeface="Courier New" charset="0"/>
                <a:cs typeface="Courier New" charset="0"/>
              </a:rPr>
              <a:t>@Step </a:t>
            </a:r>
            <a:r>
              <a:rPr lang="en-US" dirty="0" smtClean="0"/>
              <a:t>executable model parts</a:t>
            </a:r>
          </a:p>
          <a:p>
            <a:pPr marL="342900" indent="-342900">
              <a:lnSpc>
                <a:spcPct val="120000"/>
              </a:lnSpc>
              <a:buFont typeface="Arial" charset="0"/>
              <a:buChar char="•"/>
            </a:pPr>
            <a:endParaRPr lang="en-US" dirty="0" smtClean="0"/>
          </a:p>
          <a:p>
            <a:pPr marL="0" indent="0">
              <a:lnSpc>
                <a:spcPct val="120000"/>
              </a:lnSpc>
            </a:pPr>
            <a:r>
              <a:rPr lang="en-US" b="1" dirty="0" smtClean="0"/>
              <a:t>Melange</a:t>
            </a:r>
            <a:endParaRPr lang="en-US" b="1" dirty="0"/>
          </a:p>
          <a:p>
            <a:pPr marL="342900" indent="-342900">
              <a:lnSpc>
                <a:spcPct val="120000"/>
              </a:lnSpc>
              <a:buFont typeface="Arial" charset="0"/>
              <a:buChar char="•"/>
            </a:pPr>
            <a:r>
              <a:rPr lang="en-US" dirty="0" smtClean="0"/>
              <a:t>Language definition language</a:t>
            </a:r>
          </a:p>
          <a:p>
            <a:pPr marL="342900" indent="-342900">
              <a:lnSpc>
                <a:spcPct val="120000"/>
              </a:lnSpc>
              <a:buFont typeface="Arial" charset="0"/>
              <a:buChar char="•"/>
            </a:pPr>
            <a:r>
              <a:rPr lang="en-US" dirty="0" smtClean="0"/>
              <a:t>Compose static metamodel (Ecore) with dynamic aspects (Kermeta) to generate a language </a:t>
            </a:r>
            <a:r>
              <a:rPr lang="en-US" dirty="0"/>
              <a:t>implementation</a:t>
            </a:r>
          </a:p>
          <a:p>
            <a:pPr marL="342900" indent="-342900">
              <a:lnSpc>
                <a:spcPct val="120000"/>
              </a:lnSpc>
              <a:buFont typeface="Arial" charset="0"/>
              <a:buChar char="•"/>
            </a:pPr>
            <a:endParaRPr lang="en-US" dirty="0"/>
          </a:p>
        </p:txBody>
      </p:sp>
    </p:spTree>
    <p:extLst>
      <p:ext uri="{BB962C8B-B14F-4D97-AF65-F5344CB8AC3E}">
        <p14:creationId xmlns:p14="http://schemas.microsoft.com/office/powerpoint/2010/main" val="663294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Combining language parts with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57</a:t>
            </a:fld>
            <a:endParaRPr lang="en-US" dirty="0"/>
          </a:p>
        </p:txBody>
      </p:sp>
      <p:sp>
        <p:nvSpPr>
          <p:cNvPr id="5" name="Inhaltsplatzhalter 4"/>
          <p:cNvSpPr>
            <a:spLocks noGrp="1"/>
          </p:cNvSpPr>
          <p:nvPr>
            <p:ph idx="1"/>
          </p:nvPr>
        </p:nvSpPr>
        <p:spPr/>
        <p:txBody>
          <a:bodyPr/>
          <a:lstStyle/>
          <a:p>
            <a:pPr>
              <a:lnSpc>
                <a:spcPct val="100000"/>
              </a:lnSpc>
            </a:pPr>
            <a:r>
              <a:rPr lang="en-US" dirty="0" smtClean="0"/>
              <a:t>xx</a:t>
            </a:r>
            <a:endParaRPr lang="en-US" dirty="0"/>
          </a:p>
        </p:txBody>
      </p:sp>
      <p:pic>
        <p:nvPicPr>
          <p:cNvPr id="6" name="Image 5"/>
          <p:cNvPicPr>
            <a:picLocks noChangeAspect="1"/>
          </p:cNvPicPr>
          <p:nvPr/>
        </p:nvPicPr>
        <p:blipFill rotWithShape="1">
          <a:blip r:embed="rId2"/>
          <a:srcRect b="30519"/>
          <a:stretch/>
        </p:blipFill>
        <p:spPr>
          <a:xfrm>
            <a:off x="6310474" y="1237257"/>
            <a:ext cx="2709309" cy="4640015"/>
          </a:xfrm>
          <a:prstGeom prst="rect">
            <a:avLst/>
          </a:prstGeom>
        </p:spPr>
      </p:pic>
      <p:pic>
        <p:nvPicPr>
          <p:cNvPr id="7" name="Image 4"/>
          <p:cNvPicPr>
            <a:picLocks noChangeAspect="1"/>
          </p:cNvPicPr>
          <p:nvPr/>
        </p:nvPicPr>
        <p:blipFill>
          <a:blip r:embed="rId3"/>
          <a:stretch>
            <a:fillRect/>
          </a:stretch>
        </p:blipFill>
        <p:spPr>
          <a:xfrm>
            <a:off x="179512" y="1237258"/>
            <a:ext cx="5859643" cy="1688220"/>
          </a:xfrm>
          <a:prstGeom prst="rect">
            <a:avLst/>
          </a:prstGeom>
        </p:spPr>
      </p:pic>
      <p:sp>
        <p:nvSpPr>
          <p:cNvPr id="8" name="Espace réservé du contenu 2"/>
          <p:cNvSpPr txBox="1">
            <a:spLocks/>
          </p:cNvSpPr>
          <p:nvPr/>
        </p:nvSpPr>
        <p:spPr>
          <a:xfrm>
            <a:off x="446652" y="3140968"/>
            <a:ext cx="5863822" cy="3024336"/>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52" indent="-342900">
              <a:lnSpc>
                <a:spcPct val="120000"/>
              </a:lnSpc>
              <a:buFont typeface="Arial" charset="0"/>
              <a:buChar char="•"/>
            </a:pPr>
            <a:r>
              <a:rPr lang="en-US" sz="2400" kern="0" dirty="0" smtClean="0"/>
              <a:t>Adds operation and attributes</a:t>
            </a:r>
            <a:endParaRPr lang="en-US" sz="2400" kern="0" dirty="0"/>
          </a:p>
          <a:p>
            <a:pPr marL="704795" lvl="3" indent="-342900">
              <a:lnSpc>
                <a:spcPct val="120000"/>
              </a:lnSpc>
              <a:buFont typeface="Arial" charset="0"/>
              <a:buChar char="•"/>
            </a:pPr>
            <a:r>
              <a:rPr lang="en-US" sz="2000" kern="0" dirty="0"/>
              <a:t>may add new concepts too by using multiple Ecore files </a:t>
            </a:r>
            <a:endParaRPr lang="en-US" sz="2000" kern="0" dirty="0" smtClean="0"/>
          </a:p>
          <a:p>
            <a:pPr marL="704795" lvl="3" indent="-342900">
              <a:lnSpc>
                <a:spcPct val="120000"/>
              </a:lnSpc>
              <a:buFont typeface="Arial" charset="0"/>
              <a:buChar char="•"/>
            </a:pPr>
            <a:endParaRPr lang="en-US" sz="2000" kern="0" dirty="0"/>
          </a:p>
          <a:p>
            <a:pPr marL="349250" lvl="2" indent="-349250" defTabSz="199995">
              <a:lnSpc>
                <a:spcPct val="120000"/>
              </a:lnSpc>
              <a:buClr>
                <a:srgbClr val="FF0000"/>
              </a:buClr>
              <a:buFont typeface="Arial" charset="0"/>
              <a:buChar char="•"/>
            </a:pPr>
            <a:r>
              <a:rPr lang="en-US" sz="2800" kern="0" dirty="0" smtClean="0"/>
              <a:t>Melange </a:t>
            </a:r>
            <a:r>
              <a:rPr lang="en-US" sz="2800" kern="0" dirty="0"/>
              <a:t>generates the new resulting </a:t>
            </a:r>
            <a:r>
              <a:rPr lang="en-US" sz="2800" kern="0" dirty="0" smtClean="0"/>
              <a:t>implementation</a:t>
            </a:r>
            <a:endParaRPr lang="en-US" sz="2800" kern="0" dirty="0"/>
          </a:p>
        </p:txBody>
      </p:sp>
    </p:spTree>
    <p:extLst>
      <p:ext uri="{BB962C8B-B14F-4D97-AF65-F5344CB8AC3E}">
        <p14:creationId xmlns:p14="http://schemas.microsoft.com/office/powerpoint/2010/main" val="875861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pPr>
              <a:defRPr/>
            </a:pPr>
            <a:r>
              <a:rPr lang="fr-FR" smtClean="0"/>
              <a:t>- </a:t>
            </a:r>
            <a:fld id="{8D68F26B-E493-43B4-A0D1-A7C7B876D25B}" type="slidenum">
              <a:rPr lang="fr-FR" smtClean="0"/>
              <a:pPr>
                <a:defRPr/>
              </a:pPr>
              <a:t>58</a:t>
            </a:fld>
            <a:endParaRPr lang="fr-FR"/>
          </a:p>
        </p:txBody>
      </p:sp>
      <p:pic>
        <p:nvPicPr>
          <p:cNvPr id="4"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
        <p:nvSpPr>
          <p:cNvPr id="5"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a:t>2.3 Completing the dynamic </a:t>
            </a:r>
            <a:r>
              <a:rPr lang="en-US" kern="0" dirty="0" smtClean="0"/>
              <a:t>semantics of FSM</a:t>
            </a:r>
            <a:endParaRPr lang="en-US" kern="0" dirty="0"/>
          </a:p>
          <a:p>
            <a:pPr marL="0" indent="0">
              <a:buNone/>
            </a:pPr>
            <a:r>
              <a:rPr lang="en-US" kern="0" dirty="0"/>
              <a:t/>
            </a:r>
            <a:br>
              <a:rPr lang="en-US" kern="0" dirty="0"/>
            </a:br>
            <a:endParaRPr lang="en-US" kern="0" dirty="0"/>
          </a:p>
        </p:txBody>
      </p:sp>
    </p:spTree>
    <p:extLst>
      <p:ext uri="{BB962C8B-B14F-4D97-AF65-F5344CB8AC3E}">
        <p14:creationId xmlns:p14="http://schemas.microsoft.com/office/powerpoint/2010/main" val="262964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dynamic semantics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59</a:t>
            </a:fld>
            <a:endParaRPr lang="fr-FR"/>
          </a:p>
        </p:txBody>
      </p:sp>
      <p:sp>
        <p:nvSpPr>
          <p:cNvPr id="3" name="Inhaltsplatzhalter 2"/>
          <p:cNvSpPr>
            <a:spLocks noGrp="1"/>
          </p:cNvSpPr>
          <p:nvPr>
            <p:ph idx="1"/>
          </p:nvPr>
        </p:nvSpPr>
        <p:spPr>
          <a:xfrm>
            <a:off x="1349375" y="2177628"/>
            <a:ext cx="7540625" cy="4203700"/>
          </a:xfrm>
        </p:spPr>
        <p:txBody>
          <a:bodyPr/>
          <a:lstStyle/>
          <a:p>
            <a:r>
              <a:rPr lang="en-US" sz="2300" dirty="0" smtClean="0"/>
              <a:t>The FSM aspects are defined in the file </a:t>
            </a:r>
            <a:r>
              <a:rPr lang="en-US" sz="2300" dirty="0" err="1" smtClean="0">
                <a:latin typeface="Courier New" charset="0"/>
                <a:ea typeface="Courier New" charset="0"/>
                <a:cs typeface="Courier New" charset="0"/>
              </a:rPr>
              <a:t>tfsmAspects.xtend</a:t>
            </a:r>
            <a:r>
              <a:rPr lang="en-US" sz="2300" dirty="0" smtClean="0">
                <a:latin typeface="Courier New" charset="0"/>
                <a:ea typeface="Courier New" charset="0"/>
                <a:cs typeface="Courier New" charset="0"/>
              </a:rPr>
              <a:t> </a:t>
            </a:r>
            <a:r>
              <a:rPr lang="en-US" sz="2300" dirty="0" smtClean="0"/>
              <a:t>of project org.gemoc.sample.legacyfsm.fsm.k3dsa</a:t>
            </a:r>
          </a:p>
          <a:p>
            <a:r>
              <a:rPr lang="en-US" sz="2300" dirty="0" smtClean="0"/>
              <a:t>Investigate these (watch for </a:t>
            </a:r>
            <a:r>
              <a:rPr lang="en-US" sz="2300" dirty="0" smtClean="0">
                <a:latin typeface="Courier New" charset="0"/>
                <a:ea typeface="Courier New" charset="0"/>
                <a:cs typeface="Courier New" charset="0"/>
              </a:rPr>
              <a:t>@Main</a:t>
            </a:r>
            <a:r>
              <a:rPr lang="en-US" sz="2300" dirty="0" smtClean="0">
                <a:latin typeface="Arial Hebrew" charset="-79"/>
                <a:ea typeface="Arial Hebrew" charset="-79"/>
                <a:cs typeface="Arial Hebrew" charset="-79"/>
              </a:rPr>
              <a:t> </a:t>
            </a:r>
            <a:r>
              <a:rPr lang="en-US" sz="2300" dirty="0" smtClean="0"/>
              <a:t>and </a:t>
            </a:r>
            <a:r>
              <a:rPr lang="en-US" sz="2300" dirty="0" smtClean="0">
                <a:latin typeface="Courier New" charset="0"/>
                <a:ea typeface="Courier New" charset="0"/>
                <a:cs typeface="Courier New" charset="0"/>
              </a:rPr>
              <a:t>@Step</a:t>
            </a:r>
            <a:r>
              <a:rPr lang="en-US" sz="2300" dirty="0" smtClean="0"/>
              <a:t>)</a:t>
            </a:r>
          </a:p>
          <a:p>
            <a:r>
              <a:rPr lang="en-US" sz="2300" dirty="0"/>
              <a:t>Two methods are not implemented (marked ”TODO”): please implement these</a:t>
            </a:r>
          </a:p>
          <a:p>
            <a:endParaRPr lang="en-US" sz="2300" dirty="0" smtClean="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585650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C43FE8B-EE54-974B-84E3-858AEBC811D4}" type="slidenum">
              <a:rPr lang="en-US" sz="2000">
                <a:solidFill>
                  <a:srgbClr val="000000"/>
                </a:solidFill>
                <a:latin typeface="Helvetica Neue"/>
              </a:rPr>
              <a:pPr>
                <a:defRPr/>
              </a:pPr>
              <a:t>6</a:t>
            </a:fld>
            <a:endParaRPr lang="en-US" sz="2000">
              <a:solidFill>
                <a:srgbClr val="000000"/>
              </a:solidFill>
              <a:latin typeface="Helvetica Neue"/>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0834" y="239354"/>
            <a:ext cx="1298045" cy="860721"/>
          </a:xfrm>
          <a:prstGeom prst="rect">
            <a:avLst/>
          </a:prstGeom>
        </p:spPr>
      </p:pic>
      <p:pic>
        <p:nvPicPr>
          <p:cNvPr id="6" name="Picture 5"/>
          <p:cNvPicPr>
            <a:picLocks noChangeAspect="1"/>
          </p:cNvPicPr>
          <p:nvPr/>
        </p:nvPicPr>
        <p:blipFill>
          <a:blip r:embed="rId5"/>
          <a:stretch>
            <a:fillRect/>
          </a:stretch>
        </p:blipFill>
        <p:spPr>
          <a:xfrm>
            <a:off x="683447" y="5550812"/>
            <a:ext cx="1822703" cy="96665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788" y="4013511"/>
            <a:ext cx="1356361" cy="78251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99747" y="5302334"/>
            <a:ext cx="1265766" cy="1265766"/>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7228" y="1201254"/>
            <a:ext cx="1359390" cy="81817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97405" y="320694"/>
            <a:ext cx="1481872" cy="810090"/>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14715" y="1018577"/>
            <a:ext cx="1511538" cy="911351"/>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04792" y="2527570"/>
            <a:ext cx="1518919" cy="1059640"/>
          </a:xfrm>
          <a:prstGeom prst="rect">
            <a:avLst/>
          </a:prstGeom>
        </p:spPr>
      </p:pic>
      <p:pic>
        <p:nvPicPr>
          <p:cNvPr id="24" name="Picture 23"/>
          <p:cNvPicPr>
            <a:picLocks noChangeAspect="1"/>
          </p:cNvPicPr>
          <p:nvPr/>
        </p:nvPicPr>
        <p:blipFill>
          <a:blip r:embed="rId12"/>
          <a:stretch>
            <a:fillRect/>
          </a:stretch>
        </p:blipFill>
        <p:spPr>
          <a:xfrm>
            <a:off x="7154167" y="4087199"/>
            <a:ext cx="1367027" cy="854116"/>
          </a:xfrm>
          <a:prstGeom prst="rect">
            <a:avLst/>
          </a:prstGeom>
        </p:spPr>
      </p:pic>
      <p:pic>
        <p:nvPicPr>
          <p:cNvPr id="27" name="Picture 2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24077" y="2568279"/>
            <a:ext cx="1867423" cy="684560"/>
          </a:xfrm>
          <a:prstGeom prst="rect">
            <a:avLst/>
          </a:prstGeom>
        </p:spPr>
      </p:pic>
      <p:pic>
        <p:nvPicPr>
          <p:cNvPr id="28" name="Picture 2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166955" y="5745691"/>
            <a:ext cx="1417658" cy="1020170"/>
          </a:xfrm>
          <a:prstGeom prst="rect">
            <a:avLst/>
          </a:prstGeom>
        </p:spPr>
      </p:pic>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437796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Edit Kermeta aspects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60</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Espace réservé du contenu 6"/>
          <p:cNvPicPr>
            <a:picLocks noGrp="1" noChangeAspect="1"/>
          </p:cNvPicPr>
          <p:nvPr>
            <p:ph idx="1"/>
          </p:nvPr>
        </p:nvPicPr>
        <p:blipFill>
          <a:blip r:embed="rId2"/>
          <a:stretch>
            <a:fillRect/>
          </a:stretch>
        </p:blipFill>
        <p:spPr>
          <a:xfrm>
            <a:off x="467544" y="1484784"/>
            <a:ext cx="8280000" cy="3774834"/>
          </a:xfrm>
          <a:prstGeom prst="rect">
            <a:avLst/>
          </a:prstGeom>
        </p:spPr>
      </p:pic>
    </p:spTree>
    <p:extLst>
      <p:ext uri="{BB962C8B-B14F-4D97-AF65-F5344CB8AC3E}">
        <p14:creationId xmlns:p14="http://schemas.microsoft.com/office/powerpoint/2010/main" val="4217698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Generate executable 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61</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80" y="1287301"/>
            <a:ext cx="8280000" cy="4733987"/>
          </a:xfrm>
          <a:prstGeom prst="rect">
            <a:avLst/>
          </a:prstGeom>
        </p:spPr>
      </p:pic>
    </p:spTree>
    <p:extLst>
      <p:ext uri="{BB962C8B-B14F-4D97-AF65-F5344CB8AC3E}">
        <p14:creationId xmlns:p14="http://schemas.microsoft.com/office/powerpoint/2010/main" val="9498054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Inspect woven-in operations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62</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99" y="1450309"/>
            <a:ext cx="8280000" cy="3484475"/>
          </a:xfrm>
          <a:prstGeom prst="rect">
            <a:avLst/>
          </a:prstGeom>
        </p:spPr>
      </p:pic>
      <p:sp>
        <p:nvSpPr>
          <p:cNvPr id="8" name="Inhaltsplatzhalter 2"/>
          <p:cNvSpPr>
            <a:spLocks noGrp="1"/>
          </p:cNvSpPr>
          <p:nvPr>
            <p:ph idx="1"/>
          </p:nvPr>
        </p:nvSpPr>
        <p:spPr>
          <a:xfrm>
            <a:off x="1349375" y="4934784"/>
            <a:ext cx="7540625" cy="1446544"/>
          </a:xfrm>
        </p:spPr>
        <p:txBody>
          <a:bodyPr/>
          <a:lstStyle/>
          <a:p>
            <a:pPr>
              <a:lnSpc>
                <a:spcPct val="120000"/>
              </a:lnSpc>
            </a:pPr>
            <a:r>
              <a:rPr lang="en-US" sz="2300" dirty="0" smtClean="0"/>
              <a:t>Check metamodel of </a:t>
            </a:r>
            <a:r>
              <a:rPr lang="en-US" sz="2300" dirty="0"/>
              <a:t>generated project </a:t>
            </a:r>
            <a:r>
              <a:rPr lang="en-US" sz="2300" dirty="0" err="1"/>
              <a:t>org.gemoc.sample.legacyfsm.xsfsm</a:t>
            </a:r>
            <a:endParaRPr lang="en-US" sz="2300" dirty="0" smtClean="0"/>
          </a:p>
        </p:txBody>
      </p:sp>
      <p:sp>
        <p:nvSpPr>
          <p:cNvPr id="9" name="Rectangle 2"/>
          <p:cNvSpPr/>
          <p:nvPr/>
        </p:nvSpPr>
        <p:spPr>
          <a:xfrm>
            <a:off x="4716016" y="3077984"/>
            <a:ext cx="1440160" cy="1215112"/>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Textfeld 3"/>
          <p:cNvSpPr txBox="1"/>
          <p:nvPr/>
        </p:nvSpPr>
        <p:spPr>
          <a:xfrm>
            <a:off x="6228184" y="3500874"/>
            <a:ext cx="2016224" cy="369332"/>
          </a:xfrm>
          <a:prstGeom prst="rect">
            <a:avLst/>
          </a:prstGeom>
          <a:noFill/>
        </p:spPr>
        <p:txBody>
          <a:bodyPr wrap="square" rtlCol="0">
            <a:spAutoFit/>
          </a:bodyPr>
          <a:lstStyle/>
          <a:p>
            <a:r>
              <a:rPr lang="en-US">
                <a:solidFill>
                  <a:schemeClr val="bg2"/>
                </a:solidFill>
              </a:rPr>
              <a:t>n</a:t>
            </a:r>
            <a:r>
              <a:rPr lang="en-US" smtClean="0">
                <a:solidFill>
                  <a:schemeClr val="bg2"/>
                </a:solidFill>
              </a:rPr>
              <a:t>ew operations</a:t>
            </a:r>
            <a:endParaRPr lang="en-US">
              <a:solidFill>
                <a:schemeClr val="bg2"/>
              </a:solidFill>
            </a:endParaRPr>
          </a:p>
        </p:txBody>
      </p:sp>
    </p:spTree>
    <p:extLst>
      <p:ext uri="{BB962C8B-B14F-4D97-AF65-F5344CB8AC3E}">
        <p14:creationId xmlns:p14="http://schemas.microsoft.com/office/powerpoint/2010/main" val="11441181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and run extended model</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63</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23" y="1450310"/>
            <a:ext cx="4208202" cy="1873638"/>
          </a:xfrm>
          <a:prstGeom prst="rect">
            <a:avLst/>
          </a:prstGeom>
        </p:spPr>
      </p:pic>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387129"/>
            <a:ext cx="5934614" cy="3224075"/>
          </a:xfrm>
          <a:prstGeom prst="rect">
            <a:avLst/>
          </a:prstGeom>
        </p:spPr>
      </p:pic>
    </p:spTree>
    <p:extLst>
      <p:ext uri="{BB962C8B-B14F-4D97-AF65-F5344CB8AC3E}">
        <p14:creationId xmlns:p14="http://schemas.microsoft.com/office/powerpoint/2010/main" val="1297980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smtClean="0"/>
              <a:t>Concrete syntax extension</a:t>
            </a:r>
            <a:endParaRPr lang="en-US" dirty="0"/>
          </a:p>
        </p:txBody>
      </p:sp>
      <p:sp>
        <p:nvSpPr>
          <p:cNvPr id="6" name="Espace réservé du texte 5"/>
          <p:cNvSpPr>
            <a:spLocks noGrp="1"/>
          </p:cNvSpPr>
          <p:nvPr>
            <p:ph type="body" idx="1"/>
          </p:nvPr>
        </p:nvSpPr>
        <p:spPr/>
        <p:txBody>
          <a:bodyPr/>
          <a:lstStyle/>
          <a:p>
            <a:r>
              <a:rPr lang="en-US" dirty="0" smtClean="0"/>
              <a:t>STEP 2.4</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64</a:t>
            </a:fld>
            <a:endParaRPr lang="en-US" dirty="0"/>
          </a:p>
        </p:txBody>
      </p:sp>
    </p:spTree>
    <p:extLst>
      <p:ext uri="{BB962C8B-B14F-4D97-AF65-F5344CB8AC3E}">
        <p14:creationId xmlns:p14="http://schemas.microsoft.com/office/powerpoint/2010/main" val="16182458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Graphical concrete syntax with Sirius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65</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Another plugin for the eclipse infrastructure</a:t>
            </a:r>
          </a:p>
          <a:p>
            <a:pPr marL="342900" indent="-342900">
              <a:buFont typeface="Arial" charset="0"/>
              <a:buChar char="•"/>
            </a:pPr>
            <a:r>
              <a:rPr lang="en-US" dirty="0" smtClean="0"/>
              <a:t>Enables creating graphical editors for </a:t>
            </a:r>
            <a:r>
              <a:rPr lang="en-US" dirty="0" err="1" smtClean="0"/>
              <a:t>ECore</a:t>
            </a:r>
            <a:r>
              <a:rPr lang="en-US" dirty="0" smtClean="0"/>
              <a:t> </a:t>
            </a:r>
            <a:r>
              <a:rPr lang="en-US" dirty="0" err="1" smtClean="0"/>
              <a:t>metamodels</a:t>
            </a:r>
            <a:endParaRPr lang="en-US" dirty="0" smtClean="0"/>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647890" y="2729262"/>
            <a:ext cx="1715890"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24699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Views for language engineers and modelers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66</a:t>
            </a:fld>
            <a:endParaRPr lang="fr-FR"/>
          </a:p>
        </p:txBody>
      </p:sp>
      <p:sp>
        <p:nvSpPr>
          <p:cNvPr id="32" name="ZoneTexte 2"/>
          <p:cNvSpPr txBox="1"/>
          <p:nvPr/>
        </p:nvSpPr>
        <p:spPr>
          <a:xfrm>
            <a:off x="791597"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Specification environment</a:t>
            </a:r>
            <a:endParaRPr lang="en-US" sz="2000" b="1" dirty="0">
              <a:solidFill>
                <a:schemeClr val="tx2"/>
              </a:solidFill>
              <a:latin typeface="Arial Hebrew" charset="-79"/>
              <a:ea typeface="Arial Hebrew" charset="-79"/>
              <a:cs typeface="Arial Hebrew" charset="-79"/>
            </a:endParaRPr>
          </a:p>
        </p:txBody>
      </p:sp>
      <p:sp>
        <p:nvSpPr>
          <p:cNvPr id="33" name="ZoneTexte 3"/>
          <p:cNvSpPr txBox="1"/>
          <p:nvPr/>
        </p:nvSpPr>
        <p:spPr>
          <a:xfrm>
            <a:off x="4860032"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Runtime environment</a:t>
            </a:r>
            <a:endParaRPr lang="en-US" sz="2000" b="1" dirty="0">
              <a:solidFill>
                <a:schemeClr val="tx2"/>
              </a:solidFill>
              <a:latin typeface="Arial Hebrew" charset="-79"/>
              <a:ea typeface="Arial Hebrew" charset="-79"/>
              <a:cs typeface="Arial Hebrew" charset="-79"/>
            </a:endParaRPr>
          </a:p>
        </p:txBody>
      </p:sp>
      <p:pic>
        <p:nvPicPr>
          <p:cNvPr id="34" name="Image 4">
            <a:extLst>
              <a:ext uri="{FF2B5EF4-FFF2-40B4-BE49-F238E27FC236}">
                <a16:creationId xmlns:a16="http://schemas.microsoft.com/office/drawing/2014/main" xmlns="" id="{00000000-0000-0000-0000-000000000000}"/>
              </a:ext>
            </a:extLst>
          </p:cNvPr>
          <p:cNvPicPr>
            <a:picLocks noChangeAspect="1"/>
          </p:cNvPicPr>
          <p:nvPr/>
        </p:nvPicPr>
        <p:blipFill>
          <a:blip r:embed="rId2">
            <a:lum/>
            <a:alphaModFix/>
          </a:blip>
          <a:srcRect/>
          <a:stretch>
            <a:fillRect/>
          </a:stretch>
        </p:blipFill>
        <p:spPr>
          <a:xfrm>
            <a:off x="791597" y="1409011"/>
            <a:ext cx="3600000" cy="3828359"/>
          </a:xfrm>
          <a:prstGeom prst="rect">
            <a:avLst/>
          </a:prstGeom>
          <a:noFill/>
          <a:ln w="14400">
            <a:solidFill>
              <a:srgbClr val="666666"/>
            </a:solidFill>
            <a:prstDash val="solid"/>
            <a:round/>
          </a:ln>
        </p:spPr>
      </p:pic>
      <p:grpSp>
        <p:nvGrpSpPr>
          <p:cNvPr id="40" name="Gruppierung 39"/>
          <p:cNvGrpSpPr>
            <a:grpSpLocks noChangeAspect="1"/>
          </p:cNvGrpSpPr>
          <p:nvPr/>
        </p:nvGrpSpPr>
        <p:grpSpPr>
          <a:xfrm>
            <a:off x="4860032" y="1409011"/>
            <a:ext cx="3600000" cy="3869999"/>
            <a:chOff x="5642240" y="2003228"/>
            <a:chExt cx="2612409" cy="2808339"/>
          </a:xfrm>
        </p:grpSpPr>
        <p:pic>
          <p:nvPicPr>
            <p:cNvPr id="35" name="Image 5">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5642240" y="2003228"/>
              <a:ext cx="2612409" cy="1263752"/>
            </a:xfrm>
            <a:prstGeom prst="rect">
              <a:avLst/>
            </a:prstGeom>
            <a:noFill/>
            <a:ln w="14400">
              <a:solidFill>
                <a:srgbClr val="666666"/>
              </a:solidFill>
              <a:prstDash val="solid"/>
              <a:round/>
            </a:ln>
          </p:spPr>
        </p:pic>
        <p:pic>
          <p:nvPicPr>
            <p:cNvPr id="36" name="Image 6">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5642240" y="3364946"/>
              <a:ext cx="2612409" cy="679226"/>
            </a:xfrm>
            <a:prstGeom prst="rect">
              <a:avLst/>
            </a:prstGeom>
            <a:noFill/>
            <a:ln w="14400">
              <a:solidFill>
                <a:srgbClr val="666666"/>
              </a:solidFill>
              <a:prstDash val="solid"/>
              <a:round/>
            </a:ln>
          </p:spPr>
        </p:pic>
        <p:pic>
          <p:nvPicPr>
            <p:cNvPr id="37" name="Image 7">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5642240" y="4116013"/>
              <a:ext cx="2612409" cy="695554"/>
            </a:xfrm>
            <a:prstGeom prst="rect">
              <a:avLst/>
            </a:prstGeom>
            <a:noFill/>
            <a:ln w="14400">
              <a:solidFill>
                <a:srgbClr val="666666"/>
              </a:solidFill>
              <a:prstDash val="solid"/>
              <a:round/>
            </a:ln>
          </p:spPr>
        </p:pic>
      </p:grpSp>
      <p:sp>
        <p:nvSpPr>
          <p:cNvPr id="38" name="ZoneTexte 8"/>
          <p:cNvSpPr txBox="1"/>
          <p:nvPr/>
        </p:nvSpPr>
        <p:spPr>
          <a:xfrm>
            <a:off x="791597"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Language engineers</a:t>
            </a:r>
            <a:endParaRPr lang="en-US" sz="2000" b="1" dirty="0">
              <a:solidFill>
                <a:schemeClr val="tx2"/>
              </a:solidFill>
              <a:latin typeface="Arial Hebrew" charset="-79"/>
              <a:ea typeface="Arial Hebrew" charset="-79"/>
              <a:cs typeface="Arial Hebrew" charset="-79"/>
            </a:endParaRPr>
          </a:p>
        </p:txBody>
      </p:sp>
      <p:sp>
        <p:nvSpPr>
          <p:cNvPr id="39" name="ZoneTexte 9"/>
          <p:cNvSpPr txBox="1"/>
          <p:nvPr/>
        </p:nvSpPr>
        <p:spPr>
          <a:xfrm>
            <a:off x="4860032"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Modelers</a:t>
            </a:r>
            <a:endParaRPr lang="en-US" sz="2000" b="1" dirty="0">
              <a:solidFill>
                <a:schemeClr val="tx2"/>
              </a:solidFill>
              <a:latin typeface="Arial Hebrew" charset="-79"/>
              <a:ea typeface="Arial Hebrew" charset="-79"/>
              <a:cs typeface="Arial Hebrew" charset="-79"/>
            </a:endParaRPr>
          </a:p>
        </p:txBody>
      </p:sp>
    </p:spTree>
    <p:extLst>
      <p:ext uri="{BB962C8B-B14F-4D97-AF65-F5344CB8AC3E}">
        <p14:creationId xmlns:p14="http://schemas.microsoft.com/office/powerpoint/2010/main" val="3402697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 </a:t>
            </a:r>
            <a:r>
              <a:rPr lang="en-US" dirty="0"/>
              <a:t>of </a:t>
            </a:r>
            <a:r>
              <a:rPr lang="en-US" dirty="0" smtClean="0"/>
              <a:t>viewpoints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67</a:t>
            </a:fld>
            <a:endParaRPr lang="fr-FR"/>
          </a:p>
        </p:txBody>
      </p:sp>
      <p:pic>
        <p:nvPicPr>
          <p:cNvPr id="7" name="Image 5" descr="2014 - Roadshow Sirius (glissé(e)s).pdf"/>
          <p:cNvPicPr>
            <a:picLocks noChangeAspect="1"/>
          </p:cNvPicPr>
          <p:nvPr/>
        </p:nvPicPr>
        <p:blipFill rotWithShape="1">
          <a:blip r:embed="rId2">
            <a:extLst>
              <a:ext uri="{28A0092B-C50C-407E-A947-70E740481C1C}">
                <a14:useLocalDpi xmlns:a14="http://schemas.microsoft.com/office/drawing/2010/main" val="0"/>
              </a:ext>
            </a:extLst>
          </a:blip>
          <a:srcRect t="17451"/>
          <a:stretch/>
        </p:blipFill>
        <p:spPr>
          <a:xfrm>
            <a:off x="467544" y="980728"/>
            <a:ext cx="8280000" cy="5126327"/>
          </a:xfrm>
          <a:prstGeom prst="rect">
            <a:avLst/>
          </a:prstGeom>
        </p:spPr>
      </p:pic>
    </p:spTree>
    <p:extLst>
      <p:ext uri="{BB962C8B-B14F-4D97-AF65-F5344CB8AC3E}">
        <p14:creationId xmlns:p14="http://schemas.microsoft.com/office/powerpoint/2010/main" val="1654757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pPr>
              <a:defRPr/>
            </a:pPr>
            <a:r>
              <a:rPr lang="fr-FR" smtClean="0"/>
              <a:t>- </a:t>
            </a:r>
            <a:fld id="{8D68F26B-E493-43B4-A0D1-A7C7B876D25B}" type="slidenum">
              <a:rPr lang="fr-FR" smtClean="0"/>
              <a:pPr>
                <a:defRPr/>
              </a:pPr>
              <a:t>68</a:t>
            </a:fld>
            <a:endParaRPr lang="fr-FR"/>
          </a:p>
        </p:txBody>
      </p:sp>
      <p:pic>
        <p:nvPicPr>
          <p:cNvPr id="4"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
        <p:nvSpPr>
          <p:cNvPr id="5"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smtClean="0"/>
              <a:t>2.4 Concrete graphical syntax with Sirius</a:t>
            </a:r>
            <a:endParaRPr lang="en-US" kern="0" dirty="0"/>
          </a:p>
        </p:txBody>
      </p:sp>
    </p:spTree>
    <p:extLst>
      <p:ext uri="{BB962C8B-B14F-4D97-AF65-F5344CB8AC3E}">
        <p14:creationId xmlns:p14="http://schemas.microsoft.com/office/powerpoint/2010/main" val="1695748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concrete syntax</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69</a:t>
            </a:fld>
            <a:endParaRPr lang="en-US" dirty="0"/>
          </a:p>
        </p:txBody>
      </p:sp>
      <p:sp>
        <p:nvSpPr>
          <p:cNvPr id="3" name="Inhaltsplatzhalter 2"/>
          <p:cNvSpPr>
            <a:spLocks noGrp="1"/>
          </p:cNvSpPr>
          <p:nvPr>
            <p:ph idx="1"/>
          </p:nvPr>
        </p:nvSpPr>
        <p:spPr/>
        <p:txBody>
          <a:bodyPr/>
          <a:lstStyle/>
          <a:p>
            <a:pPr marL="457200" indent="-457200">
              <a:lnSpc>
                <a:spcPct val="120000"/>
              </a:lnSpc>
              <a:buFont typeface="+mj-lt"/>
              <a:buAutoNum type="arabicPeriod"/>
            </a:pPr>
            <a:r>
              <a:rPr lang="en-US" dirty="0" smtClean="0"/>
              <a:t>Define the representation of guards and actions instances for the static perspective.</a:t>
            </a:r>
          </a:p>
          <a:p>
            <a:pPr marL="457200" indent="-457200">
              <a:lnSpc>
                <a:spcPct val="120000"/>
              </a:lnSpc>
              <a:buFont typeface="+mj-lt"/>
              <a:buAutoNum type="arabicPeriod"/>
            </a:pPr>
            <a:endParaRPr lang="en-US" sz="1100" dirty="0" smtClean="0"/>
          </a:p>
          <a:p>
            <a:pPr marL="457200" indent="-457200">
              <a:lnSpc>
                <a:spcPct val="120000"/>
              </a:lnSpc>
              <a:buFont typeface="+mj-lt"/>
              <a:buAutoNum type="arabicPeriod"/>
            </a:pPr>
            <a:r>
              <a:rPr lang="en-US" dirty="0" smtClean="0"/>
              <a:t>Define the rendering of variables for the run-time representation.</a:t>
            </a:r>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7104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GEMOC </a:t>
            </a:r>
            <a:r>
              <a:rPr lang="fr-FR" dirty="0"/>
              <a:t>i</a:t>
            </a:r>
            <a:r>
              <a:rPr lang="fr-FR" dirty="0" smtClean="0"/>
              <a:t>nitiative</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r>
              <a:rPr lang="en-US" sz="2400" kern="0" dirty="0">
                <a:solidFill>
                  <a:srgbClr val="808080"/>
                </a:solidFill>
                <a:latin typeface="Arial"/>
                <a:ea typeface="ＭＳ Ｐゴシック"/>
                <a:cs typeface="Arial"/>
              </a:rPr>
              <a:t>An open and international initiative </a:t>
            </a:r>
            <a:r>
              <a:rPr lang="en-US" sz="2400" kern="0" dirty="0" smtClean="0">
                <a:solidFill>
                  <a:srgbClr val="808080"/>
                </a:solidFill>
                <a:latin typeface="Arial"/>
                <a:ea typeface="ＭＳ Ｐゴシック"/>
                <a:cs typeface="Arial"/>
              </a:rPr>
              <a:t>to</a:t>
            </a:r>
          </a:p>
          <a:p>
            <a:pPr lvl="1">
              <a:buFont typeface="Arial"/>
              <a:buChar char="•"/>
            </a:pPr>
            <a:r>
              <a:rPr lang="en-US" kern="0" dirty="0" smtClean="0">
                <a:solidFill>
                  <a:srgbClr val="808080"/>
                </a:solidFill>
              </a:rPr>
              <a:t>foster </a:t>
            </a:r>
            <a:r>
              <a:rPr lang="en-US" b="1" kern="0" dirty="0" smtClean="0">
                <a:solidFill>
                  <a:srgbClr val="808080"/>
                </a:solidFill>
              </a:rPr>
              <a:t>globalization of DSMLs </a:t>
            </a:r>
            <a:r>
              <a:rPr lang="en-US" kern="0" dirty="0">
                <a:solidFill>
                  <a:srgbClr val="808080"/>
                </a:solidFill>
              </a:rPr>
              <a:t>in </a:t>
            </a:r>
            <a:r>
              <a:rPr lang="en-US" kern="0" dirty="0">
                <a:solidFill>
                  <a:srgbClr val="4E8FD3"/>
                </a:solidFill>
              </a:rPr>
              <a:t>open world</a:t>
            </a:r>
            <a:r>
              <a:rPr lang="en-US" i="1" kern="0" dirty="0">
                <a:solidFill>
                  <a:srgbClr val="808080"/>
                </a:solidFill>
              </a:rPr>
              <a:t> </a:t>
            </a:r>
          </a:p>
          <a:p>
            <a:pPr lvl="2" defTabSz="914400">
              <a:lnSpc>
                <a:spcPct val="100000"/>
              </a:lnSpc>
              <a:buFont typeface="Lucida Grande"/>
              <a:buChar char="⇒"/>
            </a:pPr>
            <a:r>
              <a:rPr lang="en-US" kern="0" dirty="0">
                <a:solidFill>
                  <a:srgbClr val="808080"/>
                </a:solidFill>
              </a:rPr>
              <a:t>impossible </a:t>
            </a:r>
            <a:r>
              <a:rPr lang="en-US" i="1" kern="0" dirty="0">
                <a:solidFill>
                  <a:srgbClr val="808080"/>
                </a:solidFill>
              </a:rPr>
              <a:t>a priori </a:t>
            </a:r>
            <a:r>
              <a:rPr lang="en-US" kern="0" dirty="0">
                <a:solidFill>
                  <a:srgbClr val="808080"/>
                </a:solidFill>
              </a:rPr>
              <a:t>unification</a:t>
            </a:r>
          </a:p>
          <a:p>
            <a:pPr lvl="2" defTabSz="914400">
              <a:lnSpc>
                <a:spcPct val="100000"/>
              </a:lnSpc>
              <a:buFont typeface="Lucida Grande"/>
              <a:buChar char="⇒"/>
            </a:pPr>
            <a:r>
              <a:rPr lang="en-US" kern="0" dirty="0">
                <a:solidFill>
                  <a:srgbClr val="808080"/>
                </a:solidFill>
              </a:rPr>
              <a:t>require </a:t>
            </a:r>
            <a:r>
              <a:rPr lang="en-US" i="1" kern="0" dirty="0">
                <a:solidFill>
                  <a:srgbClr val="808080"/>
                </a:solidFill>
              </a:rPr>
              <a:t>a posteriori</a:t>
            </a:r>
            <a:r>
              <a:rPr lang="en-US" b="1" kern="0" dirty="0">
                <a:solidFill>
                  <a:srgbClr val="808080"/>
                </a:solidFill>
              </a:rPr>
              <a:t> </a:t>
            </a:r>
            <a:r>
              <a:rPr lang="en-US" kern="0" dirty="0" smtClean="0">
                <a:solidFill>
                  <a:srgbClr val="808080"/>
                </a:solidFill>
              </a:rPr>
              <a:t>globalization</a:t>
            </a:r>
            <a:endParaRPr lang="en-US" sz="2400" kern="0" dirty="0">
              <a:solidFill>
                <a:srgbClr val="808080"/>
              </a:solidFill>
              <a:latin typeface="Arial"/>
              <a:ea typeface="ＭＳ Ｐゴシック"/>
              <a:cs typeface="Arial"/>
            </a:endParaRPr>
          </a:p>
          <a:p>
            <a:pPr lvl="1" defTabSz="914400">
              <a:buClr>
                <a:srgbClr val="E1001A"/>
              </a:buClr>
              <a:buFont typeface="Arial"/>
              <a:buChar char="•"/>
            </a:pPr>
            <a:r>
              <a:rPr lang="en-US" sz="2000" kern="0" dirty="0">
                <a:solidFill>
                  <a:srgbClr val="808080"/>
                </a:solidFill>
                <a:latin typeface="Arial"/>
                <a:cs typeface="Arial"/>
              </a:rPr>
              <a:t>coordinate (between </a:t>
            </a:r>
            <a:r>
              <a:rPr lang="en-US" sz="2000" kern="0" dirty="0" smtClean="0">
                <a:solidFill>
                  <a:srgbClr val="808080"/>
                </a:solidFill>
                <a:latin typeface="Arial"/>
                <a:cs typeface="Arial"/>
              </a:rPr>
              <a:t>members) and disseminate (for the </a:t>
            </a:r>
            <a:r>
              <a:rPr lang="en-US" sz="2000" kern="0" dirty="0">
                <a:solidFill>
                  <a:srgbClr val="808080"/>
                </a:solidFill>
                <a:latin typeface="Arial"/>
                <a:cs typeface="Arial"/>
              </a:rPr>
              <a:t>members</a:t>
            </a:r>
            <a:r>
              <a:rPr lang="en-US" sz="2000" kern="0" dirty="0" smtClean="0">
                <a:solidFill>
                  <a:srgbClr val="808080"/>
                </a:solidFill>
                <a:latin typeface="Arial"/>
                <a:cs typeface="Arial"/>
              </a:rPr>
              <a:t>)</a:t>
            </a:r>
            <a:endParaRPr lang="en-US" sz="2400" kern="0" dirty="0">
              <a:solidFill>
                <a:srgbClr val="808080"/>
              </a:solidFill>
              <a:latin typeface="Arial"/>
              <a:ea typeface="ＭＳ Ｐゴシック"/>
              <a:cs typeface="Arial"/>
            </a:endParaRPr>
          </a:p>
          <a:p>
            <a:r>
              <a:rPr lang="en-US" sz="2400" kern="0" dirty="0" smtClean="0">
                <a:solidFill>
                  <a:srgbClr val="808080"/>
                </a:solidFill>
                <a:latin typeface="Arial"/>
                <a:ea typeface="ＭＳ Ｐゴシック"/>
                <a:cs typeface="Arial"/>
              </a:rPr>
              <a:t>Organizes</a:t>
            </a:r>
          </a:p>
          <a:p>
            <a:pPr lvl="1">
              <a:buClr>
                <a:srgbClr val="E1001A"/>
              </a:buClr>
              <a:buFont typeface="Arial"/>
              <a:buChar char="•"/>
            </a:pPr>
            <a:r>
              <a:rPr lang="en-US" sz="2000" b="1" kern="0" dirty="0">
                <a:solidFill>
                  <a:srgbClr val="808080"/>
                </a:solidFill>
              </a:rPr>
              <a:t>w</a:t>
            </a:r>
            <a:r>
              <a:rPr lang="en-US" sz="2000" b="1" kern="0" dirty="0" smtClean="0">
                <a:solidFill>
                  <a:srgbClr val="808080"/>
                </a:solidFill>
              </a:rPr>
              <a:t>orkshop series</a:t>
            </a:r>
          </a:p>
          <a:p>
            <a:pPr lvl="1">
              <a:buClr>
                <a:srgbClr val="E1001A"/>
              </a:buClr>
              <a:buFont typeface="Arial"/>
              <a:buChar char="•"/>
            </a:pPr>
            <a:r>
              <a:rPr lang="en-US" sz="2000" b="1" kern="0" dirty="0" err="1" smtClean="0">
                <a:solidFill>
                  <a:srgbClr val="808080"/>
                </a:solidFill>
              </a:rPr>
              <a:t>Dagstuhl</a:t>
            </a:r>
            <a:r>
              <a:rPr lang="en-US" sz="2000" b="1" kern="0" dirty="0" smtClean="0">
                <a:solidFill>
                  <a:srgbClr val="808080"/>
                </a:solidFill>
              </a:rPr>
              <a:t> and </a:t>
            </a:r>
            <a:r>
              <a:rPr lang="en-US" sz="2000" b="1" kern="0" dirty="0" err="1" smtClean="0">
                <a:solidFill>
                  <a:srgbClr val="808080"/>
                </a:solidFill>
              </a:rPr>
              <a:t>Bellairs</a:t>
            </a:r>
            <a:r>
              <a:rPr lang="en-US" sz="2000" b="1" kern="0" dirty="0" smtClean="0">
                <a:solidFill>
                  <a:srgbClr val="808080"/>
                </a:solidFill>
              </a:rPr>
              <a:t> seminars</a:t>
            </a:r>
            <a:endParaRPr lang="en-US" sz="2400" b="1" kern="0" dirty="0" smtClean="0">
              <a:solidFill>
                <a:srgbClr val="808080"/>
              </a:solidFill>
              <a:latin typeface="Arial"/>
              <a:ea typeface="ＭＳ Ｐゴシック"/>
              <a:cs typeface="Arial"/>
            </a:endParaRPr>
          </a:p>
          <a:p>
            <a:r>
              <a:rPr lang="en-US" sz="2400" kern="0" dirty="0">
                <a:solidFill>
                  <a:srgbClr val="808080"/>
                </a:solidFill>
                <a:latin typeface="Arial"/>
                <a:ea typeface="ＭＳ Ｐゴシック"/>
                <a:cs typeface="Arial"/>
              </a:rPr>
              <a:t>	</a:t>
            </a:r>
            <a:r>
              <a:rPr lang="en-US" sz="2400" kern="0" dirty="0" smtClean="0">
                <a:solidFill>
                  <a:srgbClr val="808080"/>
                </a:solidFill>
                <a:latin typeface="Arial"/>
                <a:ea typeface="ＭＳ Ｐゴシック"/>
                <a:cs typeface="Arial"/>
              </a:rPr>
              <a:t>		</a:t>
            </a:r>
            <a:r>
              <a:rPr lang="en-US" sz="3600" kern="0" dirty="0" smtClean="0">
                <a:solidFill>
                  <a:srgbClr val="808080"/>
                </a:solidFill>
                <a:latin typeface="Arial"/>
                <a:ea typeface="ＭＳ Ｐゴシック"/>
                <a:cs typeface="Arial"/>
              </a:rPr>
              <a:t>	</a:t>
            </a:r>
            <a:r>
              <a:rPr lang="en-US" sz="2400" u="sng" kern="0" dirty="0" smtClean="0">
                <a:solidFill>
                  <a:schemeClr val="bg2"/>
                </a:solidFill>
                <a:latin typeface="Arial"/>
                <a:ea typeface="ＭＳ Ｐゴシック"/>
                <a:cs typeface="Arial"/>
              </a:rPr>
              <a:t>http</a:t>
            </a:r>
            <a:r>
              <a:rPr lang="en-US" sz="2400" u="sng" kern="0" dirty="0">
                <a:solidFill>
                  <a:schemeClr val="bg2"/>
                </a:solidFill>
                <a:latin typeface="Arial"/>
                <a:ea typeface="ＭＳ Ｐゴシック"/>
                <a:cs typeface="Arial"/>
              </a:rPr>
              <a:t>://</a:t>
            </a:r>
            <a:r>
              <a:rPr lang="en-US" sz="2400" u="sng" kern="0" dirty="0" err="1" smtClean="0">
                <a:solidFill>
                  <a:schemeClr val="bg2"/>
                </a:solidFill>
                <a:latin typeface="Arial"/>
                <a:ea typeface="ＭＳ Ｐゴシック"/>
                <a:cs typeface="Arial"/>
              </a:rPr>
              <a:t>gemoc.org</a:t>
            </a:r>
            <a:r>
              <a:rPr lang="en-US" sz="2400" kern="0" dirty="0" smtClean="0">
                <a:solidFill>
                  <a:schemeClr val="bg2"/>
                </a:solidFill>
                <a:latin typeface="Arial"/>
                <a:ea typeface="ＭＳ Ｐゴシック"/>
                <a:cs typeface="Arial"/>
              </a:rPr>
              <a:t/>
            </a:r>
            <a:br>
              <a:rPr lang="en-US" sz="2400" kern="0" dirty="0" smtClean="0">
                <a:solidFill>
                  <a:schemeClr val="bg2"/>
                </a:solidFill>
                <a:latin typeface="Arial"/>
                <a:ea typeface="ＭＳ Ｐゴシック"/>
                <a:cs typeface="Arial"/>
              </a:rPr>
            </a:br>
            <a:r>
              <a:rPr lang="en-US" sz="2400" kern="0" dirty="0" smtClean="0">
                <a:solidFill>
                  <a:schemeClr val="bg2"/>
                </a:solidFill>
                <a:latin typeface="Arial"/>
                <a:ea typeface="ＭＳ Ｐゴシック"/>
                <a:cs typeface="Arial"/>
              </a:rPr>
              <a:t>     	@</a:t>
            </a:r>
            <a:r>
              <a:rPr lang="en-US" sz="2400" kern="0" dirty="0" err="1" smtClean="0">
                <a:solidFill>
                  <a:schemeClr val="bg2"/>
                </a:solidFill>
                <a:latin typeface="Arial"/>
                <a:ea typeface="ＭＳ Ｐゴシック"/>
                <a:cs typeface="Arial"/>
              </a:rPr>
              <a:t>gemocinitiative</a:t>
            </a:r>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690000"/>
            <a:ext cx="3576387" cy="1971248"/>
          </a:xfrm>
          <a:prstGeom prst="rect">
            <a:avLst/>
          </a:prstGeom>
          <a:ln>
            <a:noFill/>
          </a:ln>
          <a:effectLst>
            <a:softEdge rad="112500"/>
          </a:effectLst>
        </p:spPr>
      </p:pic>
    </p:spTree>
    <p:extLst>
      <p:ext uri="{BB962C8B-B14F-4D97-AF65-F5344CB8AC3E}">
        <p14:creationId xmlns:p14="http://schemas.microsoft.com/office/powerpoint/2010/main" val="9166574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Final representation</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70</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994" y="1378154"/>
            <a:ext cx="5182889" cy="4519227"/>
          </a:xfrm>
          <a:prstGeom prst="rect">
            <a:avLst/>
          </a:prstGeom>
        </p:spPr>
      </p:pic>
      <p:sp>
        <p:nvSpPr>
          <p:cNvPr id="7" name="Text Box 49"/>
          <p:cNvSpPr txBox="1">
            <a:spLocks noChangeArrowheads="1"/>
          </p:cNvSpPr>
          <p:nvPr/>
        </p:nvSpPr>
        <p:spPr bwMode="auto">
          <a:xfrm>
            <a:off x="251520" y="2874929"/>
            <a:ext cx="15841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dirty="0" smtClean="0">
                <a:solidFill>
                  <a:srgbClr val="0000CC"/>
                </a:solidFill>
                <a:latin typeface="Comic Sans MS" panose="030F0702030302020204" pitchFamily="66" charset="0"/>
              </a:rPr>
              <a:t>textual representation of transition guards and actions</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251520" y="4157671"/>
            <a:ext cx="15841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dynamic representation </a:t>
            </a:r>
            <a:r>
              <a:rPr lang="en-US" altLang="de-DE" sz="1000" dirty="0" smtClean="0">
                <a:solidFill>
                  <a:srgbClr val="0000CC"/>
                </a:solidFill>
                <a:latin typeface="Comic Sans MS" panose="030F0702030302020204" pitchFamily="66" charset="0"/>
              </a:rPr>
              <a:t>of variable values</a:t>
            </a:r>
            <a:endParaRPr lang="en-US" altLang="de-DE" sz="1000" dirty="0">
              <a:solidFill>
                <a:srgbClr val="0000CC"/>
              </a:solidFill>
              <a:latin typeface="Comic Sans MS" panose="030F0702030302020204" pitchFamily="66" charset="0"/>
            </a:endParaRPr>
          </a:p>
        </p:txBody>
      </p:sp>
      <p:sp>
        <p:nvSpPr>
          <p:cNvPr id="12" name="Text Box 49"/>
          <p:cNvSpPr txBox="1">
            <a:spLocks noChangeArrowheads="1"/>
          </p:cNvSpPr>
          <p:nvPr/>
        </p:nvSpPr>
        <p:spPr bwMode="auto">
          <a:xfrm>
            <a:off x="251520" y="178569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13" name="Text Box 49"/>
          <p:cNvSpPr txBox="1">
            <a:spLocks noChangeArrowheads="1"/>
          </p:cNvSpPr>
          <p:nvPr/>
        </p:nvSpPr>
        <p:spPr bwMode="auto">
          <a:xfrm>
            <a:off x="7452320" y="1742619"/>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4" name="Text Box 49"/>
          <p:cNvSpPr txBox="1">
            <a:spLocks noChangeArrowheads="1"/>
          </p:cNvSpPr>
          <p:nvPr/>
        </p:nvSpPr>
        <p:spPr bwMode="auto">
          <a:xfrm>
            <a:off x="263246" y="5013176"/>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tracing</a:t>
            </a:r>
            <a:endParaRPr lang="en-US" altLang="de-DE" sz="1000" dirty="0">
              <a:solidFill>
                <a:srgbClr val="0000CC"/>
              </a:solidFill>
              <a:latin typeface="Comic Sans MS" panose="030F0702030302020204" pitchFamily="66" charset="0"/>
            </a:endParaRPr>
          </a:p>
        </p:txBody>
      </p:sp>
      <p:sp>
        <p:nvSpPr>
          <p:cNvPr id="15" name="Freihandform 14"/>
          <p:cNvSpPr/>
          <p:nvPr/>
        </p:nvSpPr>
        <p:spPr bwMode="auto">
          <a:xfrm>
            <a:off x="6897189" y="1881051"/>
            <a:ext cx="548640" cy="119662"/>
          </a:xfrm>
          <a:custGeom>
            <a:avLst/>
            <a:gdLst>
              <a:gd name="connsiteX0" fmla="*/ 548640 w 548640"/>
              <a:gd name="connsiteY0" fmla="*/ 0 h 119662"/>
              <a:gd name="connsiteX1" fmla="*/ 352697 w 548640"/>
              <a:gd name="connsiteY1" fmla="*/ 117566 h 119662"/>
              <a:gd name="connsiteX2" fmla="*/ 0 w 548640"/>
              <a:gd name="connsiteY2" fmla="*/ 78378 h 119662"/>
            </a:gdLst>
            <a:ahLst/>
            <a:cxnLst>
              <a:cxn ang="0">
                <a:pos x="connsiteX0" y="connsiteY0"/>
              </a:cxn>
              <a:cxn ang="0">
                <a:pos x="connsiteX1" y="connsiteY1"/>
              </a:cxn>
              <a:cxn ang="0">
                <a:pos x="connsiteX2" y="connsiteY2"/>
              </a:cxn>
            </a:cxnLst>
            <a:rect l="l" t="t" r="r" b="b"/>
            <a:pathLst>
              <a:path w="548640" h="119662">
                <a:moveTo>
                  <a:pt x="548640" y="0"/>
                </a:moveTo>
                <a:cubicBezTo>
                  <a:pt x="496388" y="52251"/>
                  <a:pt x="444137" y="104503"/>
                  <a:pt x="352697" y="117566"/>
                </a:cubicBezTo>
                <a:cubicBezTo>
                  <a:pt x="261257" y="130629"/>
                  <a:pt x="0" y="78378"/>
                  <a:pt x="0" y="7837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6" name="Freihandform 15"/>
          <p:cNvSpPr/>
          <p:nvPr/>
        </p:nvSpPr>
        <p:spPr bwMode="auto">
          <a:xfrm>
            <a:off x="1789611" y="1920240"/>
            <a:ext cx="235132" cy="26338"/>
          </a:xfrm>
          <a:custGeom>
            <a:avLst/>
            <a:gdLst>
              <a:gd name="connsiteX0" fmla="*/ 0 w 235132"/>
              <a:gd name="connsiteY0" fmla="*/ 0 h 26338"/>
              <a:gd name="connsiteX1" fmla="*/ 78378 w 235132"/>
              <a:gd name="connsiteY1" fmla="*/ 26126 h 26338"/>
              <a:gd name="connsiteX2" fmla="*/ 235132 w 235132"/>
              <a:gd name="connsiteY2" fmla="*/ 13063 h 26338"/>
            </a:gdLst>
            <a:ahLst/>
            <a:cxnLst>
              <a:cxn ang="0">
                <a:pos x="connsiteX0" y="connsiteY0"/>
              </a:cxn>
              <a:cxn ang="0">
                <a:pos x="connsiteX1" y="connsiteY1"/>
              </a:cxn>
              <a:cxn ang="0">
                <a:pos x="connsiteX2" y="connsiteY2"/>
              </a:cxn>
            </a:cxnLst>
            <a:rect l="l" t="t" r="r" b="b"/>
            <a:pathLst>
              <a:path w="235132" h="26338">
                <a:moveTo>
                  <a:pt x="0" y="0"/>
                </a:moveTo>
                <a:cubicBezTo>
                  <a:pt x="19594" y="11974"/>
                  <a:pt x="39189" y="23949"/>
                  <a:pt x="78378" y="26126"/>
                </a:cubicBezTo>
                <a:cubicBezTo>
                  <a:pt x="117567" y="28303"/>
                  <a:pt x="235132" y="13063"/>
                  <a:pt x="235132" y="1306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7" name="Freihandform 16"/>
          <p:cNvSpPr/>
          <p:nvPr/>
        </p:nvSpPr>
        <p:spPr bwMode="auto">
          <a:xfrm>
            <a:off x="1802674" y="2910919"/>
            <a:ext cx="640080" cy="224167"/>
          </a:xfrm>
          <a:custGeom>
            <a:avLst/>
            <a:gdLst>
              <a:gd name="connsiteX0" fmla="*/ 0 w 640080"/>
              <a:gd name="connsiteY0" fmla="*/ 224167 h 224167"/>
              <a:gd name="connsiteX1" fmla="*/ 378823 w 640080"/>
              <a:gd name="connsiteY1" fmla="*/ 2098 h 224167"/>
              <a:gd name="connsiteX2" fmla="*/ 640080 w 640080"/>
              <a:gd name="connsiteY2" fmla="*/ 106601 h 224167"/>
            </a:gdLst>
            <a:ahLst/>
            <a:cxnLst>
              <a:cxn ang="0">
                <a:pos x="connsiteX0" y="connsiteY0"/>
              </a:cxn>
              <a:cxn ang="0">
                <a:pos x="connsiteX1" y="connsiteY1"/>
              </a:cxn>
              <a:cxn ang="0">
                <a:pos x="connsiteX2" y="connsiteY2"/>
              </a:cxn>
            </a:cxnLst>
            <a:rect l="l" t="t" r="r" b="b"/>
            <a:pathLst>
              <a:path w="640080" h="224167">
                <a:moveTo>
                  <a:pt x="0" y="224167"/>
                </a:moveTo>
                <a:cubicBezTo>
                  <a:pt x="136071" y="122929"/>
                  <a:pt x="272143" y="21692"/>
                  <a:pt x="378823" y="2098"/>
                </a:cubicBezTo>
                <a:cubicBezTo>
                  <a:pt x="485503" y="-17496"/>
                  <a:pt x="640080" y="106601"/>
                  <a:pt x="640080" y="106601"/>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8" name="Freihandform 17"/>
          <p:cNvSpPr/>
          <p:nvPr/>
        </p:nvSpPr>
        <p:spPr bwMode="auto">
          <a:xfrm>
            <a:off x="1802674" y="4127863"/>
            <a:ext cx="1541417" cy="253876"/>
          </a:xfrm>
          <a:custGeom>
            <a:avLst/>
            <a:gdLst>
              <a:gd name="connsiteX0" fmla="*/ 0 w 1541417"/>
              <a:gd name="connsiteY0" fmla="*/ 222068 h 253876"/>
              <a:gd name="connsiteX1" fmla="*/ 600892 w 1541417"/>
              <a:gd name="connsiteY1" fmla="*/ 235131 h 253876"/>
              <a:gd name="connsiteX2" fmla="*/ 1541417 w 1541417"/>
              <a:gd name="connsiteY2" fmla="*/ 0 h 253876"/>
            </a:gdLst>
            <a:ahLst/>
            <a:cxnLst>
              <a:cxn ang="0">
                <a:pos x="connsiteX0" y="connsiteY0"/>
              </a:cxn>
              <a:cxn ang="0">
                <a:pos x="connsiteX1" y="connsiteY1"/>
              </a:cxn>
              <a:cxn ang="0">
                <a:pos x="connsiteX2" y="connsiteY2"/>
              </a:cxn>
            </a:cxnLst>
            <a:rect l="l" t="t" r="r" b="b"/>
            <a:pathLst>
              <a:path w="1541417" h="253876">
                <a:moveTo>
                  <a:pt x="0" y="222068"/>
                </a:moveTo>
                <a:cubicBezTo>
                  <a:pt x="171994" y="247105"/>
                  <a:pt x="343989" y="272142"/>
                  <a:pt x="600892" y="235131"/>
                </a:cubicBezTo>
                <a:cubicBezTo>
                  <a:pt x="857795" y="198120"/>
                  <a:pt x="1541417" y="0"/>
                  <a:pt x="1541417"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9" name="Freihandform 18"/>
          <p:cNvSpPr/>
          <p:nvPr/>
        </p:nvSpPr>
        <p:spPr bwMode="auto">
          <a:xfrm>
            <a:off x="1802674" y="5120428"/>
            <a:ext cx="182880" cy="26338"/>
          </a:xfrm>
          <a:custGeom>
            <a:avLst/>
            <a:gdLst>
              <a:gd name="connsiteX0" fmla="*/ 0 w 182880"/>
              <a:gd name="connsiteY0" fmla="*/ 26338 h 26338"/>
              <a:gd name="connsiteX1" fmla="*/ 52252 w 182880"/>
              <a:gd name="connsiteY1" fmla="*/ 212 h 26338"/>
              <a:gd name="connsiteX2" fmla="*/ 182880 w 182880"/>
              <a:gd name="connsiteY2" fmla="*/ 13275 h 26338"/>
            </a:gdLst>
            <a:ahLst/>
            <a:cxnLst>
              <a:cxn ang="0">
                <a:pos x="connsiteX0" y="connsiteY0"/>
              </a:cxn>
              <a:cxn ang="0">
                <a:pos x="connsiteX1" y="connsiteY1"/>
              </a:cxn>
              <a:cxn ang="0">
                <a:pos x="connsiteX2" y="connsiteY2"/>
              </a:cxn>
            </a:cxnLst>
            <a:rect l="l" t="t" r="r" b="b"/>
            <a:pathLst>
              <a:path w="182880" h="26338">
                <a:moveTo>
                  <a:pt x="0" y="26338"/>
                </a:moveTo>
                <a:cubicBezTo>
                  <a:pt x="10886" y="14363"/>
                  <a:pt x="21772" y="2389"/>
                  <a:pt x="52252" y="212"/>
                </a:cubicBezTo>
                <a:cubicBezTo>
                  <a:pt x="82732" y="-1965"/>
                  <a:pt x="182880" y="13275"/>
                  <a:pt x="18288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Tree>
    <p:extLst>
      <p:ext uri="{BB962C8B-B14F-4D97-AF65-F5344CB8AC3E}">
        <p14:creationId xmlns:p14="http://schemas.microsoft.com/office/powerpoint/2010/main" val="911642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Mind the different perspectives</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71</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73" y="1438989"/>
            <a:ext cx="7123558" cy="4451048"/>
          </a:xfrm>
          <a:prstGeom prst="rect">
            <a:avLst/>
          </a:prstGeom>
        </p:spPr>
      </p:pic>
    </p:spTree>
    <p:extLst>
      <p:ext uri="{BB962C8B-B14F-4D97-AF65-F5344CB8AC3E}">
        <p14:creationId xmlns:p14="http://schemas.microsoft.com/office/powerpoint/2010/main" val="10417766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WRAP-UP and Discussion</a:t>
            </a:r>
            <a:endParaRPr lang="en-US" dirty="0"/>
          </a:p>
        </p:txBody>
      </p:sp>
      <p:sp>
        <p:nvSpPr>
          <p:cNvPr id="6" name="Espace réservé du texte 5"/>
          <p:cNvSpPr>
            <a:spLocks noGrp="1"/>
          </p:cNvSpPr>
          <p:nvPr>
            <p:ph type="body" idx="1"/>
          </p:nvPr>
        </p:nvSpPr>
        <p:spPr/>
        <p:txBody>
          <a:bodyPr/>
          <a:lstStyle/>
          <a:p>
            <a:r>
              <a:rPr lang="en-US" dirty="0" smtClean="0"/>
              <a:t>PART 3</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72</a:t>
            </a:fld>
            <a:endParaRPr lang="en-US" dirty="0"/>
          </a:p>
        </p:txBody>
      </p:sp>
    </p:spTree>
    <p:extLst>
      <p:ext uri="{BB962C8B-B14F-4D97-AF65-F5344CB8AC3E}">
        <p14:creationId xmlns:p14="http://schemas.microsoft.com/office/powerpoint/2010/main" val="571437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a:t>
            </a:r>
            <a:r>
              <a:rPr lang="en-US" dirty="0" smtClean="0"/>
              <a:t>oncurrency in executable DSLs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73</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75444563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a:t>
            </a:r>
            <a:r>
              <a:rPr lang="en-US" dirty="0"/>
              <a:t>v</a:t>
            </a:r>
            <a:r>
              <a:rPr lang="en-US" dirty="0" smtClean="0"/>
              <a:t>ariation </a:t>
            </a:r>
            <a:r>
              <a:rPr lang="en-US" dirty="0"/>
              <a:t>p</a:t>
            </a:r>
            <a:r>
              <a:rPr lang="en-US" dirty="0" smtClean="0"/>
              <a:t>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74</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sp>
        <p:nvSpPr>
          <p:cNvPr id="12" name="Rectangle 1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4"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94299590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Summary of the sequential approach</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75</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163" y="1301750"/>
            <a:ext cx="7632700" cy="4686300"/>
          </a:xfrm>
        </p:spPr>
      </p:pic>
    </p:spTree>
    <p:extLst>
      <p:ext uri="{BB962C8B-B14F-4D97-AF65-F5344CB8AC3E}">
        <p14:creationId xmlns:p14="http://schemas.microsoft.com/office/powerpoint/2010/main" val="88736360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Concurrency management</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76</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492" y="1484784"/>
            <a:ext cx="8280400" cy="4145832"/>
          </a:xfrm>
        </p:spPr>
      </p:pic>
      <p:sp>
        <p:nvSpPr>
          <p:cNvPr id="7" name="Rectangle à coins arrondis 6"/>
          <p:cNvSpPr/>
          <p:nvPr/>
        </p:nvSpPr>
        <p:spPr>
          <a:xfrm>
            <a:off x="1691680" y="2780928"/>
            <a:ext cx="1872208" cy="1080120"/>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Rectangle à coins arrondis 7"/>
          <p:cNvSpPr/>
          <p:nvPr/>
        </p:nvSpPr>
        <p:spPr>
          <a:xfrm>
            <a:off x="2627784" y="4293096"/>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Rectangle à coins arrondis 8"/>
          <p:cNvSpPr/>
          <p:nvPr/>
        </p:nvSpPr>
        <p:spPr>
          <a:xfrm>
            <a:off x="1979712" y="1443408"/>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7589959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77</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91" y="1052376"/>
            <a:ext cx="7969017" cy="4886867"/>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2149964" y="6011996"/>
            <a:ext cx="4365298" cy="369332"/>
          </a:xfrm>
          <a:prstGeom prst="rect">
            <a:avLst/>
          </a:prstGeom>
          <a:noFill/>
        </p:spPr>
        <p:txBody>
          <a:bodyPr wrap="none" rtlCol="0">
            <a:spAutoFit/>
          </a:bodyPr>
          <a:lstStyle/>
          <a:p>
            <a:r>
              <a:rPr lang="fr-FR" u="sng" dirty="0">
                <a:solidFill>
                  <a:srgbClr val="FF0000"/>
                </a:solidFill>
                <a:cs typeface="Arial"/>
              </a:rPr>
              <a:t>https://</a:t>
            </a:r>
            <a:r>
              <a:rPr lang="fr-FR" u="sng" dirty="0" err="1">
                <a:solidFill>
                  <a:srgbClr val="FF0000"/>
                </a:solidFill>
                <a:cs typeface="Arial"/>
              </a:rPr>
              <a:t>github.com</a:t>
            </a:r>
            <a:r>
              <a:rPr lang="fr-FR" u="sng" dirty="0">
                <a:solidFill>
                  <a:srgbClr val="FF0000"/>
                </a:solidFill>
                <a:cs typeface="Arial"/>
              </a:rPr>
              <a:t>/</a:t>
            </a:r>
            <a:r>
              <a:rPr lang="fr-FR" u="sng" dirty="0" err="1">
                <a:solidFill>
                  <a:srgbClr val="FF0000"/>
                </a:solidFill>
                <a:cs typeface="Arial"/>
              </a:rPr>
              <a:t>gemoc</a:t>
            </a:r>
            <a:r>
              <a:rPr lang="fr-FR" u="sng" dirty="0">
                <a:solidFill>
                  <a:srgbClr val="FF0000"/>
                </a:solidFill>
                <a:cs typeface="Arial"/>
              </a:rPr>
              <a:t>/</a:t>
            </a:r>
            <a:r>
              <a:rPr lang="fr-FR" u="sng" dirty="0" err="1">
                <a:solidFill>
                  <a:srgbClr val="FF0000"/>
                </a:solidFill>
                <a:cs typeface="Arial"/>
              </a:rPr>
              <a:t>activitydiagram</a:t>
            </a:r>
            <a:endParaRPr lang="fr-FR" u="sng" dirty="0">
              <a:solidFill>
                <a:srgbClr val="FF0000"/>
              </a:solidFill>
              <a:cs typeface="Arial"/>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543056"/>
            <a:ext cx="2592288" cy="215391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3"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
        <p:nvSpPr>
          <p:cNvPr id="2" name="Titel 1"/>
          <p:cNvSpPr>
            <a:spLocks noGrp="1"/>
          </p:cNvSpPr>
          <p:nvPr>
            <p:ph type="title"/>
          </p:nvPr>
        </p:nvSpPr>
        <p:spPr/>
        <p:txBody>
          <a:bodyPr/>
          <a:lstStyle/>
          <a:p>
            <a:r>
              <a:rPr lang="en-US" dirty="0" smtClean="0"/>
              <a:t>Activity diagram debugger</a:t>
            </a:r>
            <a:endParaRPr lang="en-US" dirty="0"/>
          </a:p>
        </p:txBody>
      </p:sp>
    </p:spTree>
    <p:extLst>
      <p:ext uri="{BB962C8B-B14F-4D97-AF65-F5344CB8AC3E}">
        <p14:creationId xmlns:p14="http://schemas.microsoft.com/office/powerpoint/2010/main" val="2537766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Model coordination</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78</a:t>
            </a:fld>
            <a:endParaRPr lang="en-US" dirty="0"/>
          </a:p>
        </p:txBody>
      </p:sp>
      <p:sp>
        <p:nvSpPr>
          <p:cNvPr id="5" name="Espace réservé du contenu 4"/>
          <p:cNvSpPr>
            <a:spLocks noGrp="1"/>
          </p:cNvSpPr>
          <p:nvPr>
            <p:ph idx="1"/>
          </p:nvPr>
        </p:nvSpPr>
        <p:spPr/>
        <p:txBody>
          <a:bodyPr/>
          <a:lstStyle/>
          <a:p>
            <a:pPr marL="342900" indent="-342900">
              <a:buFont typeface="Arial" charset="0"/>
              <a:buChar char="•"/>
            </a:pPr>
            <a:r>
              <a:rPr lang="en-US" dirty="0" smtClean="0"/>
              <a:t>Once the event notion has been reified, it is then possible to reason about it.</a:t>
            </a:r>
          </a:p>
          <a:p>
            <a:pPr marL="1076212" lvl="2" indent="-342900">
              <a:buFont typeface="Arial" charset="0"/>
              <a:buChar char="•"/>
            </a:pPr>
            <a:r>
              <a:rPr lang="en-US" dirty="0" smtClean="0"/>
              <a:t>i.e., un several models at the same time and coordinate them</a:t>
            </a:r>
          </a:p>
          <a:p>
            <a:endParaRPr lang="en-US" dirty="0" smtClean="0"/>
          </a:p>
          <a:p>
            <a:pPr marL="342900" indent="-342900">
              <a:buFont typeface="Arial" charset="0"/>
              <a:buChar char="•"/>
            </a:pPr>
            <a:r>
              <a:rPr lang="en-US" sz="2400" dirty="0" smtClean="0"/>
              <a:t>In GEMOC we have, the </a:t>
            </a:r>
            <a:r>
              <a:rPr lang="en-US" sz="2400" b="1" i="1" dirty="0" smtClean="0"/>
              <a:t>B</a:t>
            </a:r>
            <a:r>
              <a:rPr lang="en-US" sz="2400" dirty="0" smtClean="0"/>
              <a:t>ehavioral </a:t>
            </a:r>
            <a:r>
              <a:rPr lang="en-US" sz="2400" b="1" i="1" dirty="0" smtClean="0"/>
              <a:t>C</a:t>
            </a:r>
            <a:r>
              <a:rPr lang="en-US" sz="2400" dirty="0" smtClean="0"/>
              <a:t>oordination </a:t>
            </a:r>
            <a:r>
              <a:rPr lang="en-US" sz="2400" b="1" i="1" dirty="0" smtClean="0"/>
              <a:t>O</a:t>
            </a:r>
            <a:r>
              <a:rPr lang="en-US" sz="2400" dirty="0" smtClean="0"/>
              <a:t>perat</a:t>
            </a:r>
            <a:r>
              <a:rPr lang="en-US" sz="2400" b="1" i="1" dirty="0" smtClean="0"/>
              <a:t>o</a:t>
            </a:r>
            <a:r>
              <a:rPr lang="en-US" sz="2400" dirty="0" smtClean="0"/>
              <a:t>r </a:t>
            </a:r>
            <a:r>
              <a:rPr lang="en-US" sz="2400" b="1" i="1" dirty="0" smtClean="0"/>
              <a:t>L</a:t>
            </a:r>
            <a:r>
              <a:rPr lang="en-US" sz="2400" dirty="0" smtClean="0"/>
              <a:t>anguage</a:t>
            </a:r>
            <a:endParaRPr lang="en-US" dirty="0"/>
          </a:p>
        </p:txBody>
      </p:sp>
      <p:pic>
        <p:nvPicPr>
          <p:cNvPr id="6" name="Image 5">
            <a:extLst>
              <a:ext uri="{FF2B5EF4-FFF2-40B4-BE49-F238E27FC236}">
                <a16:creationId xmlns:a16="http://schemas.microsoft.com/office/drawing/2014/main" xmlns="" id="{00000000-0000-0000-0000-000000000000}"/>
              </a:ext>
            </a:extLst>
          </p:cNvPr>
          <p:cNvPicPr>
            <a:picLocks noChangeAspect="1"/>
          </p:cNvPicPr>
          <p:nvPr/>
        </p:nvPicPr>
        <p:blipFill>
          <a:blip r:embed="rId2">
            <a:lum/>
            <a:alphaModFix/>
          </a:blip>
          <a:srcRect/>
          <a:stretch>
            <a:fillRect/>
          </a:stretch>
        </p:blipFill>
        <p:spPr>
          <a:xfrm>
            <a:off x="5436096" y="4509120"/>
            <a:ext cx="3067523" cy="1368152"/>
          </a:xfrm>
          <a:prstGeom prst="rect">
            <a:avLst/>
          </a:prstGeom>
          <a:noFill/>
          <a:ln>
            <a:noFill/>
          </a:ln>
        </p:spPr>
      </p:pic>
    </p:spTree>
    <p:extLst>
      <p:ext uri="{BB962C8B-B14F-4D97-AF65-F5344CB8AC3E}">
        <p14:creationId xmlns:p14="http://schemas.microsoft.com/office/powerpoint/2010/main" val="39954365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Espace réservé du numéro de diapositive 1"/>
          <p:cNvSpPr>
            <a:spLocks noGrp="1"/>
          </p:cNvSpPr>
          <p:nvPr>
            <p:ph type="sldNum" sz="quarter" idx="10"/>
          </p:nvPr>
        </p:nvSpPr>
        <p:spPr/>
        <p:txBody>
          <a:bodyPr/>
          <a:lstStyle/>
          <a:p>
            <a:pPr lvl="0"/>
            <a:fld id="{9A7BCE3E-3044-40F3-8843-571D04C84A25}" type="slidenum">
              <a:t>79</a:t>
            </a:fld>
            <a:endParaRPr lang="en-US"/>
          </a:p>
        </p:txBody>
      </p:sp>
      <p:sp>
        <p:nvSpPr>
          <p:cNvPr id="2" name="Forme libre 1"/>
          <p:cNvSpPr/>
          <p:nvPr/>
        </p:nvSpPr>
        <p:spPr>
          <a:xfrm>
            <a:off x="4313742" y="4971449"/>
            <a:ext cx="1575935" cy="912384"/>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FFFFFF"/>
          </a:solidFill>
          <a:ln w="18360">
            <a:solidFill>
              <a:srgbClr val="3465A4"/>
            </a:solidFill>
            <a:prstDash val="solid"/>
          </a:ln>
        </p:spPr>
        <p:txBody>
          <a:bodyPr vert="horz" wrap="none" lIns="90128" tIns="49309" rIns="90128" bIns="49309" anchor="ctr" anchorCtr="0" compatLnSpc="0">
            <a:noAutofit/>
          </a:bodyPr>
          <a:lstStyle/>
          <a:p>
            <a:pPr algn="ctr" hangingPunct="0">
              <a:spcBef>
                <a:spcPts val="0"/>
              </a:spcBef>
              <a:spcAft>
                <a:spcPts val="0"/>
              </a:spcAft>
            </a:pPr>
            <a:endParaRPr lang="en-US" sz="1451" b="1">
              <a:solidFill>
                <a:srgbClr val="000080"/>
              </a:solidFill>
              <a:latin typeface="Arial" pitchFamily="18"/>
              <a:ea typeface="DejaVu Sans" pitchFamily="2"/>
              <a:cs typeface="Lohit Hindi" pitchFamily="2"/>
            </a:endParaRPr>
          </a:p>
          <a:p>
            <a:pPr algn="ctr" hangingPunct="0">
              <a:spcBef>
                <a:spcPts val="0"/>
              </a:spcBef>
              <a:spcAft>
                <a:spcPts val="0"/>
              </a:spcAft>
            </a:pPr>
            <a:r>
              <a:rPr lang="en-US" sz="1451" b="1">
                <a:solidFill>
                  <a:srgbClr val="000080"/>
                </a:solidFill>
                <a:latin typeface="Arial" pitchFamily="18"/>
                <a:ea typeface="DejaVu Sans" pitchFamily="2"/>
                <a:cs typeface="Lohit Hindi" pitchFamily="2"/>
              </a:rPr>
              <a:t>Model of</a:t>
            </a:r>
          </a:p>
          <a:p>
            <a:pPr algn="ctr" hangingPunct="0">
              <a:spcBef>
                <a:spcPts val="0"/>
              </a:spcBef>
              <a:spcAft>
                <a:spcPts val="0"/>
              </a:spcAft>
            </a:pPr>
            <a:r>
              <a:rPr lang="en-US" sz="1451" b="1">
                <a:solidFill>
                  <a:srgbClr val="000080"/>
                </a:solidFill>
                <a:latin typeface="Arial" pitchFamily="18"/>
                <a:ea typeface="DejaVu Sans" pitchFamily="2"/>
                <a:cs typeface="Lohit Hindi" pitchFamily="2"/>
              </a:rPr>
              <a:t>Coordination</a:t>
            </a:r>
          </a:p>
          <a:p>
            <a:pPr algn="ctr" hangingPunct="0">
              <a:spcBef>
                <a:spcPts val="0"/>
              </a:spcBef>
              <a:spcAft>
                <a:spcPts val="0"/>
              </a:spcAft>
            </a:pPr>
            <a:endParaRPr lang="en-US" sz="1451" b="1">
              <a:solidFill>
                <a:srgbClr val="000080"/>
              </a:solidFill>
              <a:latin typeface="Arial" pitchFamily="18"/>
              <a:ea typeface="DejaVu Sans" pitchFamily="2"/>
              <a:cs typeface="Lohit Hindi" pitchFamily="2"/>
            </a:endParaRPr>
          </a:p>
        </p:txBody>
      </p:sp>
      <p:pic>
        <p:nvPicPr>
          <p:cNvPr id="3" name="Image 2">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7556068" y="3614303"/>
            <a:ext cx="1467848" cy="2854710"/>
          </a:xfrm>
          <a:prstGeom prst="rect">
            <a:avLst/>
          </a:prstGeom>
          <a:noFill/>
          <a:ln>
            <a:noFill/>
          </a:ln>
        </p:spPr>
      </p:pic>
      <p:cxnSp>
        <p:nvCxnSpPr>
          <p:cNvPr id="4" name="Connecteur en arc 3"/>
          <p:cNvCxnSpPr>
            <a:stCxn id="2" idx="1"/>
          </p:cNvCxnSpPr>
          <p:nvPr/>
        </p:nvCxnSpPr>
        <p:spPr>
          <a:xfrm>
            <a:off x="5889677" y="5427641"/>
            <a:ext cx="1092314" cy="13062"/>
          </a:xfrm>
          <a:prstGeom prst="curvedConnector3">
            <a:avLst/>
          </a:prstGeom>
          <a:noFill/>
          <a:ln w="28575">
            <a:solidFill>
              <a:srgbClr val="3465A4"/>
            </a:solidFill>
            <a:prstDash val="solid"/>
            <a:headEnd type="arrow"/>
            <a:tailEnd type="arrow"/>
          </a:ln>
        </p:spPr>
      </p:cxnSp>
      <p:cxnSp>
        <p:nvCxnSpPr>
          <p:cNvPr id="5" name="Connecteur en arc 4"/>
          <p:cNvCxnSpPr>
            <a:stCxn id="2" idx="3"/>
            <a:endCxn id="209" idx="3"/>
          </p:cNvCxnSpPr>
          <p:nvPr/>
        </p:nvCxnSpPr>
        <p:spPr>
          <a:xfrm flipH="1" flipV="1">
            <a:off x="3649537" y="5423069"/>
            <a:ext cx="664205" cy="4572"/>
          </a:xfrm>
          <a:prstGeom prst="curvedConnector3">
            <a:avLst/>
          </a:prstGeom>
          <a:noFill/>
          <a:ln w="28575">
            <a:solidFill>
              <a:srgbClr val="3465A4"/>
            </a:solidFill>
            <a:prstDash val="solid"/>
            <a:headEnd type="arrow"/>
            <a:tailEnd type="arrow"/>
          </a:ln>
        </p:spPr>
      </p:cxnSp>
      <p:grpSp>
        <p:nvGrpSpPr>
          <p:cNvPr id="6" name="Groupe 5"/>
          <p:cNvGrpSpPr/>
          <p:nvPr/>
        </p:nvGrpSpPr>
        <p:grpSpPr>
          <a:xfrm>
            <a:off x="15446524" y="11287962"/>
            <a:ext cx="1200076" cy="1389149"/>
            <a:chOff x="17028720" y="12443400"/>
            <a:chExt cx="1323000" cy="1531440"/>
          </a:xfrm>
        </p:grpSpPr>
        <p:sp>
          <p:nvSpPr>
            <p:cNvPr id="7" name="Forme libre 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 name="ZoneTexte 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 name="Forme libre 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 name="ZoneTexte 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1" name="Image 1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2" name="Forme libre 1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 name="ZoneTexte 1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4" name="Image 1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5" name="ZoneTexte 1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 name="Connecteur droit 1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7" name="Forme libre 1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8" name="Connecteur droit 1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 name="Connecteur droit 1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0" name="Connecteur droit 1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1" name="Connecteur droit 2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2" name="Connecteur droit 2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3" name="Connecteur droit 2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24" name="Groupe 23"/>
          <p:cNvGrpSpPr/>
          <p:nvPr/>
        </p:nvGrpSpPr>
        <p:grpSpPr>
          <a:xfrm>
            <a:off x="20334015" y="11456461"/>
            <a:ext cx="1078271" cy="1202689"/>
            <a:chOff x="22416840" y="12629159"/>
            <a:chExt cx="1188719" cy="1325881"/>
          </a:xfrm>
        </p:grpSpPr>
        <p:sp>
          <p:nvSpPr>
            <p:cNvPr id="25" name="Forme libre 2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26" name="Image 2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27" name="Forme libre 2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8" name="ZoneTexte 2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29" name="ZoneTexte 2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30" name="Image 2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31" name="ZoneTexte 3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32" name="Connecteur droit 3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33" name="Forme libre 3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4" name="ZoneTexte 3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35" name="ZoneTexte 3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36" name="Groupe 35"/>
          <p:cNvGrpSpPr/>
          <p:nvPr/>
        </p:nvGrpSpPr>
        <p:grpSpPr>
          <a:xfrm>
            <a:off x="15446524" y="11287962"/>
            <a:ext cx="1200076" cy="1389149"/>
            <a:chOff x="17028720" y="12443400"/>
            <a:chExt cx="1323000" cy="1531440"/>
          </a:xfrm>
        </p:grpSpPr>
        <p:sp>
          <p:nvSpPr>
            <p:cNvPr id="37" name="Forme libre 3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8" name="ZoneTexte 3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39" name="Forme libre 3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0" name="ZoneTexte 3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41" name="Image 4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42" name="Forme libre 4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3" name="ZoneTexte 4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44" name="Image 4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45" name="ZoneTexte 4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46" name="Connecteur droit 4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47" name="Forme libre 4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48" name="Connecteur droit 4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9" name="Connecteur droit 4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0" name="Connecteur droit 4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1" name="Connecteur droit 5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2" name="Connecteur droit 5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3" name="Connecteur droit 5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54" name="Groupe 53"/>
          <p:cNvGrpSpPr/>
          <p:nvPr/>
        </p:nvGrpSpPr>
        <p:grpSpPr>
          <a:xfrm>
            <a:off x="20334015" y="11456461"/>
            <a:ext cx="1078271" cy="1202689"/>
            <a:chOff x="22416840" y="12629159"/>
            <a:chExt cx="1188719" cy="1325881"/>
          </a:xfrm>
        </p:grpSpPr>
        <p:sp>
          <p:nvSpPr>
            <p:cNvPr id="55" name="Forme libre 5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56" name="Image 5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57" name="Forme libre 5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8" name="ZoneTexte 5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59" name="ZoneTexte 5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60" name="Image 5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61" name="ZoneTexte 6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62" name="Connecteur droit 6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63" name="Forme libre 6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4" name="ZoneTexte 6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65" name="ZoneTexte 6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66" name="Groupe 65"/>
          <p:cNvGrpSpPr/>
          <p:nvPr/>
        </p:nvGrpSpPr>
        <p:grpSpPr>
          <a:xfrm>
            <a:off x="15446524" y="11287962"/>
            <a:ext cx="1200076" cy="1389149"/>
            <a:chOff x="17028720" y="12443400"/>
            <a:chExt cx="1323000" cy="1531440"/>
          </a:xfrm>
        </p:grpSpPr>
        <p:sp>
          <p:nvSpPr>
            <p:cNvPr id="67" name="Forme libre 6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8" name="ZoneTexte 6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69" name="Forme libre 6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0" name="ZoneTexte 6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71" name="Image 7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72" name="Forme libre 7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3" name="ZoneTexte 7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74" name="Image 7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75" name="ZoneTexte 7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76" name="Connecteur droit 7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77" name="Forme libre 7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78" name="Connecteur droit 7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9" name="Connecteur droit 7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0" name="Connecteur droit 7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1" name="Connecteur droit 8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2" name="Connecteur droit 8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3" name="Connecteur droit 8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84" name="Groupe 83"/>
          <p:cNvGrpSpPr/>
          <p:nvPr/>
        </p:nvGrpSpPr>
        <p:grpSpPr>
          <a:xfrm>
            <a:off x="20334015" y="11456461"/>
            <a:ext cx="1078271" cy="1202689"/>
            <a:chOff x="22416840" y="12629159"/>
            <a:chExt cx="1188719" cy="1325881"/>
          </a:xfrm>
        </p:grpSpPr>
        <p:sp>
          <p:nvSpPr>
            <p:cNvPr id="85" name="Forme libre 8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86" name="Image 85">
              <a:extLst>
                <a:ext uri="{FF2B5EF4-FFF2-40B4-BE49-F238E27FC236}">
                  <a16:creationId xmlns:a16="http://schemas.microsoft.com/office/drawing/2014/main" xmlns=""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87" name="Forme libre 8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8" name="ZoneTexte 8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89" name="ZoneTexte 8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90" name="Image 8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91" name="ZoneTexte 9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92" name="Connecteur droit 9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93" name="Forme libre 9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4" name="ZoneTexte 9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95" name="ZoneTexte 9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96" name="Groupe 95"/>
          <p:cNvGrpSpPr/>
          <p:nvPr/>
        </p:nvGrpSpPr>
        <p:grpSpPr>
          <a:xfrm>
            <a:off x="15446524" y="11287962"/>
            <a:ext cx="1200076" cy="1389149"/>
            <a:chOff x="17028720" y="12443400"/>
            <a:chExt cx="1323000" cy="1531440"/>
          </a:xfrm>
        </p:grpSpPr>
        <p:sp>
          <p:nvSpPr>
            <p:cNvPr id="97" name="Forme libre 9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8" name="ZoneTexte 9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9" name="Forme libre 9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0" name="ZoneTexte 9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01" name="Image 10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02" name="Forme libre 10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3" name="ZoneTexte 10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04" name="Image 10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05" name="ZoneTexte 10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06" name="Connecteur droit 10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07" name="Forme libre 10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08" name="Connecteur droit 10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9" name="Connecteur droit 10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0" name="Connecteur droit 10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1" name="Connecteur droit 11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2" name="Connecteur droit 11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3" name="Connecteur droit 11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14" name="Groupe 113"/>
          <p:cNvGrpSpPr/>
          <p:nvPr/>
        </p:nvGrpSpPr>
        <p:grpSpPr>
          <a:xfrm>
            <a:off x="20334015" y="11456461"/>
            <a:ext cx="1078271" cy="1202689"/>
            <a:chOff x="22416840" y="12629159"/>
            <a:chExt cx="1188719" cy="1325881"/>
          </a:xfrm>
        </p:grpSpPr>
        <p:sp>
          <p:nvSpPr>
            <p:cNvPr id="115" name="Forme libre 11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16" name="Image 11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17" name="Forme libre 11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8" name="ZoneTexte 11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19" name="ZoneTexte 11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20" name="Image 11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121" name="ZoneTexte 12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22" name="Connecteur droit 12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23" name="Forme libre 12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4" name="ZoneTexte 12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25" name="ZoneTexte 12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26" name="Groupe 125"/>
          <p:cNvGrpSpPr/>
          <p:nvPr/>
        </p:nvGrpSpPr>
        <p:grpSpPr>
          <a:xfrm>
            <a:off x="15446524" y="11287962"/>
            <a:ext cx="1200076" cy="1389149"/>
            <a:chOff x="17028720" y="12443400"/>
            <a:chExt cx="1323000" cy="1531440"/>
          </a:xfrm>
        </p:grpSpPr>
        <p:sp>
          <p:nvSpPr>
            <p:cNvPr id="127" name="Forme libre 12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8" name="ZoneTexte 12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29" name="Forme libre 12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0" name="ZoneTexte 12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31" name="Image 13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32" name="Forme libre 13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3" name="ZoneTexte 13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34" name="Image 13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35" name="ZoneTexte 13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36" name="Connecteur droit 135"/>
          <p:cNvSpPr/>
          <p:nvPr/>
        </p:nvSpPr>
        <p:spPr>
          <a:xfrm flipV="1">
            <a:off x="16176039"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37" name="Forme libre 13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38" name="Connecteur droit 13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9" name="Connecteur droit 13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0" name="Connecteur droit 13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1" name="Connecteur droit 14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2" name="Connecteur droit 14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3" name="Connecteur droit 14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44" name="Groupe 143"/>
          <p:cNvGrpSpPr/>
          <p:nvPr/>
        </p:nvGrpSpPr>
        <p:grpSpPr>
          <a:xfrm>
            <a:off x="20334015" y="11456461"/>
            <a:ext cx="1078271" cy="1202689"/>
            <a:chOff x="22416840" y="12629159"/>
            <a:chExt cx="1188719" cy="1325881"/>
          </a:xfrm>
        </p:grpSpPr>
        <p:sp>
          <p:nvSpPr>
            <p:cNvPr id="145" name="Forme libre 14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46" name="Image 145">
              <a:extLst>
                <a:ext uri="{FF2B5EF4-FFF2-40B4-BE49-F238E27FC236}">
                  <a16:creationId xmlns:a16="http://schemas.microsoft.com/office/drawing/2014/main" xmlns=""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147" name="Forme libre 14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8" name="ZoneTexte 14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49" name="ZoneTexte 14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50" name="Image 14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51" name="ZoneTexte 15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52" name="Connecteur droit 15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53" name="Forme libre 15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4" name="ZoneTexte 15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55" name="ZoneTexte 15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56" name="Groupe 155"/>
          <p:cNvGrpSpPr/>
          <p:nvPr/>
        </p:nvGrpSpPr>
        <p:grpSpPr>
          <a:xfrm>
            <a:off x="15446524" y="11287962"/>
            <a:ext cx="1200076" cy="1389149"/>
            <a:chOff x="17028720" y="12443400"/>
            <a:chExt cx="1323000" cy="1531440"/>
          </a:xfrm>
        </p:grpSpPr>
        <p:sp>
          <p:nvSpPr>
            <p:cNvPr id="157" name="Forme libre 15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8" name="ZoneTexte 15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59" name="Forme libre 15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0" name="ZoneTexte 15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61" name="Image 16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62" name="Forme libre 16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3" name="ZoneTexte 16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64" name="Image 16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65" name="ZoneTexte 16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6" name="Connecteur droit 165"/>
          <p:cNvSpPr/>
          <p:nvPr/>
        </p:nvSpPr>
        <p:spPr>
          <a:xfrm flipV="1">
            <a:off x="16241350"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67" name="Forme libre 16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68" name="Connecteur droit 16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9" name="Connecteur droit 16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0" name="Connecteur droit 16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1" name="Connecteur droit 17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2" name="Connecteur droit 17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3" name="Connecteur droit 17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74" name="Groupe 173"/>
          <p:cNvGrpSpPr/>
          <p:nvPr/>
        </p:nvGrpSpPr>
        <p:grpSpPr>
          <a:xfrm>
            <a:off x="20334015" y="11456461"/>
            <a:ext cx="1078271" cy="1202689"/>
            <a:chOff x="22416840" y="12629159"/>
            <a:chExt cx="1188719" cy="1325881"/>
          </a:xfrm>
        </p:grpSpPr>
        <p:sp>
          <p:nvSpPr>
            <p:cNvPr id="175" name="Forme libre 17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76" name="Image 17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77" name="Forme libre 17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8" name="ZoneTexte 17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79" name="ZoneTexte 17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80" name="Image 17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81" name="ZoneTexte 18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82" name="Connecteur droit 18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83" name="Forme libre 18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4" name="ZoneTexte 18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85" name="ZoneTexte 18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86" name="Groupe 185"/>
          <p:cNvGrpSpPr/>
          <p:nvPr/>
        </p:nvGrpSpPr>
        <p:grpSpPr>
          <a:xfrm>
            <a:off x="2484074" y="3484008"/>
            <a:ext cx="336021" cy="497665"/>
            <a:chOff x="2738519" y="3840479"/>
            <a:chExt cx="370440" cy="548641"/>
          </a:xfrm>
        </p:grpSpPr>
        <p:sp>
          <p:nvSpPr>
            <p:cNvPr id="187" name="Connecteur droit 186"/>
            <p:cNvSpPr/>
            <p:nvPr/>
          </p:nvSpPr>
          <p:spPr>
            <a:xfrm>
              <a:off x="2913840" y="3979080"/>
              <a:ext cx="0" cy="214559"/>
            </a:xfrm>
            <a:prstGeom prst="line">
              <a:avLst/>
            </a:prstGeom>
            <a:noFill/>
            <a:ln w="18360">
              <a:solidFill>
                <a:srgbClr val="000000"/>
              </a:solidFill>
              <a:prstDash val="solid"/>
            </a:ln>
          </p:spPr>
          <p:txBody>
            <a:bodyPr vert="horz" wrap="none" lIns="89802" tIns="48983" rIns="89802" bIns="48983"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8" name="Connecteur droit 187"/>
            <p:cNvSpPr/>
            <p:nvPr/>
          </p:nvSpPr>
          <p:spPr>
            <a:xfrm flipV="1">
              <a:off x="2738519" y="4091040"/>
              <a:ext cx="370440" cy="5760"/>
            </a:xfrm>
            <a:prstGeom prst="line">
              <a:avLst/>
            </a:prstGeom>
            <a:noFill/>
            <a:ln w="18360">
              <a:solidFill>
                <a:srgbClr val="000000"/>
              </a:solidFill>
              <a:prstDash val="solid"/>
            </a:ln>
          </p:spPr>
          <p:txBody>
            <a:bodyPr vert="horz" wrap="none" lIns="89802" tIns="48983" rIns="89802" bIns="48983"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9" name="Connecteur droit 188"/>
            <p:cNvSpPr/>
            <p:nvPr/>
          </p:nvSpPr>
          <p:spPr>
            <a:xfrm flipH="1">
              <a:off x="2764080" y="4194000"/>
              <a:ext cx="148679" cy="195120"/>
            </a:xfrm>
            <a:prstGeom prst="line">
              <a:avLst/>
            </a:prstGeom>
            <a:noFill/>
            <a:ln w="18360">
              <a:solidFill>
                <a:srgbClr val="000000"/>
              </a:solidFill>
              <a:prstDash val="solid"/>
            </a:ln>
          </p:spPr>
          <p:txBody>
            <a:bodyPr vert="horz" wrap="none" lIns="89802" tIns="48983" rIns="89802" bIns="48983"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0" name="Connecteur droit 189"/>
            <p:cNvSpPr/>
            <p:nvPr/>
          </p:nvSpPr>
          <p:spPr>
            <a:xfrm flipH="1" flipV="1">
              <a:off x="2919240" y="4188239"/>
              <a:ext cx="134640" cy="195121"/>
            </a:xfrm>
            <a:prstGeom prst="line">
              <a:avLst/>
            </a:prstGeom>
            <a:noFill/>
            <a:ln w="18360">
              <a:solidFill>
                <a:srgbClr val="000000"/>
              </a:solidFill>
              <a:prstDash val="solid"/>
            </a:ln>
          </p:spPr>
          <p:txBody>
            <a:bodyPr vert="horz" wrap="none" lIns="89802" tIns="48983" rIns="89802" bIns="48983"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1" name="Forme libre 190"/>
            <p:cNvSpPr/>
            <p:nvPr/>
          </p:nvSpPr>
          <p:spPr>
            <a:xfrm>
              <a:off x="2813039" y="3840479"/>
              <a:ext cx="203040" cy="149400"/>
            </a:xfrm>
            <a:custGeom>
              <a:avLst>
                <a:gd name="f0" fmla="val 17315"/>
              </a:avLst>
              <a:gdLst>
                <a:gd name="f1" fmla="val 10800000"/>
                <a:gd name="f2" fmla="val 5400000"/>
                <a:gd name="f3" fmla="val 180"/>
                <a:gd name="f4" fmla="val w"/>
                <a:gd name="f5" fmla="val h"/>
                <a:gd name="f6" fmla="*/ 5419351 1 1725033"/>
                <a:gd name="f7" fmla="val -2147483647"/>
                <a:gd name="f8" fmla="val 2147483647"/>
                <a:gd name="f9" fmla="val 14510"/>
                <a:gd name="f10" fmla="val 18520"/>
                <a:gd name="f11" fmla="*/ 10800 10800 1"/>
                <a:gd name="f12" fmla="+- 0 0 0"/>
                <a:gd name="f13" fmla="+- 0 0 360"/>
                <a:gd name="f14" fmla="val 10800"/>
                <a:gd name="f15" fmla="*/ 1000 1865 1"/>
                <a:gd name="f16" fmla="val 1865"/>
                <a:gd name="f17" fmla="val 1000"/>
                <a:gd name="f18" fmla="val 4870"/>
                <a:gd name="f19" fmla="val 8680"/>
                <a:gd name="f20" fmla="val 12920"/>
                <a:gd name="f21" fmla="val 16730"/>
                <a:gd name="f22" fmla="*/ f4 1 21600"/>
                <a:gd name="f23" fmla="*/ f5 1 21600"/>
                <a:gd name="f24" fmla="pin 14510 f0 18520"/>
                <a:gd name="f25" fmla="*/ 0 f6 1"/>
                <a:gd name="f26" fmla="*/ f12 f1 1"/>
                <a:gd name="f27" fmla="*/ f13 f1 1"/>
                <a:gd name="f28" fmla="+- f24 0 14510"/>
                <a:gd name="f29" fmla="*/ 10800 f22 1"/>
                <a:gd name="f30" fmla="*/ f24 f23 1"/>
                <a:gd name="f31" fmla="*/ 3163 f22 1"/>
                <a:gd name="f32" fmla="*/ 18437 f22 1"/>
                <a:gd name="f33" fmla="*/ 18437 f23 1"/>
                <a:gd name="f34" fmla="*/ 3163 f23 1"/>
                <a:gd name="f35" fmla="*/ f25 1 f3"/>
                <a:gd name="f36" fmla="*/ f26 1 f3"/>
                <a:gd name="f37" fmla="*/ f27 1 f3"/>
                <a:gd name="f38" fmla="*/ 0 f23 1"/>
                <a:gd name="f39" fmla="*/ 0 f22 1"/>
                <a:gd name="f40" fmla="*/ 10800 f23 1"/>
                <a:gd name="f41" fmla="*/ 21600 f23 1"/>
                <a:gd name="f42" fmla="*/ 21600 f22 1"/>
                <a:gd name="f43" fmla="+- 18520 0 f28"/>
                <a:gd name="f44" fmla="+- 14510 f28 0"/>
                <a:gd name="f45" fmla="+- 0 0 f35"/>
                <a:gd name="f46" fmla="+- f36 0 f2"/>
                <a:gd name="f47" fmla="+- f37 0 f2"/>
                <a:gd name="f48" fmla="*/ f45 f1 1"/>
                <a:gd name="f49" fmla="+- f47 0 f46"/>
                <a:gd name="f50" fmla="*/ f48 1 f6"/>
                <a:gd name="f51" fmla="+- f50 0 f2"/>
                <a:gd name="f52" fmla="cos 1 f51"/>
                <a:gd name="f53" fmla="sin 1 f51"/>
                <a:gd name="f54" fmla="+- 0 0 f52"/>
                <a:gd name="f55" fmla="+- 0 0 f53"/>
                <a:gd name="f56" fmla="*/ 10800 f54 1"/>
                <a:gd name="f57" fmla="*/ 10800 f55 1"/>
                <a:gd name="f58" fmla="*/ 1865 f54 1"/>
                <a:gd name="f59" fmla="*/ 1000 f55 1"/>
                <a:gd name="f60" fmla="*/ f56 f56 1"/>
                <a:gd name="f61" fmla="*/ f57 f57 1"/>
                <a:gd name="f62" fmla="*/ f58 f58 1"/>
                <a:gd name="f63" fmla="*/ f59 f59 1"/>
                <a:gd name="f64" fmla="+- f60 f61 0"/>
                <a:gd name="f65" fmla="+- f62 f63 0"/>
                <a:gd name="f66" fmla="sqrt f64"/>
                <a:gd name="f67" fmla="sqrt f65"/>
                <a:gd name="f68" fmla="*/ f11 1 f66"/>
                <a:gd name="f69" fmla="*/ f15 1 f67"/>
                <a:gd name="f70" fmla="*/ f54 f68 1"/>
                <a:gd name="f71" fmla="*/ f55 f68 1"/>
                <a:gd name="f72" fmla="*/ f54 f69 1"/>
                <a:gd name="f73" fmla="*/ f55 f69 1"/>
                <a:gd name="f74" fmla="+- 10800 0 f70"/>
                <a:gd name="f75" fmla="+- 10800 0 f71"/>
                <a:gd name="f76" fmla="+- 7305 0 f72"/>
                <a:gd name="f77" fmla="+- 7515 0 f73"/>
                <a:gd name="f78" fmla="+- 14295 0 f72"/>
              </a:gdLst>
              <a:ahLst>
                <a:ahXY gdRefY="f0" minY="f9" maxY="f10">
                  <a:pos x="f29" y="f30"/>
                </a:ahXY>
              </a:ahLst>
              <a:cxnLst>
                <a:cxn ang="3cd4">
                  <a:pos x="hc" y="t"/>
                </a:cxn>
                <a:cxn ang="0">
                  <a:pos x="r" y="vc"/>
                </a:cxn>
                <a:cxn ang="cd4">
                  <a:pos x="hc" y="b"/>
                </a:cxn>
                <a:cxn ang="cd2">
                  <a:pos x="l" y="vc"/>
                </a:cxn>
                <a:cxn ang="f46">
                  <a:pos x="f29" y="f38"/>
                </a:cxn>
                <a:cxn ang="f46">
                  <a:pos x="f31" y="f34"/>
                </a:cxn>
                <a:cxn ang="f46">
                  <a:pos x="f39" y="f40"/>
                </a:cxn>
                <a:cxn ang="f46">
                  <a:pos x="f31" y="f33"/>
                </a:cxn>
                <a:cxn ang="f46">
                  <a:pos x="f29" y="f41"/>
                </a:cxn>
                <a:cxn ang="f46">
                  <a:pos x="f32" y="f33"/>
                </a:cxn>
                <a:cxn ang="f46">
                  <a:pos x="f42" y="f40"/>
                </a:cxn>
                <a:cxn ang="f46">
                  <a:pos x="f32" y="f34"/>
                </a:cxn>
              </a:cxnLst>
              <a:rect l="f31" t="f34" r="f32" b="f33"/>
              <a:pathLst>
                <a:path w="21600" h="21600">
                  <a:moveTo>
                    <a:pt x="f74" y="f75"/>
                  </a:moveTo>
                  <a:arcTo wR="f14" hR="f14" stAng="f46" swAng="f49"/>
                  <a:close/>
                </a:path>
                <a:path w="21600" h="21600">
                  <a:moveTo>
                    <a:pt x="f76" y="f77"/>
                  </a:moveTo>
                  <a:arcTo wR="f17" hR="f16" stAng="f46" swAng="f49"/>
                  <a:close/>
                </a:path>
                <a:path w="21600" h="21600">
                  <a:moveTo>
                    <a:pt x="f78" y="f77"/>
                  </a:moveTo>
                  <a:arcTo wR="f17" hR="f16" stAng="f46" swAng="f49"/>
                  <a:close/>
                </a:path>
                <a:path w="21600" h="21600" fill="none">
                  <a:moveTo>
                    <a:pt x="f18" y="f43"/>
                  </a:moveTo>
                  <a:cubicBezTo>
                    <a:pt x="f19" y="f44"/>
                    <a:pt x="f20" y="f44"/>
                    <a:pt x="f21" y="f43"/>
                  </a:cubicBezTo>
                </a:path>
              </a:pathLst>
            </a:custGeom>
            <a:solidFill>
              <a:srgbClr val="FFFFFF"/>
            </a:solidFill>
            <a:ln w="18360">
              <a:solidFill>
                <a:srgbClr val="000000"/>
              </a:solidFill>
              <a:prstDash val="solid"/>
            </a:ln>
          </p:spPr>
          <p:txBody>
            <a:bodyPr vert="horz" wrap="none" lIns="89802" tIns="48983" rIns="89802" bIns="48983"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grpSp>
      <p:sp>
        <p:nvSpPr>
          <p:cNvPr id="192" name="Forme libre 191"/>
          <p:cNvSpPr/>
          <p:nvPr/>
        </p:nvSpPr>
        <p:spPr>
          <a:xfrm>
            <a:off x="1816605" y="2654567"/>
            <a:ext cx="920547" cy="531952"/>
          </a:xfrm>
          <a:custGeom>
            <a:avLst>
              <a:gd name="f0" fmla="val 17119"/>
              <a:gd name="f1" fmla="val 28305"/>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18360">
            <a:solidFill>
              <a:srgbClr val="000000"/>
            </a:solidFill>
            <a:prstDash val="solid"/>
          </a:ln>
        </p:spPr>
        <p:txBody>
          <a:bodyPr vert="horz" wrap="none" lIns="90128" tIns="49309" rIns="90128" bIns="49309" anchor="ctr" anchorCtr="0" compatLnSpc="0">
            <a:noAutofit/>
          </a:bodyPr>
          <a:lstStyle/>
          <a:p>
            <a:pPr algn="ctr" hangingPunct="0">
              <a:spcBef>
                <a:spcPts val="0"/>
              </a:spcBef>
              <a:spcAft>
                <a:spcPts val="0"/>
              </a:spcAft>
            </a:pPr>
            <a:endParaRPr lang="en-US" sz="1633">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Know-how</a:t>
            </a:r>
          </a:p>
          <a:p>
            <a:pPr algn="ctr" hangingPunct="0">
              <a:spcBef>
                <a:spcPts val="0"/>
              </a:spcBef>
              <a:spcAft>
                <a:spcPts val="0"/>
              </a:spcAft>
            </a:pPr>
            <a:endParaRPr lang="en-US" sz="1633">
              <a:latin typeface="Arial" pitchFamily="18"/>
              <a:ea typeface="DejaVu Sans" pitchFamily="2"/>
              <a:cs typeface="Lohit Hindi" pitchFamily="2"/>
            </a:endParaRPr>
          </a:p>
          <a:p>
            <a:pPr algn="ctr" hangingPunct="0">
              <a:spcBef>
                <a:spcPts val="0"/>
              </a:spcBef>
              <a:spcAft>
                <a:spcPts val="0"/>
              </a:spcAft>
            </a:pPr>
            <a:endParaRPr lang="en-US" sz="998">
              <a:latin typeface="Arial" pitchFamily="18"/>
              <a:ea typeface="DejaVu Sans" pitchFamily="2"/>
              <a:cs typeface="Lohit Hindi" pitchFamily="2"/>
            </a:endParaRPr>
          </a:p>
        </p:txBody>
      </p:sp>
      <p:sp>
        <p:nvSpPr>
          <p:cNvPr id="193" name="ZoneTexte 192"/>
          <p:cNvSpPr txBox="1"/>
          <p:nvPr/>
        </p:nvSpPr>
        <p:spPr>
          <a:xfrm>
            <a:off x="2109194" y="3815784"/>
            <a:ext cx="1125622" cy="526074"/>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1089">
              <a:latin typeface="Arial" pitchFamily="18"/>
              <a:ea typeface="DejaVu Sans" pitchFamily="2"/>
              <a:cs typeface="Lohit Hindi" pitchFamily="2"/>
            </a:endParaRPr>
          </a:p>
          <a:p>
            <a:pPr algn="ctr" hangingPunct="0">
              <a:spcBef>
                <a:spcPts val="0"/>
              </a:spcBef>
              <a:spcAft>
                <a:spcPts val="0"/>
              </a:spcAft>
            </a:pPr>
            <a:r>
              <a:rPr lang="en-US" sz="998">
                <a:latin typeface="Arial" pitchFamily="18"/>
                <a:ea typeface="DejaVu Sans" pitchFamily="2"/>
                <a:cs typeface="Lohit Hindi" pitchFamily="2"/>
              </a:rPr>
              <a:t>System</a:t>
            </a:r>
          </a:p>
          <a:p>
            <a:pPr algn="ctr" hangingPunct="0">
              <a:spcBef>
                <a:spcPts val="0"/>
              </a:spcBef>
              <a:spcAft>
                <a:spcPts val="0"/>
              </a:spcAft>
            </a:pPr>
            <a:r>
              <a:rPr lang="en-US" sz="998">
                <a:latin typeface="Arial" pitchFamily="18"/>
                <a:ea typeface="DejaVu Sans" pitchFamily="2"/>
                <a:cs typeface="Lohit Hindi" pitchFamily="2"/>
              </a:rPr>
              <a:t>Designer</a:t>
            </a:r>
          </a:p>
        </p:txBody>
      </p:sp>
      <p:sp>
        <p:nvSpPr>
          <p:cNvPr id="195" name="Forme libre 194"/>
          <p:cNvSpPr/>
          <p:nvPr/>
        </p:nvSpPr>
        <p:spPr>
          <a:xfrm>
            <a:off x="4031275" y="1703978"/>
            <a:ext cx="1525974" cy="66551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gradFill>
            <a:gsLst>
              <a:gs pos="0">
                <a:srgbClr val="00B8FF"/>
              </a:gs>
              <a:gs pos="100000">
                <a:srgbClr val="DDF1F7"/>
              </a:gs>
            </a:gsLst>
            <a:lin ang="5400000"/>
          </a:gradFill>
          <a:ln w="0">
            <a:solidFill>
              <a:srgbClr val="808080"/>
            </a:solidFill>
            <a:prstDash val="solid"/>
          </a:ln>
          <a:effectLst>
            <a:outerShdw dist="25965" dir="2700000" algn="tl">
              <a:srgbClr val="ADE0EE"/>
            </a:outerShdw>
          </a:effectLst>
        </p:spPr>
        <p:txBody>
          <a:bodyPr vert="horz" wrap="none" lIns="8164" tIns="40819" rIns="8164" bIns="40819" anchor="ctr" anchorCtr="0" compatLnSpc="0">
            <a:noAutofit/>
          </a:bodyPr>
          <a:lstStyle/>
          <a:p>
            <a:pPr algn="ctr" hangingPunct="0">
              <a:spcBef>
                <a:spcPts val="0"/>
              </a:spcBef>
              <a:spcAft>
                <a:spcPts val="0"/>
              </a:spcAft>
            </a:pPr>
            <a:r>
              <a:rPr lang="en-US" sz="1451" b="1">
                <a:solidFill>
                  <a:srgbClr val="000080"/>
                </a:solidFill>
                <a:latin typeface="Arial" pitchFamily="18"/>
                <a:ea typeface="DejaVu Sans" pitchFamily="2"/>
                <a:cs typeface="Lohit Hindi" pitchFamily="2"/>
              </a:rPr>
              <a:t>BCOoL</a:t>
            </a:r>
          </a:p>
          <a:p>
            <a:pPr algn="ctr" hangingPunct="0">
              <a:spcBef>
                <a:spcPts val="0"/>
              </a:spcBef>
              <a:spcAft>
                <a:spcPts val="0"/>
              </a:spcAft>
            </a:pPr>
            <a:r>
              <a:rPr lang="en-US" sz="1451" b="1">
                <a:solidFill>
                  <a:srgbClr val="000080"/>
                </a:solidFill>
                <a:latin typeface="Arial" pitchFamily="18"/>
                <a:ea typeface="DejaVu Sans" pitchFamily="2"/>
                <a:cs typeface="Lohit Hindi" pitchFamily="2"/>
              </a:rPr>
              <a:t>Specification</a:t>
            </a:r>
          </a:p>
        </p:txBody>
      </p:sp>
      <p:grpSp>
        <p:nvGrpSpPr>
          <p:cNvPr id="196" name="Groupe 195"/>
          <p:cNvGrpSpPr/>
          <p:nvPr/>
        </p:nvGrpSpPr>
        <p:grpSpPr>
          <a:xfrm>
            <a:off x="3990285" y="924552"/>
            <a:ext cx="820466" cy="761047"/>
            <a:chOff x="4399012" y="989797"/>
            <a:chExt cx="904507" cy="839001"/>
          </a:xfrm>
        </p:grpSpPr>
        <p:sp>
          <p:nvSpPr>
            <p:cNvPr id="197" name="Connecteur droit 196"/>
            <p:cNvSpPr/>
            <p:nvPr/>
          </p:nvSpPr>
          <p:spPr>
            <a:xfrm flipH="1" flipV="1">
              <a:off x="5303519" y="989797"/>
              <a:ext cx="0" cy="839001"/>
            </a:xfrm>
            <a:prstGeom prst="line">
              <a:avLst/>
            </a:prstGeom>
            <a:noFill/>
            <a:ln w="28575">
              <a:solidFill>
                <a:schemeClr val="accent1"/>
              </a:solidFill>
              <a:prstDash val="solid"/>
              <a:tailEnd type="arrow"/>
            </a:ln>
          </p:spPr>
          <p:txBody>
            <a:bodyPr vert="horz" wrap="none" lIns="16328" tIns="48983" rIns="16328" bIns="48983"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8" name="ZoneTexte 197"/>
            <p:cNvSpPr txBox="1"/>
            <p:nvPr/>
          </p:nvSpPr>
          <p:spPr>
            <a:xfrm>
              <a:off x="4399012" y="1321365"/>
              <a:ext cx="879448" cy="286049"/>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1200" i="1" smtClean="0">
                  <a:latin typeface="Arial" pitchFamily="18"/>
                  <a:ea typeface="DejaVu Sans" pitchFamily="2"/>
                  <a:cs typeface="Lohit Hindi" pitchFamily="2"/>
                </a:rPr>
                <a:t>conforms</a:t>
              </a:r>
              <a:endParaRPr lang="en-US" sz="1050" i="1" dirty="0">
                <a:latin typeface="Arial" pitchFamily="18"/>
                <a:ea typeface="DejaVu Sans" pitchFamily="2"/>
                <a:cs typeface="Lohit Hindi" pitchFamily="2"/>
              </a:endParaRPr>
            </a:p>
          </p:txBody>
        </p:sp>
      </p:grpSp>
      <p:cxnSp>
        <p:nvCxnSpPr>
          <p:cNvPr id="199" name="Connecteur en arc 198"/>
          <p:cNvCxnSpPr>
            <a:stCxn id="207" idx="3"/>
          </p:cNvCxnSpPr>
          <p:nvPr/>
        </p:nvCxnSpPr>
        <p:spPr>
          <a:xfrm>
            <a:off x="2156544" y="1297095"/>
            <a:ext cx="1874731" cy="756620"/>
          </a:xfrm>
          <a:prstGeom prst="curvedConnector3">
            <a:avLst/>
          </a:prstGeom>
          <a:noFill/>
          <a:ln w="28575">
            <a:solidFill>
              <a:srgbClr val="3465A4"/>
            </a:solidFill>
            <a:prstDash val="solid"/>
            <a:headEnd type="arrow"/>
            <a:tailEnd type="arrow"/>
          </a:ln>
        </p:spPr>
      </p:cxnSp>
      <p:cxnSp>
        <p:nvCxnSpPr>
          <p:cNvPr id="200" name="Connecteur en arc 199"/>
          <p:cNvCxnSpPr/>
          <p:nvPr/>
        </p:nvCxnSpPr>
        <p:spPr>
          <a:xfrm flipV="1">
            <a:off x="5557901" y="1256929"/>
            <a:ext cx="1539036" cy="764130"/>
          </a:xfrm>
          <a:prstGeom prst="curvedConnector3">
            <a:avLst/>
          </a:prstGeom>
          <a:noFill/>
          <a:ln w="28575">
            <a:solidFill>
              <a:srgbClr val="3465A4"/>
            </a:solidFill>
            <a:prstDash val="solid"/>
            <a:headEnd type="arrow"/>
            <a:tailEnd type="arrow"/>
          </a:ln>
        </p:spPr>
      </p:cxnSp>
      <p:sp>
        <p:nvSpPr>
          <p:cNvPr id="201" name="Connecteur droit 200"/>
          <p:cNvSpPr/>
          <p:nvPr/>
        </p:nvSpPr>
        <p:spPr>
          <a:xfrm flipV="1">
            <a:off x="2977494" y="2378633"/>
            <a:ext cx="1161217" cy="1031575"/>
          </a:xfrm>
          <a:prstGeom prst="line">
            <a:avLst/>
          </a:prstGeom>
          <a:noFill/>
          <a:ln w="28575">
            <a:solidFill>
              <a:srgbClr val="000000"/>
            </a:solidFill>
            <a:prstDash val="solid"/>
            <a:tailEnd type="arrow"/>
          </a:ln>
        </p:spPr>
        <p:txBody>
          <a:bodyPr vert="horz" wrap="none" lIns="89802" tIns="48983" rIns="89802" bIns="48983" anchor="ctr" anchorCtr="0" compatLnSpc="0"/>
          <a:lstStyle/>
          <a:p>
            <a:pPr algn="ctr" hangingPunct="0">
              <a:spcBef>
                <a:spcPts val="0"/>
              </a:spcBef>
              <a:spcAft>
                <a:spcPts val="0"/>
              </a:spcAft>
            </a:pPr>
            <a:endParaRPr lang="en-US" sz="1179" dirty="0">
              <a:latin typeface="Arial" pitchFamily="18"/>
              <a:ea typeface="DejaVu Sans" pitchFamily="2"/>
              <a:cs typeface="Lohit Hindi" pitchFamily="2"/>
            </a:endParaRPr>
          </a:p>
          <a:p>
            <a:pPr algn="ctr" hangingPunct="0">
              <a:spcBef>
                <a:spcPts val="0"/>
              </a:spcBef>
              <a:spcAft>
                <a:spcPts val="0"/>
              </a:spcAft>
            </a:pPr>
            <a:r>
              <a:rPr lang="en-US" sz="1179" dirty="0" smtClean="0">
                <a:latin typeface="Arial" pitchFamily="18"/>
                <a:ea typeface="DejaVu Sans" pitchFamily="2"/>
                <a:cs typeface="Lohit Hindi" pitchFamily="2"/>
              </a:rPr>
              <a:t>defines</a:t>
            </a:r>
            <a:endParaRPr lang="en-US" sz="1179" dirty="0">
              <a:latin typeface="Arial" pitchFamily="18"/>
              <a:ea typeface="DejaVu Sans" pitchFamily="2"/>
              <a:cs typeface="Lohit Hindi" pitchFamily="2"/>
            </a:endParaRPr>
          </a:p>
          <a:p>
            <a:pPr algn="ctr" hangingPunct="0">
              <a:spcBef>
                <a:spcPts val="0"/>
              </a:spcBef>
              <a:spcAft>
                <a:spcPts val="0"/>
              </a:spcAft>
            </a:pPr>
            <a:endParaRPr lang="en-US" sz="1270" dirty="0">
              <a:latin typeface="Arial" pitchFamily="18"/>
              <a:ea typeface="DejaVu Sans" pitchFamily="2"/>
              <a:cs typeface="Lohit Hindi" pitchFamily="2"/>
            </a:endParaRPr>
          </a:p>
          <a:p>
            <a:pPr algn="ctr" hangingPunct="0">
              <a:spcBef>
                <a:spcPts val="0"/>
              </a:spcBef>
              <a:spcAft>
                <a:spcPts val="0"/>
              </a:spcAft>
            </a:pPr>
            <a:endParaRPr lang="en-US" sz="1270" dirty="0">
              <a:latin typeface="Arial" pitchFamily="18"/>
              <a:ea typeface="DejaVu Sans" pitchFamily="2"/>
              <a:cs typeface="Lohit Hindi" pitchFamily="2"/>
            </a:endParaRPr>
          </a:p>
        </p:txBody>
      </p:sp>
      <p:sp>
        <p:nvSpPr>
          <p:cNvPr id="202" name="ZoneTexte 201"/>
          <p:cNvSpPr txBox="1"/>
          <p:nvPr/>
        </p:nvSpPr>
        <p:spPr>
          <a:xfrm>
            <a:off x="2101031" y="3815784"/>
            <a:ext cx="1125622" cy="526074"/>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1089">
              <a:latin typeface="Arial" pitchFamily="18"/>
              <a:ea typeface="DejaVu Sans" pitchFamily="2"/>
              <a:cs typeface="Lohit Hindi" pitchFamily="2"/>
            </a:endParaRPr>
          </a:p>
          <a:p>
            <a:pPr algn="ctr" hangingPunct="0">
              <a:spcBef>
                <a:spcPts val="0"/>
              </a:spcBef>
              <a:spcAft>
                <a:spcPts val="0"/>
              </a:spcAft>
            </a:pPr>
            <a:r>
              <a:rPr lang="en-US" sz="998">
                <a:latin typeface="Arial" pitchFamily="18"/>
                <a:ea typeface="DejaVu Sans" pitchFamily="2"/>
                <a:cs typeface="Lohit Hindi" pitchFamily="2"/>
              </a:rPr>
              <a:t>System</a:t>
            </a:r>
          </a:p>
          <a:p>
            <a:pPr algn="ctr" hangingPunct="0">
              <a:spcBef>
                <a:spcPts val="0"/>
              </a:spcBef>
              <a:spcAft>
                <a:spcPts val="0"/>
              </a:spcAft>
            </a:pPr>
            <a:r>
              <a:rPr lang="en-US" sz="998">
                <a:latin typeface="Arial" pitchFamily="18"/>
                <a:ea typeface="DejaVu Sans" pitchFamily="2"/>
                <a:cs typeface="Lohit Hindi" pitchFamily="2"/>
              </a:rPr>
              <a:t>Designer</a:t>
            </a:r>
          </a:p>
        </p:txBody>
      </p:sp>
      <p:pic>
        <p:nvPicPr>
          <p:cNvPr id="203" name="Image 202">
            <a:extLst>
              <a:ext uri="{FF2B5EF4-FFF2-40B4-BE49-F238E27FC236}">
                <a16:creationId xmlns:a16="http://schemas.microsoft.com/office/drawing/2014/main" xmlns="" id="{00000000-0000-0000-0000-000000000000}"/>
              </a:ext>
            </a:extLst>
          </p:cNvPr>
          <p:cNvPicPr>
            <a:picLocks noChangeAspect="1"/>
          </p:cNvPicPr>
          <p:nvPr/>
        </p:nvPicPr>
        <p:blipFill>
          <a:blip r:embed="rId8">
            <a:lum/>
            <a:alphaModFix/>
          </a:blip>
          <a:srcRect/>
          <a:stretch>
            <a:fillRect/>
          </a:stretch>
        </p:blipFill>
        <p:spPr>
          <a:xfrm>
            <a:off x="112661" y="4479663"/>
            <a:ext cx="2737152" cy="1926325"/>
          </a:xfrm>
          <a:prstGeom prst="rect">
            <a:avLst/>
          </a:prstGeom>
          <a:noFill/>
          <a:ln w="18360">
            <a:solidFill>
              <a:srgbClr val="000000"/>
            </a:solidFill>
            <a:prstDash val="solid"/>
          </a:ln>
        </p:spPr>
      </p:pic>
      <p:sp>
        <p:nvSpPr>
          <p:cNvPr id="204" name="ZoneTexte 203"/>
          <p:cNvSpPr txBox="1"/>
          <p:nvPr/>
        </p:nvSpPr>
        <p:spPr>
          <a:xfrm>
            <a:off x="1048883" y="5718598"/>
            <a:ext cx="1036800" cy="369982"/>
          </a:xfrm>
          <a:prstGeom prst="rect">
            <a:avLst/>
          </a:prstGeom>
          <a:noFill/>
          <a:ln>
            <a:noFill/>
          </a:ln>
        </p:spPr>
        <p:txBody>
          <a:bodyPr vert="horz" wrap="none" lIns="81638" tIns="40819" rIns="81638" bIns="40819" anchorCtr="0" compatLnSpc="0"/>
          <a:lstStyle/>
          <a:p>
            <a:pPr hangingPunct="0">
              <a:spcBef>
                <a:spcPts val="0"/>
              </a:spcBef>
              <a:spcAft>
                <a:spcPts val="0"/>
              </a:spcAft>
            </a:pPr>
            <a:r>
              <a:rPr lang="en-US" sz="998" b="1">
                <a:latin typeface="Arial" pitchFamily="18"/>
                <a:ea typeface="DejaVu Sans" pitchFamily="2"/>
                <a:cs typeface="Lohit Hindi" pitchFamily="2"/>
              </a:rPr>
              <a:t>when</a:t>
            </a:r>
            <a:r>
              <a:rPr lang="en-US" sz="998">
                <a:latin typeface="Arial" pitchFamily="18"/>
                <a:ea typeface="DejaVu Sans" pitchFamily="2"/>
                <a:cs typeface="Lohit Hindi" pitchFamily="2"/>
              </a:rPr>
              <a:t> coin</a:t>
            </a:r>
          </a:p>
          <a:p>
            <a:pPr hangingPunct="0">
              <a:spcBef>
                <a:spcPts val="0"/>
              </a:spcBef>
              <a:spcAft>
                <a:spcPts val="0"/>
              </a:spcAft>
            </a:pPr>
            <a:r>
              <a:rPr lang="en-US" sz="998" b="1">
                <a:latin typeface="Arial" pitchFamily="18"/>
                <a:ea typeface="DejaVu Sans" pitchFamily="2"/>
                <a:cs typeface="Lohit Hindi" pitchFamily="2"/>
              </a:rPr>
              <a:t>/</a:t>
            </a:r>
            <a:r>
              <a:rPr lang="en-US" sz="998">
                <a:latin typeface="Arial" pitchFamily="18"/>
                <a:ea typeface="DejaVu Sans" pitchFamily="2"/>
                <a:cs typeface="Lohit Hindi" pitchFamily="2"/>
              </a:rPr>
              <a:t> </a:t>
            </a:r>
            <a:r>
              <a:rPr lang="en-US" sz="998" b="1">
                <a:latin typeface="Arial" pitchFamily="18"/>
                <a:ea typeface="DejaVu Sans" pitchFamily="2"/>
                <a:cs typeface="Lohit Hindi" pitchFamily="2"/>
              </a:rPr>
              <a:t>!</a:t>
            </a:r>
            <a:r>
              <a:rPr lang="en-US" sz="998">
                <a:latin typeface="Arial" pitchFamily="18"/>
                <a:ea typeface="DejaVu Sans" pitchFamily="2"/>
                <a:cs typeface="Lohit Hindi" pitchFamily="2"/>
              </a:rPr>
              <a:t>selectCoffee;</a:t>
            </a:r>
          </a:p>
        </p:txBody>
      </p:sp>
      <p:sp>
        <p:nvSpPr>
          <p:cNvPr id="205" name="ZoneTexte 204"/>
          <p:cNvSpPr txBox="1"/>
          <p:nvPr/>
        </p:nvSpPr>
        <p:spPr>
          <a:xfrm>
            <a:off x="1081538" y="4969490"/>
            <a:ext cx="1327103" cy="497664"/>
          </a:xfrm>
          <a:prstGeom prst="rect">
            <a:avLst/>
          </a:prstGeom>
          <a:noFill/>
          <a:ln>
            <a:noFill/>
          </a:ln>
        </p:spPr>
        <p:txBody>
          <a:bodyPr vert="horz" wrap="none" lIns="81638" tIns="40819" rIns="81638" bIns="40819" anchorCtr="0" compatLnSpc="0"/>
          <a:lstStyle/>
          <a:p>
            <a:pPr hangingPunct="0">
              <a:spcBef>
                <a:spcPts val="0"/>
              </a:spcBef>
              <a:spcAft>
                <a:spcPts val="0"/>
              </a:spcAft>
            </a:pPr>
            <a:r>
              <a:rPr lang="en-US" sz="998" b="1">
                <a:latin typeface="Arial" pitchFamily="18"/>
                <a:ea typeface="DejaVu Sans" pitchFamily="2"/>
                <a:cs typeface="Lohit Hindi" pitchFamily="2"/>
              </a:rPr>
              <a:t>when</a:t>
            </a:r>
            <a:r>
              <a:rPr lang="en-US" sz="998">
                <a:latin typeface="Arial" pitchFamily="18"/>
                <a:ea typeface="DejaVu Sans" pitchFamily="2"/>
                <a:cs typeface="Lohit Hindi" pitchFamily="2"/>
              </a:rPr>
              <a:t> releaseCoffee</a:t>
            </a:r>
          </a:p>
          <a:p>
            <a:pPr hangingPunct="0">
              <a:spcBef>
                <a:spcPts val="0"/>
              </a:spcBef>
              <a:spcAft>
                <a:spcPts val="0"/>
              </a:spcAft>
            </a:pPr>
            <a:r>
              <a:rPr lang="en-US" sz="998" b="1">
                <a:latin typeface="Arial" pitchFamily="18"/>
                <a:ea typeface="DejaVu Sans" pitchFamily="2"/>
                <a:cs typeface="Lohit Hindi" pitchFamily="2"/>
              </a:rPr>
              <a:t>/</a:t>
            </a:r>
            <a:r>
              <a:rPr lang="en-US" sz="998">
                <a:latin typeface="Arial" pitchFamily="18"/>
                <a:ea typeface="DejaVu Sans" pitchFamily="2"/>
                <a:cs typeface="Lohit Hindi" pitchFamily="2"/>
              </a:rPr>
              <a:t> doLock</a:t>
            </a:r>
          </a:p>
        </p:txBody>
      </p:sp>
      <p:sp>
        <p:nvSpPr>
          <p:cNvPr id="206" name="Connecteur droit 205"/>
          <p:cNvSpPr/>
          <p:nvPr/>
        </p:nvSpPr>
        <p:spPr>
          <a:xfrm>
            <a:off x="4810752" y="2369489"/>
            <a:ext cx="248832" cy="2674781"/>
          </a:xfrm>
          <a:prstGeom prst="line">
            <a:avLst/>
          </a:prstGeom>
          <a:noFill/>
          <a:ln w="29160">
            <a:solidFill>
              <a:srgbClr val="6666FF"/>
            </a:solidFill>
            <a:prstDash val="solid"/>
            <a:tailEnd type="arrow"/>
          </a:ln>
        </p:spPr>
        <p:txBody>
          <a:bodyPr vert="horz" wrap="none" lIns="94700" tIns="53881" rIns="94700" bIns="53881" anchor="ctr" anchorCtr="0" compatLnSpc="0"/>
          <a:lstStyle/>
          <a:p>
            <a:pPr algn="ctr" hangingPunct="0">
              <a:spcBef>
                <a:spcPts val="0"/>
              </a:spcBef>
              <a:spcAft>
                <a:spcPts val="0"/>
              </a:spcAft>
            </a:pPr>
            <a:r>
              <a:rPr lang="en-US" sz="1633">
                <a:latin typeface="Arial" pitchFamily="18"/>
                <a:ea typeface="DejaVu Sans" pitchFamily="2"/>
                <a:cs typeface="Lohit Hindi" pitchFamily="2"/>
              </a:rPr>
              <a:t>generates</a:t>
            </a:r>
          </a:p>
          <a:p>
            <a:pPr algn="ctr" hangingPunct="0">
              <a:spcBef>
                <a:spcPts val="0"/>
              </a:spcBef>
              <a:spcAft>
                <a:spcPts val="0"/>
              </a:spcAft>
            </a:pPr>
            <a:endParaRPr lang="en-US" sz="1633">
              <a:latin typeface="Arial" pitchFamily="18"/>
              <a:ea typeface="DejaVu Sans" pitchFamily="2"/>
              <a:cs typeface="Lohit Hindi" pitchFamily="2"/>
            </a:endParaRPr>
          </a:p>
        </p:txBody>
      </p:sp>
      <p:pic>
        <p:nvPicPr>
          <p:cNvPr id="207" name="Image 206">
            <a:extLst>
              <a:ext uri="{FF2B5EF4-FFF2-40B4-BE49-F238E27FC236}">
                <a16:creationId xmlns:a16="http://schemas.microsoft.com/office/drawing/2014/main" xmlns="" id="{00000000-0000-0000-0000-000000000000}"/>
              </a:ext>
            </a:extLst>
          </p:cNvPr>
          <p:cNvPicPr>
            <a:picLocks noChangeAspect="1"/>
          </p:cNvPicPr>
          <p:nvPr/>
        </p:nvPicPr>
        <p:blipFill>
          <a:blip r:embed="rId9">
            <a:lum/>
            <a:alphaModFix/>
          </a:blip>
          <a:srcRect/>
          <a:stretch>
            <a:fillRect/>
          </a:stretch>
        </p:blipFill>
        <p:spPr>
          <a:xfrm>
            <a:off x="269405" y="380793"/>
            <a:ext cx="1887139" cy="1832931"/>
          </a:xfrm>
          <a:prstGeom prst="rect">
            <a:avLst/>
          </a:prstGeom>
          <a:noFill/>
          <a:ln>
            <a:noFill/>
          </a:ln>
        </p:spPr>
      </p:pic>
      <p:pic>
        <p:nvPicPr>
          <p:cNvPr id="208" name="Image 207">
            <a:extLst>
              <a:ext uri="{FF2B5EF4-FFF2-40B4-BE49-F238E27FC236}">
                <a16:creationId xmlns:a16="http://schemas.microsoft.com/office/drawing/2014/main" xmlns="" id="{00000000-0000-0000-0000-000000000000}"/>
              </a:ext>
            </a:extLst>
          </p:cNvPr>
          <p:cNvPicPr>
            <a:picLocks noChangeAspect="1"/>
          </p:cNvPicPr>
          <p:nvPr/>
        </p:nvPicPr>
        <p:blipFill>
          <a:blip r:embed="rId10">
            <a:lum/>
            <a:alphaModFix/>
          </a:blip>
          <a:srcRect/>
          <a:stretch>
            <a:fillRect/>
          </a:stretch>
        </p:blipFill>
        <p:spPr>
          <a:xfrm>
            <a:off x="7096937" y="392222"/>
            <a:ext cx="1777092" cy="1729415"/>
          </a:xfrm>
          <a:prstGeom prst="rect">
            <a:avLst/>
          </a:prstGeom>
          <a:noFill/>
          <a:ln>
            <a:noFill/>
          </a:ln>
        </p:spPr>
      </p:pic>
      <p:pic>
        <p:nvPicPr>
          <p:cNvPr id="209" name="Image 208">
            <a:extLst>
              <a:ext uri="{FF2B5EF4-FFF2-40B4-BE49-F238E27FC236}">
                <a16:creationId xmlns:a16="http://schemas.microsoft.com/office/drawing/2014/main" xmlns="" id="{00000000-0000-0000-0000-000000000000}"/>
              </a:ext>
            </a:extLst>
          </p:cNvPr>
          <p:cNvPicPr>
            <a:picLocks noChangeAspect="1"/>
          </p:cNvPicPr>
          <p:nvPr/>
        </p:nvPicPr>
        <p:blipFill>
          <a:blip r:embed="rId11">
            <a:lum/>
            <a:alphaModFix/>
          </a:blip>
          <a:srcRect/>
          <a:stretch>
            <a:fillRect/>
          </a:stretch>
        </p:blipFill>
        <p:spPr>
          <a:xfrm>
            <a:off x="2654208" y="5125255"/>
            <a:ext cx="995328" cy="595956"/>
          </a:xfrm>
          <a:prstGeom prst="rect">
            <a:avLst/>
          </a:prstGeom>
          <a:noFill/>
          <a:ln w="18360">
            <a:solidFill>
              <a:srgbClr val="0047FF"/>
            </a:solidFill>
            <a:prstDash val="solid"/>
          </a:ln>
        </p:spPr>
      </p:pic>
      <p:pic>
        <p:nvPicPr>
          <p:cNvPr id="210" name="Image 209">
            <a:extLst>
              <a:ext uri="{FF2B5EF4-FFF2-40B4-BE49-F238E27FC236}">
                <a16:creationId xmlns:a16="http://schemas.microsoft.com/office/drawing/2014/main" xmlns="" id="{00000000-0000-0000-0000-000000000000}"/>
              </a:ext>
            </a:extLst>
          </p:cNvPr>
          <p:cNvPicPr>
            <a:picLocks noChangeAspect="1"/>
          </p:cNvPicPr>
          <p:nvPr/>
        </p:nvPicPr>
        <p:blipFill>
          <a:blip r:embed="rId11">
            <a:lum/>
            <a:alphaModFix/>
          </a:blip>
          <a:srcRect/>
          <a:stretch>
            <a:fillRect/>
          </a:stretch>
        </p:blipFill>
        <p:spPr>
          <a:xfrm rot="10800000" flipH="1">
            <a:off x="6967296" y="5142562"/>
            <a:ext cx="995328" cy="595956"/>
          </a:xfrm>
          <a:prstGeom prst="rect">
            <a:avLst/>
          </a:prstGeom>
          <a:noFill/>
          <a:ln w="18360">
            <a:solidFill>
              <a:srgbClr val="9900FF"/>
            </a:solidFill>
            <a:prstDash val="solid"/>
          </a:ln>
        </p:spPr>
      </p:pic>
      <p:pic>
        <p:nvPicPr>
          <p:cNvPr id="211" name="Image 210">
            <a:extLst>
              <a:ext uri="{FF2B5EF4-FFF2-40B4-BE49-F238E27FC236}">
                <a16:creationId xmlns:a16="http://schemas.microsoft.com/office/drawing/2014/main" xmlns="" id="{00000000-0000-0000-0000-000000000000}"/>
              </a:ext>
            </a:extLst>
          </p:cNvPr>
          <p:cNvPicPr>
            <a:picLocks noChangeAspect="1"/>
          </p:cNvPicPr>
          <p:nvPr/>
        </p:nvPicPr>
        <p:blipFill>
          <a:blip r:embed="rId11">
            <a:lum/>
            <a:alphaModFix/>
          </a:blip>
          <a:srcRect/>
          <a:stretch>
            <a:fillRect/>
          </a:stretch>
        </p:blipFill>
        <p:spPr>
          <a:xfrm>
            <a:off x="4644864" y="5723496"/>
            <a:ext cx="995328" cy="595956"/>
          </a:xfrm>
          <a:prstGeom prst="rect">
            <a:avLst/>
          </a:prstGeom>
          <a:noFill/>
          <a:ln w="18360">
            <a:solidFill>
              <a:srgbClr val="009933"/>
            </a:solidFill>
            <a:prstDash val="solid"/>
          </a:ln>
        </p:spPr>
      </p:pic>
      <p:pic>
        <p:nvPicPr>
          <p:cNvPr id="213" name="Image 5">
            <a:extLst>
              <a:ext uri="{FF2B5EF4-FFF2-40B4-BE49-F238E27FC236}">
                <a16:creationId xmlns:a16="http://schemas.microsoft.com/office/drawing/2014/main" xmlns="" id="{00000000-0000-0000-0000-000000000000}"/>
              </a:ext>
            </a:extLst>
          </p:cNvPr>
          <p:cNvPicPr>
            <a:picLocks noChangeAspect="1"/>
          </p:cNvPicPr>
          <p:nvPr/>
        </p:nvPicPr>
        <p:blipFill>
          <a:blip r:embed="rId12">
            <a:lum/>
            <a:alphaModFix/>
          </a:blip>
          <a:srcRect/>
          <a:stretch>
            <a:fillRect/>
          </a:stretch>
        </p:blipFill>
        <p:spPr>
          <a:xfrm>
            <a:off x="3750490" y="100390"/>
            <a:ext cx="1788748" cy="797803"/>
          </a:xfrm>
          <a:prstGeom prst="rect">
            <a:avLst/>
          </a:prstGeom>
          <a:noFill/>
          <a:ln>
            <a:noFill/>
          </a:ln>
        </p:spPr>
      </p:pic>
    </p:spTree>
    <p:extLst>
      <p:ext uri="{BB962C8B-B14F-4D97-AF65-F5344CB8AC3E}">
        <p14:creationId xmlns:p14="http://schemas.microsoft.com/office/powerpoint/2010/main" val="4074751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GEMOC </a:t>
            </a:r>
            <a:r>
              <a:rPr lang="fr-FR" dirty="0"/>
              <a:t>s</a:t>
            </a:r>
            <a:r>
              <a:rPr lang="fr-FR" dirty="0" smtClean="0"/>
              <a:t>tudio</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a:t>
            </a:fld>
            <a:endParaRPr lang="fr-FR">
              <a:solidFill>
                <a:srgbClr val="FFFFFF"/>
              </a:solidFill>
              <a:cs typeface="Arial"/>
            </a:endParaRPr>
          </a:p>
        </p:txBody>
      </p:sp>
      <p:pic>
        <p:nvPicPr>
          <p:cNvPr id="11" name="Image 10"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6" name="Espace réservé du contenu 4"/>
          <p:cNvSpPr txBox="1">
            <a:spLocks/>
          </p:cNvSpPr>
          <p:nvPr/>
        </p:nvSpPr>
        <p:spPr>
          <a:xfrm>
            <a:off x="179512" y="5301210"/>
            <a:ext cx="2590170" cy="824433"/>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Design and compose your executable DSMLs</a:t>
            </a:r>
          </a:p>
        </p:txBody>
      </p:sp>
      <p:sp>
        <p:nvSpPr>
          <p:cNvPr id="17" name="Rectangle à coins arrondis 16"/>
          <p:cNvSpPr/>
          <p:nvPr/>
        </p:nvSpPr>
        <p:spPr bwMode="auto">
          <a:xfrm>
            <a:off x="2372409" y="4012935"/>
            <a:ext cx="4252973" cy="640201"/>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sz="2600" u="sng" dirty="0">
                <a:solidFill>
                  <a:schemeClr val="bg2"/>
                </a:solidFill>
                <a:latin typeface="Arial Hebrew" charset="-79"/>
                <a:ea typeface="Arial Hebrew" charset="-79"/>
                <a:cs typeface="Arial Hebrew" charset="-79"/>
                <a:sym typeface="Helvetica Neue Light" charset="0"/>
              </a:rPr>
              <a:t>http://gemoc.org/studio</a:t>
            </a:r>
          </a:p>
          <a:p>
            <a:pPr algn="ctr"/>
            <a:endParaRPr lang="fr-FR" sz="2600" b="1" u="sng" dirty="0">
              <a:solidFill>
                <a:srgbClr val="FF0000"/>
              </a:solidFill>
              <a:latin typeface="Arial Hebrew" charset="-79"/>
              <a:ea typeface="Arial Hebrew" charset="-79"/>
              <a:cs typeface="Arial Hebrew" charset="-79"/>
              <a:sym typeface="Helvetica Neue Light" charset="0"/>
            </a:endParaRPr>
          </a:p>
        </p:txBody>
      </p:sp>
      <p:pic>
        <p:nvPicPr>
          <p:cNvPr id="18" name="Image 17" descr="IconeGemocStudio-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022" y="620690"/>
            <a:ext cx="2430289" cy="3023331"/>
          </a:xfrm>
          <a:prstGeom prst="rect">
            <a:avLst/>
          </a:prstGeom>
        </p:spPr>
      </p:pic>
      <p:pic>
        <p:nvPicPr>
          <p:cNvPr id="19" name="Image 18" descr="IconeGemocLangu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24" y="2904665"/>
            <a:ext cx="1837946" cy="1596949"/>
          </a:xfrm>
          <a:prstGeom prst="rect">
            <a:avLst/>
          </a:prstGeom>
        </p:spPr>
      </p:pic>
      <p:pic>
        <p:nvPicPr>
          <p:cNvPr id="20" name="Image 19"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0545" y="2752772"/>
            <a:ext cx="1424381" cy="1772072"/>
          </a:xfrm>
          <a:prstGeom prst="rect">
            <a:avLst/>
          </a:prstGeom>
        </p:spPr>
      </p:pic>
      <p:sp>
        <p:nvSpPr>
          <p:cNvPr id="21" name="ZoneTexte 20"/>
          <p:cNvSpPr txBox="1"/>
          <p:nvPr/>
        </p:nvSpPr>
        <p:spPr>
          <a:xfrm>
            <a:off x="622811"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Language</a:t>
            </a:r>
            <a:r>
              <a:rPr lang="fr-FR" sz="2200" b="1" i="1" dirty="0">
                <a:solidFill>
                  <a:srgbClr val="000000"/>
                </a:solidFill>
                <a:latin typeface="Arial Rounded MT Bold"/>
                <a:ea typeface="ヒラギノ角ゴ ProN W3" charset="0"/>
                <a:cs typeface="Arial Rounded MT Bold"/>
                <a:sym typeface="Helvetica Neue Light" charset="0"/>
              </a:rPr>
              <a:t> </a:t>
            </a: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2" name="ZoneTexte 21"/>
          <p:cNvSpPr txBox="1"/>
          <p:nvPr/>
        </p:nvSpPr>
        <p:spPr>
          <a:xfrm>
            <a:off x="6574744"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Modeling</a:t>
            </a:r>
            <a:endParaRPr lang="fr-FR" sz="2200" b="1" i="1" dirty="0">
              <a:solidFill>
                <a:srgbClr val="000000"/>
              </a:solidFill>
              <a:latin typeface="Arial Rounded MT Bold"/>
              <a:ea typeface="ヒラギノ角ゴ ProN W3" charset="0"/>
              <a:cs typeface="Arial Rounded MT Bold"/>
              <a:sym typeface="Helvetica Neue Light" charset="0"/>
            </a:endParaRP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3" name="Flèche vers le bas 22"/>
          <p:cNvSpPr/>
          <p:nvPr/>
        </p:nvSpPr>
        <p:spPr bwMode="auto">
          <a:xfrm rot="18721453">
            <a:off x="5675288" y="2850394"/>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4" name="Flèche vers le bas 23"/>
          <p:cNvSpPr/>
          <p:nvPr/>
        </p:nvSpPr>
        <p:spPr bwMode="auto">
          <a:xfrm rot="3068346">
            <a:off x="2831871" y="2900607"/>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5" name="Espace réservé du contenu 4"/>
          <p:cNvSpPr txBox="1">
            <a:spLocks/>
          </p:cNvSpPr>
          <p:nvPr/>
        </p:nvSpPr>
        <p:spPr>
          <a:xfrm>
            <a:off x="5815311" y="5231634"/>
            <a:ext cx="3365203" cy="894009"/>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Edit and debug</a:t>
            </a:r>
          </a:p>
          <a:p>
            <a:pPr marL="0" indent="0" algn="ctr">
              <a:lnSpc>
                <a:spcPct val="100000"/>
              </a:lnSpc>
            </a:pPr>
            <a:r>
              <a:rPr lang="en-US" sz="2000" b="1" kern="0" dirty="0" smtClean="0"/>
              <a:t>your heterogeneous models</a:t>
            </a:r>
          </a:p>
        </p:txBody>
      </p:sp>
      <p:pic>
        <p:nvPicPr>
          <p:cNvPr id="3" name="Image 2"/>
          <p:cNvPicPr>
            <a:picLocks noChangeAspect="1"/>
          </p:cNvPicPr>
          <p:nvPr/>
        </p:nvPicPr>
        <p:blipFill>
          <a:blip r:embed="rId7"/>
          <a:stretch>
            <a:fillRect/>
          </a:stretch>
        </p:blipFill>
        <p:spPr>
          <a:xfrm>
            <a:off x="5989819" y="891899"/>
            <a:ext cx="3039915" cy="714380"/>
          </a:xfrm>
          <a:prstGeom prst="rect">
            <a:avLst/>
          </a:prstGeom>
        </p:spPr>
      </p:pic>
    </p:spTree>
    <p:extLst>
      <p:ext uri="{BB962C8B-B14F-4D97-AF65-F5344CB8AC3E}">
        <p14:creationId xmlns:p14="http://schemas.microsoft.com/office/powerpoint/2010/main" val="87449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Take-away messages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80</a:t>
            </a:fld>
            <a:endParaRPr lang="en-US" dirty="0"/>
          </a:p>
        </p:txBody>
      </p:sp>
      <p:sp>
        <p:nvSpPr>
          <p:cNvPr id="5" name="Inhaltsplatzhalter 4"/>
          <p:cNvSpPr>
            <a:spLocks noGrp="1"/>
          </p:cNvSpPr>
          <p:nvPr>
            <p:ph idx="1"/>
          </p:nvPr>
        </p:nvSpPr>
        <p:spPr/>
        <p:txBody>
          <a:bodyPr/>
          <a:lstStyle/>
          <a:p>
            <a:pPr marL="457200" indent="-457200">
              <a:lnSpc>
                <a:spcPct val="120000"/>
              </a:lnSpc>
              <a:buFont typeface="+mj-lt"/>
              <a:buAutoNum type="arabicPeriod"/>
            </a:pPr>
            <a:r>
              <a:rPr lang="en-US" dirty="0" smtClean="0"/>
              <a:t>DSLs </a:t>
            </a:r>
            <a:r>
              <a:rPr lang="en-US" dirty="0"/>
              <a:t>are important (as intuited for a long time – it will become more and more </a:t>
            </a:r>
            <a:r>
              <a:rPr lang="en-US" dirty="0" smtClean="0"/>
              <a:t>apparent)</a:t>
            </a:r>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r>
              <a:rPr lang="en-US" dirty="0" smtClean="0"/>
              <a:t>DSL </a:t>
            </a:r>
            <a:r>
              <a:rPr lang="en-US" dirty="0"/>
              <a:t>technology is </a:t>
            </a:r>
            <a:r>
              <a:rPr lang="en-US" dirty="0" smtClean="0"/>
              <a:t>here and ready to use</a:t>
            </a:r>
          </a:p>
          <a:p>
            <a:pPr marL="1190512" lvl="2" indent="-457200">
              <a:lnSpc>
                <a:spcPct val="120000"/>
              </a:lnSpc>
              <a:buFont typeface="Arial" charset="0"/>
              <a:buChar char="•"/>
            </a:pPr>
            <a:r>
              <a:rPr lang="en-US" dirty="0" smtClean="0"/>
              <a:t>Over 30 </a:t>
            </a:r>
            <a:r>
              <a:rPr lang="en-US" dirty="0"/>
              <a:t>language workbenches in the wild (cf. </a:t>
            </a:r>
            <a:r>
              <a:rPr lang="en-US" u="sng" dirty="0">
                <a:solidFill>
                  <a:schemeClr val="bg2"/>
                </a:solidFill>
              </a:rPr>
              <a:t>http://</a:t>
            </a:r>
            <a:r>
              <a:rPr lang="en-US" u="sng" dirty="0" smtClean="0">
                <a:solidFill>
                  <a:schemeClr val="bg2"/>
                </a:solidFill>
              </a:rPr>
              <a:t>2016.splashcon.org/track/lwc2016</a:t>
            </a:r>
            <a:r>
              <a:rPr lang="en-US" dirty="0" smtClean="0"/>
              <a:t>)</a:t>
            </a:r>
          </a:p>
          <a:p>
            <a:pPr marL="1190512" lvl="2" indent="-457200">
              <a:lnSpc>
                <a:spcPct val="120000"/>
              </a:lnSpc>
              <a:buFont typeface="Arial" charset="0"/>
              <a:buChar char="•"/>
            </a:pPr>
            <a:endParaRPr lang="en-US" dirty="0" smtClean="0"/>
          </a:p>
          <a:p>
            <a:pPr marL="1190512" lvl="2" indent="-457200">
              <a:lnSpc>
                <a:spcPct val="120000"/>
              </a:lnSpc>
              <a:buFont typeface="Arial" charset="0"/>
              <a:buChar char="•"/>
            </a:pPr>
            <a:endParaRPr lang="en-US" dirty="0" smtClean="0"/>
          </a:p>
          <a:p>
            <a:pPr marL="457200" indent="-457200">
              <a:lnSpc>
                <a:spcPct val="120000"/>
              </a:lnSpc>
              <a:buFont typeface="+mj-lt"/>
              <a:buAutoNum type="arabicPeriod"/>
            </a:pPr>
            <a:r>
              <a:rPr lang="en-US" dirty="0" smtClean="0"/>
              <a:t>Software language engineering is maturing to support MDE</a:t>
            </a:r>
          </a:p>
        </p:txBody>
      </p:sp>
    </p:spTree>
    <p:extLst>
      <p:ext uri="{BB962C8B-B14F-4D97-AF65-F5344CB8AC3E}">
        <p14:creationId xmlns:p14="http://schemas.microsoft.com/office/powerpoint/2010/main" val="14350455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Wrap-up and discussion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81</a:t>
            </a:fld>
            <a:endParaRPr lang="en-US" dirty="0"/>
          </a:p>
        </p:txBody>
      </p:sp>
      <p:sp>
        <p:nvSpPr>
          <p:cNvPr id="5" name="Inhaltsplatzhalter 4"/>
          <p:cNvSpPr>
            <a:spLocks noGrp="1"/>
          </p:cNvSpPr>
          <p:nvPr>
            <p:ph idx="1"/>
          </p:nvPr>
        </p:nvSpPr>
        <p:spPr/>
        <p:txBody>
          <a:bodyPr/>
          <a:lstStyle/>
          <a:p>
            <a:pPr marL="457200" indent="-457200">
              <a:lnSpc>
                <a:spcPct val="120000"/>
              </a:lnSpc>
              <a:buFont typeface="Arial" charset="0"/>
              <a:buChar char="•"/>
            </a:pPr>
            <a:r>
              <a:rPr lang="en-US" sz="2000" dirty="0" smtClean="0"/>
              <a:t>Today you have </a:t>
            </a:r>
          </a:p>
          <a:p>
            <a:pPr marL="1190512" lvl="2" indent="-457200">
              <a:lnSpc>
                <a:spcPct val="120000"/>
              </a:lnSpc>
              <a:buFont typeface="Arial" charset="0"/>
              <a:buChar char="•"/>
            </a:pPr>
            <a:r>
              <a:rPr lang="en-US" sz="1800" dirty="0" smtClean="0"/>
              <a:t>executed models of the FSM language</a:t>
            </a:r>
          </a:p>
          <a:p>
            <a:pPr marL="1190512" lvl="2" indent="-457200">
              <a:lnSpc>
                <a:spcPct val="120000"/>
              </a:lnSpc>
              <a:buFont typeface="Arial" charset="0"/>
              <a:buChar char="•"/>
            </a:pPr>
            <a:r>
              <a:rPr lang="en-US" sz="1800" dirty="0" smtClean="0"/>
              <a:t>extended its </a:t>
            </a:r>
            <a:r>
              <a:rPr lang="en-US" sz="1800" b="1" dirty="0" smtClean="0"/>
              <a:t>Ecore metamodel </a:t>
            </a:r>
            <a:r>
              <a:rPr lang="en-US" sz="1800" dirty="0" smtClean="0"/>
              <a:t>with new variables, guards, and transitions</a:t>
            </a:r>
          </a:p>
          <a:p>
            <a:pPr marL="1190512" lvl="2" indent="-457200">
              <a:lnSpc>
                <a:spcPct val="120000"/>
              </a:lnSpc>
              <a:buFont typeface="Arial" charset="0"/>
              <a:buChar char="•"/>
            </a:pPr>
            <a:r>
              <a:rPr lang="en-US" sz="1800" dirty="0" smtClean="0"/>
              <a:t>restricted it using </a:t>
            </a:r>
            <a:r>
              <a:rPr lang="en-US" sz="1800" b="1" dirty="0" smtClean="0"/>
              <a:t>OCL well-formedness </a:t>
            </a:r>
            <a:r>
              <a:rPr lang="en-US" sz="1800" dirty="0" smtClean="0"/>
              <a:t>rules</a:t>
            </a:r>
          </a:p>
          <a:p>
            <a:pPr marL="1190512" lvl="2" indent="-457200">
              <a:lnSpc>
                <a:spcPct val="120000"/>
              </a:lnSpc>
              <a:buFont typeface="Arial" charset="0"/>
              <a:buChar char="•"/>
            </a:pPr>
            <a:r>
              <a:rPr lang="en-US" sz="1800" dirty="0" smtClean="0"/>
              <a:t>augmented its </a:t>
            </a:r>
            <a:r>
              <a:rPr lang="en-US" sz="1800" b="1" dirty="0" smtClean="0"/>
              <a:t>dynamic semantics </a:t>
            </a:r>
            <a:r>
              <a:rPr lang="en-US" sz="1800" dirty="0" smtClean="0"/>
              <a:t>to consider the new modeling elements using </a:t>
            </a:r>
            <a:r>
              <a:rPr lang="en-US" sz="1800" b="1" dirty="0" smtClean="0"/>
              <a:t>Kermeta </a:t>
            </a:r>
          </a:p>
          <a:p>
            <a:pPr marL="1190512" lvl="2" indent="-457200">
              <a:lnSpc>
                <a:spcPct val="120000"/>
              </a:lnSpc>
              <a:buFont typeface="Arial" charset="0"/>
              <a:buChar char="•"/>
            </a:pPr>
            <a:r>
              <a:rPr lang="en-US" sz="1800" dirty="0" smtClean="0"/>
              <a:t>extended its concrete </a:t>
            </a:r>
            <a:r>
              <a:rPr lang="en-US" sz="1800" b="1" dirty="0" smtClean="0"/>
              <a:t>graphical syntax </a:t>
            </a:r>
            <a:r>
              <a:rPr lang="en-US" sz="1800" dirty="0" smtClean="0"/>
              <a:t>and </a:t>
            </a:r>
            <a:r>
              <a:rPr lang="en-US" sz="1800" b="1" dirty="0" smtClean="0"/>
              <a:t>editor</a:t>
            </a:r>
            <a:r>
              <a:rPr lang="en-US" sz="1800" dirty="0" smtClean="0"/>
              <a:t> using </a:t>
            </a:r>
            <a:r>
              <a:rPr lang="en-US" sz="1800" b="1" dirty="0" smtClean="0"/>
              <a:t>Sirius</a:t>
            </a:r>
          </a:p>
          <a:p>
            <a:pPr marL="1190512" lvl="2" indent="-457200">
              <a:lnSpc>
                <a:spcPct val="120000"/>
              </a:lnSpc>
              <a:buFont typeface="Arial" charset="0"/>
              <a:buChar char="•"/>
            </a:pPr>
            <a:r>
              <a:rPr lang="en-US" sz="1800" b="1" dirty="0" smtClean="0"/>
              <a:t>combined two modeling languages </a:t>
            </a:r>
            <a:r>
              <a:rPr lang="en-US" sz="1800" dirty="0" smtClean="0"/>
              <a:t>to produce executable architecture models using Melange</a:t>
            </a:r>
          </a:p>
          <a:p>
            <a:pPr marL="457200" indent="-457200">
              <a:lnSpc>
                <a:spcPct val="120000"/>
              </a:lnSpc>
              <a:buFont typeface="Arial" charset="0"/>
              <a:buChar char="•"/>
            </a:pPr>
            <a:r>
              <a:rPr lang="en-US" sz="2000" dirty="0" smtClean="0"/>
              <a:t>We hope you enjoyed it and are consider building your own DSLs where appropriate</a:t>
            </a:r>
            <a:endParaRPr lang="en-US" sz="2000" dirty="0"/>
          </a:p>
          <a:p>
            <a:pPr marL="457200" indent="-457200">
              <a:lnSpc>
                <a:spcPct val="120000"/>
              </a:lnSpc>
              <a:buFont typeface="Arial" charset="0"/>
              <a:buChar char="•"/>
            </a:pPr>
            <a:r>
              <a:rPr lang="en-US" sz="2000" dirty="0" smtClean="0"/>
              <a:t>Before you leave: please answer six questions: </a:t>
            </a:r>
            <a:r>
              <a:rPr lang="en-US" sz="2000" u="sng" dirty="0">
                <a:solidFill>
                  <a:schemeClr val="bg2"/>
                </a:solidFill>
              </a:rPr>
              <a:t>https://goo.gl/NKZLAF</a:t>
            </a:r>
            <a:endParaRPr lang="en-US" sz="2000" u="sng" dirty="0" smtClean="0">
              <a:solidFill>
                <a:schemeClr val="bg2"/>
              </a:solidFill>
            </a:endParaRPr>
          </a:p>
        </p:txBody>
      </p:sp>
    </p:spTree>
    <p:extLst>
      <p:ext uri="{BB962C8B-B14F-4D97-AF65-F5344CB8AC3E}">
        <p14:creationId xmlns:p14="http://schemas.microsoft.com/office/powerpoint/2010/main" val="89229566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Thank</a:t>
            </a:r>
            <a:r>
              <a:rPr lang="fr-FR" dirty="0" smtClean="0"/>
              <a:t> </a:t>
            </a:r>
            <a:r>
              <a:rPr lang="fr-FR" dirty="0" err="1" smtClean="0"/>
              <a:t>you</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82</a:t>
            </a:fld>
            <a:endParaRPr lang="fr-FR"/>
          </a:p>
        </p:txBody>
      </p:sp>
      <p:sp>
        <p:nvSpPr>
          <p:cNvPr id="5" name="Textplatzhalter 4"/>
          <p:cNvSpPr>
            <a:spLocks noGrp="1"/>
          </p:cNvSpPr>
          <p:nvPr>
            <p:ph type="body" idx="1"/>
          </p:nvPr>
        </p:nvSpPr>
        <p:spPr/>
        <p:txBody>
          <a:bodyPr/>
          <a:lstStyle/>
          <a:p>
            <a:r>
              <a:rPr lang="en-US" dirty="0" smtClean="0"/>
              <a:t>The </a:t>
            </a:r>
            <a:r>
              <a:rPr lang="en-US" dirty="0"/>
              <a:t>E</a:t>
            </a:r>
            <a:r>
              <a:rPr lang="en-US" dirty="0" smtClean="0"/>
              <a:t>nd</a:t>
            </a:r>
            <a:endParaRPr lang="en-US" dirty="0"/>
          </a:p>
        </p:txBody>
      </p:sp>
    </p:spTree>
    <p:extLst>
      <p:ext uri="{BB962C8B-B14F-4D97-AF65-F5344CB8AC3E}">
        <p14:creationId xmlns:p14="http://schemas.microsoft.com/office/powerpoint/2010/main" val="13242630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This tutorial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a:t>
            </a:fld>
            <a:endParaRPr lang="en-US" dirty="0"/>
          </a:p>
        </p:txBody>
      </p:sp>
      <p:sp>
        <p:nvSpPr>
          <p:cNvPr id="5" name="Espace réservé du contenu 4"/>
          <p:cNvSpPr>
            <a:spLocks noGrp="1"/>
          </p:cNvSpPr>
          <p:nvPr>
            <p:ph idx="1"/>
          </p:nvPr>
        </p:nvSpPr>
        <p:spPr>
          <a:xfrm>
            <a:off x="467544" y="1196751"/>
            <a:ext cx="8424936" cy="5184577"/>
          </a:xfrm>
        </p:spPr>
        <p:txBody>
          <a:bodyPr/>
          <a:lstStyle/>
          <a:p>
            <a:pPr marL="342900" indent="-342900">
              <a:buFont typeface="Arial" charset="0"/>
              <a:buChar char="•"/>
            </a:pPr>
            <a:r>
              <a:rPr lang="en-US" dirty="0" smtClean="0"/>
              <a:t>See how EMF+GEMOC technologies help to (semi-automatically) build the tooling for a DSL IDE</a:t>
            </a:r>
          </a:p>
          <a:p>
            <a:pPr marL="342900" indent="-342900">
              <a:buFont typeface="Arial" charset="0"/>
              <a:buChar char="•"/>
            </a:pPr>
            <a:r>
              <a:rPr lang="en-US" dirty="0" smtClean="0"/>
              <a:t>Extend a DSL: </a:t>
            </a:r>
            <a:r>
              <a:rPr lang="en-US" b="1" dirty="0" smtClean="0"/>
              <a:t>structure and behavior</a:t>
            </a:r>
          </a:p>
          <a:p>
            <a:pPr marL="342900" indent="-342900">
              <a:buFont typeface="Arial" charset="0"/>
              <a:buChar char="•"/>
            </a:pPr>
            <a:r>
              <a:rPr lang="en-US" b="1" dirty="0" smtClean="0"/>
              <a:t>Lectures and hands-on sessions </a:t>
            </a:r>
          </a:p>
          <a:p>
            <a:pPr marL="342900" indent="-342900">
              <a:buFont typeface="Arial" charset="0"/>
              <a:buChar char="•"/>
            </a:pPr>
            <a:r>
              <a:rPr lang="en-US" b="1" dirty="0" smtClean="0"/>
              <a:t>Combine</a:t>
            </a:r>
            <a:r>
              <a:rPr lang="en-US" dirty="0" smtClean="0"/>
              <a:t> both DSLs</a:t>
            </a:r>
          </a:p>
          <a:p>
            <a:pPr marL="342900" indent="-342900">
              <a:buFont typeface="Arial" charset="0"/>
              <a:buChar char="•"/>
            </a:pPr>
            <a:endParaRPr lang="en-US" dirty="0" smtClean="0"/>
          </a:p>
          <a:p>
            <a:pPr marL="342900" indent="-342900">
              <a:buFont typeface="Arial" charset="0"/>
              <a:buChar char="•"/>
            </a:pPr>
            <a:r>
              <a:rPr lang="en-US" dirty="0" smtClean="0"/>
              <a:t>Materials are available from</a:t>
            </a:r>
            <a:br>
              <a:rPr lang="en-US" dirty="0" smtClean="0"/>
            </a:br>
            <a:r>
              <a:rPr lang="en-US" dirty="0" smtClean="0"/>
              <a:t>             </a:t>
            </a:r>
            <a:r>
              <a:rPr lang="en-US" u="sng" dirty="0" smtClean="0">
                <a:solidFill>
                  <a:schemeClr val="bg2"/>
                </a:solidFill>
              </a:rPr>
              <a:t>https://</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p>
        </p:txBody>
      </p:sp>
    </p:spTree>
    <p:extLst>
      <p:ext uri="{BB962C8B-B14F-4D97-AF65-F5344CB8AC3E}">
        <p14:creationId xmlns:p14="http://schemas.microsoft.com/office/powerpoint/2010/main" val="1244604680"/>
      </p:ext>
    </p:extLst>
  </p:cSld>
  <p:clrMapOvr>
    <a:masterClrMapping/>
  </p:clrMapOvr>
  <p:timing>
    <p:tnLst>
      <p:par>
        <p:cTn id="1" dur="indefinite" restart="never" nodeType="tmRoot"/>
      </p:par>
    </p:tnLst>
  </p:timing>
</p:sld>
</file>

<file path=ppt/theme/theme1.xml><?xml version="1.0" encoding="utf-8"?>
<a:theme xmlns:a="http://schemas.openxmlformats.org/drawingml/2006/main" name="inr_PPT-sc-en">
  <a:themeElements>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inr-PPT(2)">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xte et chapitre orange">
  <a:themeElements>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oran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v visuel et sommaire">
  <a:themeElements>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visuel et sommai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uv logo equipe  et dernière">
  <a:themeElements>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logo equipe  et derniè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xte et chapitre rouge">
  <a:themeElements>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rou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dirty="0"/>
        </a:defPPr>
      </a:lstStyle>
    </a:spDef>
    <a:lnDef>
      <a:spPr>
        <a:ln>
          <a:solidFill>
            <a:schemeClr val="tx1"/>
          </a:solidFill>
          <a:headEnd type="none" w="med" len="med"/>
          <a:tailEnd type="arrow" w="med" len="med"/>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xte et chapitre vert">
  <a:themeElements>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er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xte et chapitre violet">
  <a:themeElements>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iole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xte et chapitre gris">
  <a:themeElements>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gris">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inr_PPT-sc-en</Template>
  <TotalTime>0</TotalTime>
  <Words>3078</Words>
  <Application>Microsoft Macintosh PowerPoint</Application>
  <PresentationFormat>Bildschirmpräsentation (4:3)</PresentationFormat>
  <Paragraphs>850</Paragraphs>
  <Slides>82</Slides>
  <Notes>15</Notes>
  <HiddenSlides>0</HiddenSlides>
  <MMClips>0</MMClips>
  <ScaleCrop>false</ScaleCrop>
  <HeadingPairs>
    <vt:vector size="6" baseType="variant">
      <vt:variant>
        <vt:lpstr>Verwendete Schriftarten</vt:lpstr>
      </vt:variant>
      <vt:variant>
        <vt:i4>17</vt:i4>
      </vt:variant>
      <vt:variant>
        <vt:lpstr>Design</vt:lpstr>
      </vt:variant>
      <vt:variant>
        <vt:i4>15</vt:i4>
      </vt:variant>
      <vt:variant>
        <vt:lpstr>Folientitel</vt:lpstr>
      </vt:variant>
      <vt:variant>
        <vt:i4>82</vt:i4>
      </vt:variant>
    </vt:vector>
  </HeadingPairs>
  <TitlesOfParts>
    <vt:vector size="114" baseType="lpstr">
      <vt:lpstr>Arial Black</vt:lpstr>
      <vt:lpstr>Arial Hebrew</vt:lpstr>
      <vt:lpstr>Arial Rounded MT Bold</vt:lpstr>
      <vt:lpstr>Avenir Roman</vt:lpstr>
      <vt:lpstr>Calibri</vt:lpstr>
      <vt:lpstr>Comic Sans MS</vt:lpstr>
      <vt:lpstr>Courier New</vt:lpstr>
      <vt:lpstr>DejaVu Sans</vt:lpstr>
      <vt:lpstr>Garamond</vt:lpstr>
      <vt:lpstr>Helvetica Neue</vt:lpstr>
      <vt:lpstr>Helvetica Neue Light</vt:lpstr>
      <vt:lpstr>Lohit Hindi</vt:lpstr>
      <vt:lpstr>Lucida Grande</vt:lpstr>
      <vt:lpstr>ＭＳ Ｐゴシック</vt:lpstr>
      <vt:lpstr>StarSymbol</vt:lpstr>
      <vt:lpstr>ヒラギノ角ゴ ProN W3</vt:lpstr>
      <vt:lpstr>Arial</vt:lpstr>
      <vt:lpstr>inr_PPT-sc-en</vt:lpstr>
      <vt:lpstr>Couv visuel et sommaire</vt:lpstr>
      <vt:lpstr>Couv logo equipe  et dernière</vt:lpstr>
      <vt:lpstr>Texte et chapitre rouge</vt:lpstr>
      <vt:lpstr>Texte et chapitre bleu</vt:lpstr>
      <vt:lpstr>Texte et chapitre vert</vt:lpstr>
      <vt:lpstr>Texte et chapitre violet</vt:lpstr>
      <vt:lpstr>Texte et chapitre gris</vt:lpstr>
      <vt:lpstr>Texte et chapitre kaki</vt:lpstr>
      <vt:lpstr>Texte et chapitre orange</vt:lpstr>
      <vt:lpstr>1_Texte et chapitre kaki</vt:lpstr>
      <vt:lpstr>1_Texte et chapitre bleu</vt:lpstr>
      <vt:lpstr>2_Texte et chapitre bleu</vt:lpstr>
      <vt:lpstr>3_Texte et chapitre bleu</vt:lpstr>
      <vt:lpstr>4_Texte et chapitre bleu</vt:lpstr>
      <vt:lpstr>PowerPoint-Präsentation</vt:lpstr>
      <vt:lpstr>People</vt:lpstr>
      <vt:lpstr>You</vt:lpstr>
      <vt:lpstr>Tutorial website</vt:lpstr>
      <vt:lpstr>PowerPoint-Präsentation</vt:lpstr>
      <vt:lpstr>PowerPoint-Präsentation</vt:lpstr>
      <vt:lpstr>GEMOC initiative</vt:lpstr>
      <vt:lpstr>GEMOC studio</vt:lpstr>
      <vt:lpstr>This tutorial</vt:lpstr>
      <vt:lpstr>Course content</vt:lpstr>
      <vt:lpstr>You will learn how to</vt:lpstr>
      <vt:lpstr>A few notes on the tutorial </vt:lpstr>
      <vt:lpstr>PowerPoint-Präsentation</vt:lpstr>
      <vt:lpstr>LANGUAGE ENGINEERING</vt:lpstr>
      <vt:lpstr>What is a language?</vt:lpstr>
      <vt:lpstr>Languages in various domains</vt:lpstr>
      <vt:lpstr>Languages in software engineering</vt:lpstr>
      <vt:lpstr>General purpose (programming) languages</vt:lpstr>
      <vt:lpstr>Limits of general purpose languages</vt:lpstr>
      <vt:lpstr>Limits of general purpose languages</vt:lpstr>
      <vt:lpstr>Domain-Specific Languages</vt:lpstr>
      <vt:lpstr>Examples</vt:lpstr>
      <vt:lpstr>Software Language Engineering (SLE)</vt:lpstr>
      <vt:lpstr>What are languages made of?</vt:lpstr>
      <vt:lpstr>Model-driven engineering (MDE)</vt:lpstr>
      <vt:lpstr>Concerns in model-driven engineering</vt:lpstr>
      <vt:lpstr>PowerPoint-Präsentation</vt:lpstr>
      <vt:lpstr>Montiarc ADL</vt:lpstr>
      <vt:lpstr>MontiArc1 in a nutshell</vt:lpstr>
      <vt:lpstr>MontiArc extensions</vt:lpstr>
      <vt:lpstr>MontiArc example</vt:lpstr>
      <vt:lpstr>XMontiArc1</vt:lpstr>
      <vt:lpstr>XMontiArc Example</vt:lpstr>
      <vt:lpstr>XMontiArc Example</vt:lpstr>
      <vt:lpstr>MODEL EXECUTION</vt:lpstr>
      <vt:lpstr>Eclipse as a platform</vt:lpstr>
      <vt:lpstr>Modeling workbench vs. language workbench</vt:lpstr>
      <vt:lpstr>PowerPoint-Präsentation</vt:lpstr>
      <vt:lpstr>Load the FSM language</vt:lpstr>
      <vt:lpstr>Start the modeling workbench</vt:lpstr>
      <vt:lpstr>Examine and run your models</vt:lpstr>
      <vt:lpstr>ABSTRACT SYNTAX EXTENSION</vt:lpstr>
      <vt:lpstr>Abstract syntax defines your domain</vt:lpstr>
      <vt:lpstr>Ecore/EMF</vt:lpstr>
      <vt:lpstr>Ecore most used concepts</vt:lpstr>
      <vt:lpstr>OCL invariants</vt:lpstr>
      <vt:lpstr>PowerPoint-Präsentation</vt:lpstr>
      <vt:lpstr>Extend FSM abstract syntax</vt:lpstr>
      <vt:lpstr>Add concept Variable</vt:lpstr>
      <vt:lpstr>Add concept Guard</vt:lpstr>
      <vt:lpstr>Add concept Action</vt:lpstr>
      <vt:lpstr>Add OCL invariant</vt:lpstr>
      <vt:lpstr>DYNAMIC SEMANTICS EXTENSION</vt:lpstr>
      <vt:lpstr>Adding behavior to models</vt:lpstr>
      <vt:lpstr>Adding operational behavior to models</vt:lpstr>
      <vt:lpstr>Meet Kermeta and Melange</vt:lpstr>
      <vt:lpstr>Combining language parts with Melange</vt:lpstr>
      <vt:lpstr>PowerPoint-Präsentation</vt:lpstr>
      <vt:lpstr>Extend FSM dynamic semantics</vt:lpstr>
      <vt:lpstr>Edit Kermeta aspects</vt:lpstr>
      <vt:lpstr>Generate executable language</vt:lpstr>
      <vt:lpstr>Inspect woven-in operations</vt:lpstr>
      <vt:lpstr>Create and run extended model</vt:lpstr>
      <vt:lpstr>Concrete syntax extension</vt:lpstr>
      <vt:lpstr>Graphical concrete syntax with Sirius</vt:lpstr>
      <vt:lpstr>Views for language engineers and modelers</vt:lpstr>
      <vt:lpstr>Examples of viewpoints</vt:lpstr>
      <vt:lpstr>PowerPoint-Präsentation</vt:lpstr>
      <vt:lpstr>Extend FSM concrete syntax</vt:lpstr>
      <vt:lpstr>Final representation</vt:lpstr>
      <vt:lpstr>Mind the different perspectives</vt:lpstr>
      <vt:lpstr>WRAP-UP and Discussion</vt:lpstr>
      <vt:lpstr>Reifying concurrency in executable DSLs</vt:lpstr>
      <vt:lpstr>Coping with semantic variation points</vt:lpstr>
      <vt:lpstr>Summary of the sequential approach</vt:lpstr>
      <vt:lpstr>Concurrency management</vt:lpstr>
      <vt:lpstr>Activity diagram debugger</vt:lpstr>
      <vt:lpstr>Model coordination</vt:lpstr>
      <vt:lpstr>PowerPoint-Präsentation</vt:lpstr>
      <vt:lpstr>Take-away messages</vt:lpstr>
      <vt:lpstr>Wrap-up and discussion</vt:lpstr>
      <vt:lpstr>Thank you</vt:lpstr>
    </vt:vector>
  </TitlesOfParts>
  <Manager/>
  <Company>INRIA</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the Formalization of Product Comparison Matrices</dc:title>
  <dc:subject/>
  <dc:creator>Guillaume Becan</dc:creator>
  <cp:keywords/>
  <dc:description/>
  <cp:lastModifiedBy>Microsoft Office-Anwender</cp:lastModifiedBy>
  <cp:revision>2727</cp:revision>
  <cp:lastPrinted>2016-03-17T10:26:00Z</cp:lastPrinted>
  <dcterms:created xsi:type="dcterms:W3CDTF">2014-09-08T10:04:47Z</dcterms:created>
  <dcterms:modified xsi:type="dcterms:W3CDTF">2017-04-03T07:43:25Z</dcterms:modified>
  <cp:category/>
</cp:coreProperties>
</file>